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50"/>
  </p:normalViewPr>
  <p:slideViewPr>
    <p:cSldViewPr snapToGrid="0" snapToObjects="1">
      <p:cViewPr varScale="1">
        <p:scale>
          <a:sx n="161" d="100"/>
          <a:sy n="161" d="100"/>
        </p:scale>
        <p:origin x="24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710A-DF66-1241-87CF-601B72EA6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2FF56-3138-D54B-8820-4948A3112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CA4AA-9FB3-D049-8A01-90CC31240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45BA-3784-834A-BE14-4EB14E6B1075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C698F-920E-3341-8EF3-32891A3E1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4E131-38F4-0F4D-8D62-00A0ED67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99FA-AFAB-BB46-9BFA-4E44281E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9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A53C-1B8F-B04F-96BB-CB31FB4E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6E79A-7906-124B-BA6A-AB890C0D2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3F226-A5C3-2748-BE6C-B8D8F6726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45BA-3784-834A-BE14-4EB14E6B1075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B91BA-8233-C644-911D-8C193EDAF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9E87D-9FCF-554D-BA98-A53483FB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99FA-AFAB-BB46-9BFA-4E44281E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7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0E2362-704C-B848-A77A-A6B0AF3D88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A921F-FE47-F54F-83E7-EE966A7CA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8D2ED-BEB9-B647-84FB-6BCA888C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45BA-3784-834A-BE14-4EB14E6B1075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05C30-6387-B942-955F-73212372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EC7DF-33E0-B247-BE02-9894E3B3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99FA-AFAB-BB46-9BFA-4E44281E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6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D3DE0-87E9-0545-813D-4BC8C051D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9668C-B190-064E-97EC-DEB3216DF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5276B-8545-8D46-B822-A079E3C3C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45BA-3784-834A-BE14-4EB14E6B1075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9D650-8D63-6B47-8811-934B4387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F96A9-7D21-044F-AE0A-A55DE67F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99FA-AFAB-BB46-9BFA-4E44281E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8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5975E-DE1F-9740-9FE7-C5A3D47B0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B77C0-D3DC-C147-A56B-3C21F4392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A7A0D-4DC2-1647-BA1D-A428E09BE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45BA-3784-834A-BE14-4EB14E6B1075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70064-24B2-154F-972A-4B496375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DE81E-8667-F84F-8276-8A0ACE69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99FA-AFAB-BB46-9BFA-4E44281E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1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832FD-F06A-174A-A5B8-CA34AC60A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487B1-D478-5D4A-AB84-F7B1BF886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4069C-15D4-0F43-A3AC-5AD6D21F5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691C7-F1D8-E94A-A9B1-562FA60B6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45BA-3784-834A-BE14-4EB14E6B1075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312C1-4EF6-1349-AA1C-9BD5C766A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1FCA6-FCC5-3A4A-A8B5-E71F362F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99FA-AFAB-BB46-9BFA-4E44281E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564E2-AC14-794E-906F-8A9292077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A076B-3A1C-2E4D-9E58-798E888AB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E98C8-427A-1546-82F7-DA8051895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658760-1620-CD4E-B126-22F43E004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EAD3E3-AF66-5F4D-B3CC-D5E9FD71A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BDB458-4BC1-A04F-ADDB-B9995B899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45BA-3784-834A-BE14-4EB14E6B1075}" type="datetimeFigureOut">
              <a:rPr lang="en-US" smtClean="0"/>
              <a:t>7/20/18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5968E6-1154-D54B-B89B-D28D0AB8B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A91E3F-752F-AD41-93DE-31C7C65D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99FA-AFAB-BB46-9BFA-4E44281E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7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27F82-0447-E448-9A59-511E25DDD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E0FF7E-9E95-1D49-A302-1C6718509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45BA-3784-834A-BE14-4EB14E6B1075}" type="datetimeFigureOut">
              <a:rPr lang="en-US" smtClean="0"/>
              <a:t>7/20/18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41328-1D51-2549-946F-03E3EFF4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696CB-D3E9-AE46-90C6-453B54099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99FA-AFAB-BB46-9BFA-4E44281E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2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75AF98-F680-F246-AFB2-8A68A850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45BA-3784-834A-BE14-4EB14E6B1075}" type="datetimeFigureOut">
              <a:rPr lang="en-US" smtClean="0"/>
              <a:t>7/20/18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295F4-0E0F-904D-955E-3439D9DD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462D3-A501-FE4E-A00A-492314C7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99FA-AFAB-BB46-9BFA-4E44281E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6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9CA6-4841-E641-BEF5-1034F618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65C16-EB48-AB47-A54B-D0BE54D7F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4F6C3-1AD7-D54D-A79A-4F2A17FBC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87EC5-4734-C54C-9C6C-4EDF81309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45BA-3784-834A-BE14-4EB14E6B1075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C7FBC-A0B4-3443-9546-5AF9A431F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70302-89FC-7F48-A98C-B352C1B02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99FA-AFAB-BB46-9BFA-4E44281E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8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FF37F-751C-7E49-86C3-B81523DA6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1EC827-1F75-3841-9792-71EC3AF17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DF470-94F3-B14F-8801-4955D19CD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909EE-02AE-3841-A932-E7A6DFA6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45BA-3784-834A-BE14-4EB14E6B1075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B9652-7358-224F-8051-068CBA618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1D4DF-F7FE-7344-932C-D3279FEDE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99FA-AFAB-BB46-9BFA-4E44281E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76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5176D-2CEF-D948-A9C4-635624090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AF16D-A6B9-374D-AB63-21AF5FFEB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D0D5F-1613-FE46-9E12-03C7E6C70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E45BA-3784-834A-BE14-4EB14E6B1075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F547C-9053-334D-A2E1-9D6A0BBA6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D9A99-C5E7-1641-8916-78722465A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699FA-AFAB-BB46-9BFA-4E44281E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0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9EC6D-3AB0-CF4B-92CD-82B102E29C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Berkeley Photonics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E4E91-4811-754E-BC81-38D66330F5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Pavan Bhargava, Sidney Buchbinder, </a:t>
            </a:r>
            <a:r>
              <a:rPr lang="en-US" dirty="0" err="1"/>
              <a:t>Ruocheng</a:t>
            </a:r>
            <a:r>
              <a:rPr lang="en-US" dirty="0"/>
              <a:t> Wang</a:t>
            </a:r>
          </a:p>
        </p:txBody>
      </p:sp>
    </p:spTree>
    <p:extLst>
      <p:ext uri="{BB962C8B-B14F-4D97-AF65-F5344CB8AC3E}">
        <p14:creationId xmlns:p14="http://schemas.microsoft.com/office/powerpoint/2010/main" val="392142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C706-AF92-AD4E-98E3-76CF4E38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93318-CED8-BF46-B571-D396D0252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user-friendly Python infrastructure that enables the creation of photonic layouts and simulations.</a:t>
            </a:r>
          </a:p>
          <a:p>
            <a:r>
              <a:rPr lang="en-US" dirty="0"/>
              <a:t>Build as a plug-in to BAG to allow for close monolithic integration and simulation with circuits.</a:t>
            </a:r>
          </a:p>
          <a:p>
            <a:r>
              <a:rPr lang="en-US" dirty="0"/>
              <a:t>Open source!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13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66AF6DA-D71F-8945-BFA6-597738745B06}"/>
              </a:ext>
            </a:extLst>
          </p:cNvPr>
          <p:cNvCxnSpPr>
            <a:cxnSpLocks/>
          </p:cNvCxnSpPr>
          <p:nvPr/>
        </p:nvCxnSpPr>
        <p:spPr>
          <a:xfrm>
            <a:off x="5605669" y="1756084"/>
            <a:ext cx="0" cy="44538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A516D79-515A-B645-8649-987B748043EA}"/>
              </a:ext>
            </a:extLst>
          </p:cNvPr>
          <p:cNvSpPr/>
          <p:nvPr/>
        </p:nvSpPr>
        <p:spPr>
          <a:xfrm>
            <a:off x="6215929" y="2476358"/>
            <a:ext cx="1963973" cy="6042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90F88-C761-C04F-BBA6-48D1A6C8CB55}"/>
              </a:ext>
            </a:extLst>
          </p:cNvPr>
          <p:cNvSpPr txBox="1"/>
          <p:nvPr/>
        </p:nvSpPr>
        <p:spPr>
          <a:xfrm>
            <a:off x="6465727" y="2593841"/>
            <a:ext cx="14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BPG Interface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6DF6A44-1ED2-0946-B1CE-E2FF1382995F}"/>
              </a:ext>
            </a:extLst>
          </p:cNvPr>
          <p:cNvGrpSpPr/>
          <p:nvPr/>
        </p:nvGrpSpPr>
        <p:grpSpPr>
          <a:xfrm>
            <a:off x="2266121" y="3495209"/>
            <a:ext cx="6615485" cy="604298"/>
            <a:chOff x="4389119" y="3429953"/>
            <a:chExt cx="3045348" cy="604298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996672D-6067-8749-A82E-DF5035A67D81}"/>
                </a:ext>
              </a:extLst>
            </p:cNvPr>
            <p:cNvSpPr/>
            <p:nvPr/>
          </p:nvSpPr>
          <p:spPr>
            <a:xfrm>
              <a:off x="4389119" y="3429953"/>
              <a:ext cx="3045348" cy="604298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2608C8-2780-8A43-8F4E-154C56A29AFB}"/>
                </a:ext>
              </a:extLst>
            </p:cNvPr>
            <p:cNvSpPr txBox="1"/>
            <p:nvPr/>
          </p:nvSpPr>
          <p:spPr>
            <a:xfrm>
              <a:off x="5328896" y="3547436"/>
              <a:ext cx="11947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BAG Content List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690DD75-A590-2341-940D-5AB60E391532}"/>
              </a:ext>
            </a:extLst>
          </p:cNvPr>
          <p:cNvSpPr txBox="1"/>
          <p:nvPr/>
        </p:nvSpPr>
        <p:spPr>
          <a:xfrm>
            <a:off x="8179902" y="1573134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3AE12B8E-6BF8-3849-AC15-D943FCD77E8A}"/>
              </a:ext>
            </a:extLst>
          </p:cNvPr>
          <p:cNvCxnSpPr>
            <a:stCxn id="8" idx="1"/>
            <a:endCxn id="4" idx="0"/>
          </p:cNvCxnSpPr>
          <p:nvPr/>
        </p:nvCxnSpPr>
        <p:spPr>
          <a:xfrm rot="10800000" flipV="1">
            <a:off x="7197916" y="1757800"/>
            <a:ext cx="981986" cy="718558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B3D45FB-C2B5-D148-9B26-537BE23E3834}"/>
              </a:ext>
            </a:extLst>
          </p:cNvPr>
          <p:cNvSpPr/>
          <p:nvPr/>
        </p:nvSpPr>
        <p:spPr>
          <a:xfrm>
            <a:off x="2953909" y="2476358"/>
            <a:ext cx="1963973" cy="6042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FD4D6-746D-9E4D-BD27-21E3A44AA5F1}"/>
              </a:ext>
            </a:extLst>
          </p:cNvPr>
          <p:cNvSpPr txBox="1"/>
          <p:nvPr/>
        </p:nvSpPr>
        <p:spPr>
          <a:xfrm>
            <a:off x="3181163" y="2593981"/>
            <a:ext cx="14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BAG Interface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EC0DAB-110E-B840-BB96-A3709533FBE3}"/>
              </a:ext>
            </a:extLst>
          </p:cNvPr>
          <p:cNvCxnSpPr>
            <a:stCxn id="13" idx="2"/>
          </p:cNvCxnSpPr>
          <p:nvPr/>
        </p:nvCxnSpPr>
        <p:spPr>
          <a:xfrm flipH="1">
            <a:off x="3935895" y="3080656"/>
            <a:ext cx="1" cy="4164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AA597E-3DFA-4E44-9446-112CA3C07E76}"/>
              </a:ext>
            </a:extLst>
          </p:cNvPr>
          <p:cNvCxnSpPr>
            <a:stCxn id="4" idx="2"/>
          </p:cNvCxnSpPr>
          <p:nvPr/>
        </p:nvCxnSpPr>
        <p:spPr>
          <a:xfrm flipH="1">
            <a:off x="7197915" y="3080656"/>
            <a:ext cx="1" cy="4162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A50F438-BAA9-9A4A-A56E-968CF297EAB2}"/>
              </a:ext>
            </a:extLst>
          </p:cNvPr>
          <p:cNvSpPr/>
          <p:nvPr/>
        </p:nvSpPr>
        <p:spPr>
          <a:xfrm>
            <a:off x="4059670" y="4445370"/>
            <a:ext cx="1294218" cy="6042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DAE262-9585-C848-8D21-B853AC9F19B3}"/>
              </a:ext>
            </a:extLst>
          </p:cNvPr>
          <p:cNvSpPr txBox="1"/>
          <p:nvPr/>
        </p:nvSpPr>
        <p:spPr>
          <a:xfrm>
            <a:off x="4206481" y="4562853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Virtuoso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49A4CC-2D9C-944C-94FD-EEC22C1AF03A}"/>
              </a:ext>
            </a:extLst>
          </p:cNvPr>
          <p:cNvSpPr/>
          <p:nvPr/>
        </p:nvSpPr>
        <p:spPr>
          <a:xfrm>
            <a:off x="2431500" y="4445370"/>
            <a:ext cx="1294218" cy="6042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E19DF6-3129-2645-8151-5657736626B0}"/>
              </a:ext>
            </a:extLst>
          </p:cNvPr>
          <p:cNvSpPr txBox="1"/>
          <p:nvPr/>
        </p:nvSpPr>
        <p:spPr>
          <a:xfrm>
            <a:off x="2710048" y="4562853"/>
            <a:ext cx="73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gdspy</a:t>
            </a:r>
            <a:endParaRPr lang="en-US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B56A45-6E8F-8747-9938-1854F4AACAAA}"/>
              </a:ext>
            </a:extLst>
          </p:cNvPr>
          <p:cNvCxnSpPr>
            <a:cxnSpLocks/>
          </p:cNvCxnSpPr>
          <p:nvPr/>
        </p:nvCxnSpPr>
        <p:spPr>
          <a:xfrm>
            <a:off x="4444386" y="4099507"/>
            <a:ext cx="0" cy="3458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14F2093-AAC7-EB42-8774-0776E8EABE49}"/>
              </a:ext>
            </a:extLst>
          </p:cNvPr>
          <p:cNvCxnSpPr>
            <a:cxnSpLocks/>
          </p:cNvCxnSpPr>
          <p:nvPr/>
        </p:nvCxnSpPr>
        <p:spPr>
          <a:xfrm flipV="1">
            <a:off x="4986400" y="4099507"/>
            <a:ext cx="0" cy="3458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FF88EB-62A4-1D4B-A0AB-07C638DF0D61}"/>
              </a:ext>
            </a:extLst>
          </p:cNvPr>
          <p:cNvCxnSpPr>
            <a:cxnSpLocks/>
          </p:cNvCxnSpPr>
          <p:nvPr/>
        </p:nvCxnSpPr>
        <p:spPr>
          <a:xfrm>
            <a:off x="3078086" y="4099507"/>
            <a:ext cx="0" cy="3458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E00F95D-354A-1646-8F4C-2AA9AEEA4DC2}"/>
              </a:ext>
            </a:extLst>
          </p:cNvPr>
          <p:cNvSpPr/>
          <p:nvPr/>
        </p:nvSpPr>
        <p:spPr>
          <a:xfrm>
            <a:off x="2431500" y="5395531"/>
            <a:ext cx="1294218" cy="6042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1C1D79-DD3A-7447-81A0-ABB337EF4FE2}"/>
              </a:ext>
            </a:extLst>
          </p:cNvPr>
          <p:cNvSpPr txBox="1"/>
          <p:nvPr/>
        </p:nvSpPr>
        <p:spPr>
          <a:xfrm>
            <a:off x="2785101" y="551301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GDS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F3C68E-8CEB-9149-8591-7FE7B160E036}"/>
              </a:ext>
            </a:extLst>
          </p:cNvPr>
          <p:cNvCxnSpPr>
            <a:cxnSpLocks/>
          </p:cNvCxnSpPr>
          <p:nvPr/>
        </p:nvCxnSpPr>
        <p:spPr>
          <a:xfrm>
            <a:off x="3056489" y="5049668"/>
            <a:ext cx="0" cy="3458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4CC56CE-9818-014C-A61D-E829C79AE95F}"/>
              </a:ext>
            </a:extLst>
          </p:cNvPr>
          <p:cNvSpPr/>
          <p:nvPr/>
        </p:nvSpPr>
        <p:spPr>
          <a:xfrm>
            <a:off x="7947221" y="4445961"/>
            <a:ext cx="1294218" cy="6042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16139C-BCE3-CD4C-AA06-BDCA96B86D25}"/>
              </a:ext>
            </a:extLst>
          </p:cNvPr>
          <p:cNvSpPr txBox="1"/>
          <p:nvPr/>
        </p:nvSpPr>
        <p:spPr>
          <a:xfrm>
            <a:off x="8045147" y="4562249"/>
            <a:ext cx="111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Lumerical</a:t>
            </a:r>
            <a:endParaRPr lang="en-US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FD3312D-B43B-1A49-B904-5433A86C24BD}"/>
              </a:ext>
            </a:extLst>
          </p:cNvPr>
          <p:cNvSpPr/>
          <p:nvPr/>
        </p:nvSpPr>
        <p:spPr>
          <a:xfrm>
            <a:off x="5873024" y="4445370"/>
            <a:ext cx="1294218" cy="6042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D45FDF-288A-F742-B3E5-DD3B1768A8A7}"/>
              </a:ext>
            </a:extLst>
          </p:cNvPr>
          <p:cNvSpPr txBox="1"/>
          <p:nvPr/>
        </p:nvSpPr>
        <p:spPr>
          <a:xfrm>
            <a:off x="6151572" y="4562853"/>
            <a:ext cx="73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gdspy</a:t>
            </a:r>
            <a:endParaRPr lang="en-US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EDC6E0A-402A-1A4D-88E7-12F45347BA40}"/>
              </a:ext>
            </a:extLst>
          </p:cNvPr>
          <p:cNvCxnSpPr>
            <a:cxnSpLocks/>
          </p:cNvCxnSpPr>
          <p:nvPr/>
        </p:nvCxnSpPr>
        <p:spPr>
          <a:xfrm>
            <a:off x="8594330" y="4100097"/>
            <a:ext cx="0" cy="3458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391C28E-72A8-484F-9B08-7354BE8CD8CA}"/>
              </a:ext>
            </a:extLst>
          </p:cNvPr>
          <p:cNvCxnSpPr>
            <a:cxnSpLocks/>
          </p:cNvCxnSpPr>
          <p:nvPr/>
        </p:nvCxnSpPr>
        <p:spPr>
          <a:xfrm>
            <a:off x="6519610" y="4099507"/>
            <a:ext cx="0" cy="3458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59A6913-D60D-BA41-B9F2-62988BF7B909}"/>
              </a:ext>
            </a:extLst>
          </p:cNvPr>
          <p:cNvSpPr/>
          <p:nvPr/>
        </p:nvSpPr>
        <p:spPr>
          <a:xfrm>
            <a:off x="5873024" y="5395531"/>
            <a:ext cx="1294218" cy="6042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62AD97-AEE0-CF4C-839A-68BACAB1ABD3}"/>
              </a:ext>
            </a:extLst>
          </p:cNvPr>
          <p:cNvSpPr txBox="1"/>
          <p:nvPr/>
        </p:nvSpPr>
        <p:spPr>
          <a:xfrm>
            <a:off x="6226625" y="551301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GDS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CF36027-3DD1-2941-B2EE-B07544C32208}"/>
              </a:ext>
            </a:extLst>
          </p:cNvPr>
          <p:cNvCxnSpPr>
            <a:cxnSpLocks/>
          </p:cNvCxnSpPr>
          <p:nvPr/>
        </p:nvCxnSpPr>
        <p:spPr>
          <a:xfrm>
            <a:off x="6498013" y="5049668"/>
            <a:ext cx="0" cy="3458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B295595-5B71-9645-9A6F-1BC5FC4508C7}"/>
              </a:ext>
            </a:extLst>
          </p:cNvPr>
          <p:cNvSpPr/>
          <p:nvPr/>
        </p:nvSpPr>
        <p:spPr>
          <a:xfrm>
            <a:off x="7485621" y="5395531"/>
            <a:ext cx="1294218" cy="6042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0B1BB9-81BD-7C4A-9FC6-8BC34EDC8AE4}"/>
              </a:ext>
            </a:extLst>
          </p:cNvPr>
          <p:cNvSpPr txBox="1"/>
          <p:nvPr/>
        </p:nvSpPr>
        <p:spPr>
          <a:xfrm>
            <a:off x="7688909" y="551301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Shapely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FACCAB-6D6D-B843-AEC4-D7FBB08D319F}"/>
              </a:ext>
            </a:extLst>
          </p:cNvPr>
          <p:cNvCxnSpPr>
            <a:cxnSpLocks/>
          </p:cNvCxnSpPr>
          <p:nvPr/>
        </p:nvCxnSpPr>
        <p:spPr>
          <a:xfrm>
            <a:off x="7782871" y="4099507"/>
            <a:ext cx="0" cy="12960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17CA4D7-A297-C549-80F7-85E7D2B5C3A9}"/>
              </a:ext>
            </a:extLst>
          </p:cNvPr>
          <p:cNvSpPr txBox="1"/>
          <p:nvPr/>
        </p:nvSpPr>
        <p:spPr>
          <a:xfrm flipH="1">
            <a:off x="2305064" y="1607918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</a:t>
            </a:r>
          </a:p>
        </p:txBody>
      </p: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7DCBDF50-87C0-1248-84B7-44A58D034006}"/>
              </a:ext>
            </a:extLst>
          </p:cNvPr>
          <p:cNvCxnSpPr>
            <a:cxnSpLocks/>
            <a:stCxn id="51" idx="1"/>
            <a:endCxn id="13" idx="0"/>
          </p:cNvCxnSpPr>
          <p:nvPr/>
        </p:nvCxnSpPr>
        <p:spPr>
          <a:xfrm>
            <a:off x="2928953" y="1792584"/>
            <a:ext cx="1006943" cy="683774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76866C9-4D66-7340-A68F-0FBABEC62D69}"/>
              </a:ext>
            </a:extLst>
          </p:cNvPr>
          <p:cNvCxnSpPr>
            <a:cxnSpLocks/>
          </p:cNvCxnSpPr>
          <p:nvPr/>
        </p:nvCxnSpPr>
        <p:spPr>
          <a:xfrm flipV="1">
            <a:off x="7601317" y="4098903"/>
            <a:ext cx="0" cy="12960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12560BD-0D83-FD43-B9B5-8D58ABC64FA6}"/>
              </a:ext>
            </a:extLst>
          </p:cNvPr>
          <p:cNvSpPr txBox="1"/>
          <p:nvPr/>
        </p:nvSpPr>
        <p:spPr>
          <a:xfrm>
            <a:off x="1241697" y="583151"/>
            <a:ext cx="3629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>
                <a:latin typeface="+mj-lt"/>
              </a:rPr>
              <a:t>BAG Infrastructure</a:t>
            </a:r>
            <a:endParaRPr lang="en-US" sz="3600" b="1" u="sng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D3A871F-4748-ED40-8484-FD697E75925B}"/>
              </a:ext>
            </a:extLst>
          </p:cNvPr>
          <p:cNvSpPr txBox="1"/>
          <p:nvPr/>
        </p:nvSpPr>
        <p:spPr>
          <a:xfrm>
            <a:off x="6677054" y="580349"/>
            <a:ext cx="3610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>
                <a:latin typeface="+mj-lt"/>
              </a:rPr>
              <a:t>BPG Infrastructure</a:t>
            </a:r>
            <a:endParaRPr lang="en-US" sz="3600" b="1" u="sng" dirty="0"/>
          </a:p>
        </p:txBody>
      </p:sp>
    </p:spTree>
    <p:extLst>
      <p:ext uri="{BB962C8B-B14F-4D97-AF65-F5344CB8AC3E}">
        <p14:creationId xmlns:p14="http://schemas.microsoft.com/office/powerpoint/2010/main" val="3743160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771A-A520-ED4B-857C-7D416B45E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92D56-78CF-CD4A-9288-5E1A471E4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Virtuoso required!!</a:t>
            </a:r>
          </a:p>
          <a:p>
            <a:r>
              <a:rPr lang="en-US" dirty="0"/>
              <a:t>Provides access to convenient photonic design functions like adding, aligning, and managing ports</a:t>
            </a:r>
          </a:p>
          <a:p>
            <a:r>
              <a:rPr lang="en-US" dirty="0"/>
              <a:t>Enables Python-driven data-prep through fast C/C++ libraries like Shapely</a:t>
            </a:r>
          </a:p>
          <a:p>
            <a:r>
              <a:rPr lang="en-US" dirty="0"/>
              <a:t>Automatic export of parametrized layout to </a:t>
            </a:r>
            <a:r>
              <a:rPr lang="en-US" dirty="0" err="1"/>
              <a:t>Lumerical</a:t>
            </a:r>
            <a:endParaRPr lang="en-US" dirty="0"/>
          </a:p>
          <a:p>
            <a:pPr lvl="1"/>
            <a:r>
              <a:rPr lang="en-US" dirty="0"/>
              <a:t>Open source FDTD tool compatibility coming in the future</a:t>
            </a:r>
          </a:p>
          <a:p>
            <a:r>
              <a:rPr lang="en-US" dirty="0" err="1"/>
              <a:t>Lumerical</a:t>
            </a:r>
            <a:r>
              <a:rPr lang="en-US" dirty="0"/>
              <a:t> simulation, optimization, data analysis control</a:t>
            </a:r>
          </a:p>
        </p:txBody>
      </p:sp>
    </p:spTree>
    <p:extLst>
      <p:ext uri="{BB962C8B-B14F-4D97-AF65-F5344CB8AC3E}">
        <p14:creationId xmlns:p14="http://schemas.microsoft.com/office/powerpoint/2010/main" val="2674773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236F1-3B14-C64B-9C5A-BB6D8E35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5D584-705E-2044-9F3C-394317EDD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Creation of an example loss ring test site</a:t>
            </a:r>
          </a:p>
          <a:p>
            <a:r>
              <a:rPr lang="en-US" dirty="0" err="1"/>
              <a:t>Dataprep</a:t>
            </a:r>
            <a:r>
              <a:rPr lang="en-US" dirty="0"/>
              <a:t> methods:</a:t>
            </a:r>
          </a:p>
          <a:p>
            <a:pPr lvl="1"/>
            <a:r>
              <a:rPr lang="en-US" dirty="0"/>
              <a:t>Flattening</a:t>
            </a:r>
          </a:p>
          <a:p>
            <a:pPr lvl="1"/>
            <a:r>
              <a:rPr lang="en-US" dirty="0" err="1"/>
              <a:t>Manhattanization</a:t>
            </a:r>
            <a:endParaRPr lang="en-US" dirty="0"/>
          </a:p>
          <a:p>
            <a:pPr lvl="1"/>
            <a:r>
              <a:rPr lang="en-US" dirty="0"/>
              <a:t>Grow/Shrink</a:t>
            </a:r>
          </a:p>
          <a:p>
            <a:r>
              <a:rPr lang="en-US" dirty="0" err="1"/>
              <a:t>Lumerical</a:t>
            </a:r>
            <a:r>
              <a:rPr lang="en-US" dirty="0"/>
              <a:t> Export</a:t>
            </a:r>
          </a:p>
        </p:txBody>
      </p:sp>
    </p:spTree>
    <p:extLst>
      <p:ext uri="{BB962C8B-B14F-4D97-AF65-F5344CB8AC3E}">
        <p14:creationId xmlns:p14="http://schemas.microsoft.com/office/powerpoint/2010/main" val="1671869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146</Words>
  <Application>Microsoft Macintosh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Berkeley Photonics Generator</vt:lpstr>
      <vt:lpstr>BPG Goals</vt:lpstr>
      <vt:lpstr>PowerPoint Presentation</vt:lpstr>
      <vt:lpstr>BPG Features</vt:lpstr>
      <vt:lpstr>Demo Time!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Berkeley Photonics Generator</dc:title>
  <dc:creator>Pavan Bhargava</dc:creator>
  <cp:lastModifiedBy>Pavan Bhargava</cp:lastModifiedBy>
  <cp:revision>20</cp:revision>
  <dcterms:created xsi:type="dcterms:W3CDTF">2018-07-20T16:49:50Z</dcterms:created>
  <dcterms:modified xsi:type="dcterms:W3CDTF">2018-07-20T17:31:05Z</dcterms:modified>
</cp:coreProperties>
</file>