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0"/>
  </p:notesMasterIdLst>
  <p:sldIdLst>
    <p:sldId id="257" r:id="rId2"/>
    <p:sldId id="275" r:id="rId3"/>
    <p:sldId id="260" r:id="rId4"/>
    <p:sldId id="262" r:id="rId5"/>
    <p:sldId id="263" r:id="rId6"/>
    <p:sldId id="278" r:id="rId7"/>
    <p:sldId id="277" r:id="rId8"/>
    <p:sldId id="27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18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Oxygen" panose="02000503000000090004" pitchFamily="50" charset="0"/>
                <a:ea typeface="+mn-ea"/>
                <a:cs typeface="+mn-cs"/>
              </a:defRPr>
            </a:pPr>
            <a:r>
              <a:rPr lang="en-US"/>
              <a:t>Concessions Breakdown (2016)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Oxygen" panose="02000503000000090004" pitchFamily="50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Concessions Breakdown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F8F-4D0B-8688-9911F7B22DB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F8F-4D0B-8688-9911F7B22DB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F8F-4D0B-8688-9911F7B22D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CF8F-4D0B-8688-9911F7B22DB3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CF8F-4D0B-8688-9911F7B22DB3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CF8F-4D0B-8688-9911F7B22DB3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CF8F-4D0B-8688-9911F7B22D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Oxygen" panose="02000503000000090004" pitchFamily="50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Sheet1!$A$2:$A$8</c:f>
              <c:strCache>
                <c:ptCount val="7"/>
                <c:pt idx="0">
                  <c:v>Draft Beer</c:v>
                </c:pt>
                <c:pt idx="1">
                  <c:v>Canned Beer</c:v>
                </c:pt>
                <c:pt idx="2">
                  <c:v>Liquor</c:v>
                </c:pt>
                <c:pt idx="3">
                  <c:v>Snacks</c:v>
                </c:pt>
                <c:pt idx="4">
                  <c:v>Hot dogs</c:v>
                </c:pt>
                <c:pt idx="5">
                  <c:v>Canned Soda</c:v>
                </c:pt>
                <c:pt idx="6">
                  <c:v>Miscellaneous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27.31</c:v>
                </c:pt>
                <c:pt idx="1">
                  <c:v>23.18</c:v>
                </c:pt>
                <c:pt idx="2">
                  <c:v>9.2899999999999991</c:v>
                </c:pt>
                <c:pt idx="3">
                  <c:v>5.52</c:v>
                </c:pt>
                <c:pt idx="4">
                  <c:v>6.65</c:v>
                </c:pt>
                <c:pt idx="5">
                  <c:v>10.56</c:v>
                </c:pt>
                <c:pt idx="6">
                  <c:v>17.489999999999998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F8F-4D0B-8688-9911F7B22DB3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6909652960046672E-2"/>
          <c:y val="0.84638647067678607"/>
          <c:w val="0.90395823855351409"/>
          <c:h val="0.13471588684131361"/>
        </c:manualLayout>
      </c:layout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Oxygen" panose="02000503000000090004" pitchFamily="50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Oxygen" panose="02000503000000090004" pitchFamily="50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CF2D7-BC15-46E3-A05E-CBE98E0E84C5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4AC4D5-5B3F-4CFE-8ABC-11BB2521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9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8BD2-F186-7443-A908-F1E56C5B28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30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8BD2-F186-7443-A908-F1E56C5B28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004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BD5D5-39A9-4147-B291-7DF075232F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49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8BD2-F186-7443-A908-F1E56C5B28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3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8BD2-F186-7443-A908-F1E56C5B28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85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58BD2-F186-7443-A908-F1E56C5B28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8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6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59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97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upload.wikimedia.org/wikipedia/en/thumb/9/98/San_Jose_Earthquakes_2014.svg/200px-San_Jose_Earthquakes_2014.svg.png">
            <a:extLst>
              <a:ext uri="{FF2B5EF4-FFF2-40B4-BE49-F238E27FC236}">
                <a16:creationId xmlns:a16="http://schemas.microsoft.com/office/drawing/2014/main" id="{53F5E2CD-E076-4319-8A30-002BEF46F6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1065" y="178667"/>
            <a:ext cx="863534" cy="10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695DA03-E3BF-4A5C-BFE0-1C89DA934943}"/>
              </a:ext>
            </a:extLst>
          </p:cNvPr>
          <p:cNvCxnSpPr>
            <a:cxnSpLocks/>
          </p:cNvCxnSpPr>
          <p:nvPr userDrawn="1"/>
        </p:nvCxnSpPr>
        <p:spPr>
          <a:xfrm>
            <a:off x="0" y="1253767"/>
            <a:ext cx="7484882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2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3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5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7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0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60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5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C799C-E4AF-4376-A96E-0A7485BFE6EF}" type="datetimeFigureOut">
              <a:rPr lang="en-US" smtClean="0"/>
              <a:t>1/17/2018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4A920-13EA-4CBB-9113-413B2A33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1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0" y="6136541"/>
            <a:ext cx="9144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2"/>
          <p:cNvSpPr txBox="1">
            <a:spLocks/>
          </p:cNvSpPr>
          <p:nvPr/>
        </p:nvSpPr>
        <p:spPr>
          <a:xfrm>
            <a:off x="1352486" y="863759"/>
            <a:ext cx="6439029" cy="221599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>
              <a:lnSpc>
                <a:spcPct val="100000"/>
              </a:lnSpc>
            </a:pPr>
            <a:r>
              <a:rPr lang="en-US" sz="4800" b="1" spc="-4" dirty="0">
                <a:latin typeface="Oxygen" panose="02000503000000090004" pitchFamily="50" charset="0"/>
                <a:ea typeface="Times" charset="0"/>
                <a:cs typeface="Calibri" charset="0"/>
              </a:rPr>
              <a:t>San Jose Earthquakes</a:t>
            </a:r>
          </a:p>
          <a:p>
            <a:pPr marL="9525">
              <a:lnSpc>
                <a:spcPct val="100000"/>
              </a:lnSpc>
            </a:pPr>
            <a:r>
              <a:rPr lang="en-US" sz="4800" b="1" spc="-4" dirty="0">
                <a:latin typeface="Oxygen" panose="02000503000000090004" pitchFamily="50" charset="0"/>
                <a:ea typeface="Times" charset="0"/>
                <a:cs typeface="Calibri" charset="0"/>
              </a:rPr>
              <a:t>Concessions Pricing Strategy</a:t>
            </a:r>
            <a:endParaRPr lang="en-US" sz="4800" dirty="0">
              <a:latin typeface="Oxygen" panose="02000503000000090004" pitchFamily="50" charset="0"/>
              <a:ea typeface="Times" charset="0"/>
              <a:cs typeface="Times" charset="0"/>
            </a:endParaRPr>
          </a:p>
        </p:txBody>
      </p:sp>
      <p:sp>
        <p:nvSpPr>
          <p:cNvPr id="14" name="object 4"/>
          <p:cNvSpPr txBox="1"/>
          <p:nvPr/>
        </p:nvSpPr>
        <p:spPr>
          <a:xfrm>
            <a:off x="2254120" y="6377720"/>
            <a:ext cx="52258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lang="en-US" sz="1500" spc="-4" dirty="0">
                <a:latin typeface="Oxygen" panose="02000503000000090004" pitchFamily="50" charset="0"/>
                <a:ea typeface="Calibri" charset="0"/>
                <a:cs typeface="Calibri" charset="0"/>
              </a:rPr>
              <a:t> Kevin Wu | Nitin </a:t>
            </a:r>
            <a:r>
              <a:rPr lang="en-US" sz="1500" spc="-4" dirty="0" err="1">
                <a:latin typeface="Oxygen" panose="02000503000000090004" pitchFamily="50" charset="0"/>
                <a:ea typeface="Calibri" charset="0"/>
                <a:cs typeface="Calibri" charset="0"/>
              </a:rPr>
              <a:t>Manivasagan</a:t>
            </a:r>
            <a:r>
              <a:rPr lang="en-US" sz="1500" spc="-4" dirty="0">
                <a:latin typeface="Oxygen" panose="02000503000000090004" pitchFamily="50" charset="0"/>
                <a:ea typeface="Calibri" charset="0"/>
                <a:cs typeface="Calibri" charset="0"/>
              </a:rPr>
              <a:t> | </a:t>
            </a:r>
            <a:r>
              <a:rPr lang="en-US" sz="1500" spc="-4" dirty="0" err="1">
                <a:latin typeface="Oxygen" panose="02000503000000090004" pitchFamily="50" charset="0"/>
                <a:ea typeface="Calibri" charset="0"/>
                <a:cs typeface="Calibri" charset="0"/>
              </a:rPr>
              <a:t>Haoran</a:t>
            </a:r>
            <a:r>
              <a:rPr lang="en-US" sz="1500" spc="-4" dirty="0">
                <a:latin typeface="Oxygen" panose="02000503000000090004" pitchFamily="50" charset="0"/>
                <a:ea typeface="Calibri" charset="0"/>
                <a:cs typeface="Calibri" charset="0"/>
              </a:rPr>
              <a:t> Guo | Alex Heuer</a:t>
            </a:r>
            <a:endParaRPr sz="1500" spc="-4" dirty="0">
              <a:latin typeface="Oxygen" panose="02000503000000090004" pitchFamily="50" charset="0"/>
              <a:ea typeface="Calibri" charset="0"/>
              <a:cs typeface="Calibri" charset="0"/>
            </a:endParaRPr>
          </a:p>
        </p:txBody>
      </p:sp>
      <p:pic>
        <p:nvPicPr>
          <p:cNvPr id="7" name="Picture 2" descr="https://upload.wikimedia.org/wikipedia/en/thumb/9/98/San_Jose_Earthquakes_2014.svg/200px-San_Jose_Earthquakes_2014.svg.png">
            <a:extLst>
              <a:ext uri="{FF2B5EF4-FFF2-40B4-BE49-F238E27FC236}">
                <a16:creationId xmlns:a16="http://schemas.microsoft.com/office/drawing/2014/main" id="{ED897E55-4071-4A13-AB00-AD0AB6EC7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0" y="3446860"/>
            <a:ext cx="1428750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0550776B-2B39-422D-B73D-E6F02F8C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350" y="3206628"/>
            <a:ext cx="3286125" cy="211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0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5502" y="222090"/>
            <a:ext cx="785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Oxygen" panose="02000503000000090004" pitchFamily="50" charset="0"/>
                <a:ea typeface="Calibri" charset="0"/>
                <a:cs typeface="Calibri" charset="0"/>
              </a:rPr>
              <a:t>Concessions Overview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1D1F4D3-66D5-4558-9F5F-8BA345C71F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363980"/>
              </p:ext>
            </p:extLst>
          </p:nvPr>
        </p:nvGraphicFramePr>
        <p:xfrm>
          <a:off x="5229225" y="1406526"/>
          <a:ext cx="3714750" cy="35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8" name="Group 57">
            <a:extLst>
              <a:ext uri="{FF2B5EF4-FFF2-40B4-BE49-F238E27FC236}">
                <a16:creationId xmlns:a16="http://schemas.microsoft.com/office/drawing/2014/main" id="{D8500B27-E96B-4D77-9BB0-732D62E712A2}"/>
              </a:ext>
            </a:extLst>
          </p:cNvPr>
          <p:cNvGrpSpPr/>
          <p:nvPr/>
        </p:nvGrpSpPr>
        <p:grpSpPr>
          <a:xfrm>
            <a:off x="317927" y="1651338"/>
            <a:ext cx="4538624" cy="5089400"/>
            <a:chOff x="212565" y="4027671"/>
            <a:chExt cx="4538624" cy="3209043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A4C3BD6F-BC88-417A-9E52-497E85AFED97}"/>
                </a:ext>
              </a:extLst>
            </p:cNvPr>
            <p:cNvSpPr txBox="1"/>
            <p:nvPr/>
          </p:nvSpPr>
          <p:spPr>
            <a:xfrm>
              <a:off x="426354" y="4325752"/>
              <a:ext cx="3448915" cy="2910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Canned Soda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20 </a:t>
              </a:r>
              <a:r>
                <a:rPr lang="en-US" sz="1400" dirty="0" err="1">
                  <a:latin typeface="Oxygen" panose="02000503000000090004" pitchFamily="50" charset="0"/>
                </a:rPr>
                <a:t>oz</a:t>
              </a:r>
              <a:r>
                <a:rPr lang="en-US" sz="1400" dirty="0">
                  <a:latin typeface="Oxygen" panose="02000503000000090004" pitchFamily="50" charset="0"/>
                </a:rPr>
                <a:t> Bottled Water (43% of sales, 167,346 in revenue)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20 </a:t>
              </a:r>
              <a:r>
                <a:rPr lang="en-US" sz="1400" dirty="0" err="1">
                  <a:latin typeface="Oxygen" panose="02000503000000090004" pitchFamily="50" charset="0"/>
                </a:rPr>
                <a:t>oz</a:t>
              </a:r>
              <a:r>
                <a:rPr lang="en-US" sz="1400" dirty="0">
                  <a:latin typeface="Oxygen" panose="02000503000000090004" pitchFamily="50" charset="0"/>
                </a:rPr>
                <a:t> 7Up (16% of sales, 61,515 in revenue)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20 </a:t>
              </a:r>
              <a:r>
                <a:rPr lang="en-US" sz="1400" dirty="0" err="1">
                  <a:latin typeface="Oxygen" panose="02000503000000090004" pitchFamily="50" charset="0"/>
                </a:rPr>
                <a:t>oz</a:t>
              </a:r>
              <a:r>
                <a:rPr lang="en-US" sz="1400" dirty="0">
                  <a:latin typeface="Oxygen" panose="02000503000000090004" pitchFamily="50" charset="0"/>
                </a:rPr>
                <a:t> RC Cola (13% of sales, 50,601 in revenue)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A&amp;W </a:t>
              </a:r>
              <a:r>
                <a:rPr lang="en-US" sz="1400" dirty="0" err="1">
                  <a:latin typeface="Oxygen" panose="02000503000000090004" pitchFamily="50" charset="0"/>
                </a:rPr>
                <a:t>Rootbeer</a:t>
              </a:r>
              <a:r>
                <a:rPr lang="en-US" sz="1400" dirty="0">
                  <a:latin typeface="Oxygen" panose="02000503000000090004" pitchFamily="50" charset="0"/>
                </a:rPr>
                <a:t> (7%, 28626)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Hot Dogs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Stadium Dog (64% of sales, 1258,394 in revenue)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Bratwurst (13%, 32886)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Polish Sausage (9%, 22824)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 err="1">
                  <a:latin typeface="Oxygen" panose="02000503000000090004" pitchFamily="50" charset="0"/>
                </a:rPr>
                <a:t>Linguica</a:t>
              </a:r>
              <a:r>
                <a:rPr lang="en-US" sz="1400" dirty="0">
                  <a:latin typeface="Oxygen" panose="02000503000000090004" pitchFamily="50" charset="0"/>
                </a:rPr>
                <a:t> (8%, 19998)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Liquor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Premium Liquor (16% of sales, 54,180 in revenue)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Call Liquor (9%, 31842)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Jameson (7%, 24929)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Ketel One (7%, 23148)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Don Julio (6%, 22232)</a:t>
              </a:r>
              <a:endParaRPr lang="en-US" sz="1400" dirty="0">
                <a:latin typeface="Oxygen" panose="02000503000000090004" pitchFamily="50" charset="0"/>
                <a:cs typeface="Oxygen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2CD7222-746D-45A1-8FFE-BA4B2F200B01}"/>
                </a:ext>
              </a:extLst>
            </p:cNvPr>
            <p:cNvCxnSpPr/>
            <p:nvPr/>
          </p:nvCxnSpPr>
          <p:spPr>
            <a:xfrm>
              <a:off x="458049" y="4027671"/>
              <a:ext cx="2545" cy="2098075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344F898-7A73-4CA5-BDFB-6704E4054C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5" y="4325752"/>
              <a:ext cx="3514609" cy="8753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D1E8F60-8B69-412F-89B1-BE4C9A47D4CB}"/>
                </a:ext>
              </a:extLst>
            </p:cNvPr>
            <p:cNvSpPr txBox="1"/>
            <p:nvPr/>
          </p:nvSpPr>
          <p:spPr>
            <a:xfrm>
              <a:off x="426354" y="4081875"/>
              <a:ext cx="4324835" cy="252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2E5AA4"/>
                  </a:solidFill>
                  <a:latin typeface="Oxygen" panose="02000503000000090004" pitchFamily="50" charset="0"/>
                  <a:cs typeface="Oxygen"/>
                </a:rPr>
                <a:t>Biggest sellers in biggest categories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871EF63-554C-43AB-979C-091CE7B28C01}"/>
              </a:ext>
            </a:extLst>
          </p:cNvPr>
          <p:cNvGrpSpPr/>
          <p:nvPr/>
        </p:nvGrpSpPr>
        <p:grpSpPr>
          <a:xfrm>
            <a:off x="5056526" y="5080006"/>
            <a:ext cx="3662704" cy="2146816"/>
            <a:chOff x="212565" y="3978930"/>
            <a:chExt cx="3662704" cy="2146816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D05EED2-F4B3-4157-AB80-2CF16A4052BF}"/>
                </a:ext>
              </a:extLst>
            </p:cNvPr>
            <p:cNvSpPr txBox="1"/>
            <p:nvPr/>
          </p:nvSpPr>
          <p:spPr>
            <a:xfrm>
              <a:off x="426354" y="4325752"/>
              <a:ext cx="34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Snacks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Bavarian Pretzel (62% of sales, 126,287 in revenue) 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Kettle Corn (17%, 35476)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Oxygen" panose="02000503000000090004" pitchFamily="50" charset="0"/>
                </a:rPr>
                <a:t>Peanuts (12%, 23575)</a:t>
              </a:r>
              <a:endParaRPr lang="en-US" sz="1400" dirty="0">
                <a:latin typeface="Oxygen" panose="02000503000000090004" pitchFamily="50" charset="0"/>
                <a:cs typeface="Oxygen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98D5BF-AF2C-4EC2-9D6B-4CD361742599}"/>
                </a:ext>
              </a:extLst>
            </p:cNvPr>
            <p:cNvCxnSpPr/>
            <p:nvPr/>
          </p:nvCxnSpPr>
          <p:spPr>
            <a:xfrm>
              <a:off x="458049" y="4027671"/>
              <a:ext cx="2545" cy="2098075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D327596-173E-4C4D-AA88-4FABE4A41E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5" y="4325752"/>
              <a:ext cx="3514609" cy="8753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AE31B39-38D0-4456-A0AB-9BAD51A26552}"/>
                </a:ext>
              </a:extLst>
            </p:cNvPr>
            <p:cNvSpPr txBox="1"/>
            <p:nvPr/>
          </p:nvSpPr>
          <p:spPr>
            <a:xfrm>
              <a:off x="446603" y="3978930"/>
              <a:ext cx="2286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>
                <a:solidFill>
                  <a:srgbClr val="2E5AA4"/>
                </a:solidFill>
                <a:latin typeface="Oxygen" panose="02000503000000090004" pitchFamily="50" charset="0"/>
                <a:cs typeface="Oxygen"/>
              </a:endParaRPr>
            </a:p>
          </p:txBody>
        </p:sp>
      </p:grpSp>
      <p:pic>
        <p:nvPicPr>
          <p:cNvPr id="14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D6EC9542-69D0-4614-B2EF-2D1FD12A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76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6137" y="5394662"/>
            <a:ext cx="8591000" cy="1037492"/>
          </a:xfrm>
          <a:prstGeom prst="rect">
            <a:avLst/>
          </a:prstGeom>
          <a:noFill/>
          <a:ln w="22225">
            <a:solidFill>
              <a:srgbClr val="6023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Oxygen" panose="02000503000000090004" pitchFamily="5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50493" y="230019"/>
            <a:ext cx="7854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Oxygen" panose="02000503000000090004" pitchFamily="50" charset="0"/>
                <a:ea typeface="Calibri" charset="0"/>
                <a:cs typeface="Calibri" charset="0"/>
              </a:rPr>
              <a:t>Recommendation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53488" y="2560396"/>
            <a:ext cx="3847085" cy="265573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Assuming 20K attendance, 80% drinking age, 50% of those who purchase beers, </a:t>
            </a:r>
            <a:r>
              <a:rPr lang="en-US" sz="1500" dirty="0" err="1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avg</a:t>
            </a: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 1 beer/person, we have 8000 potential bottles/cans sold</a:t>
            </a:r>
          </a:p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As of 2017, 6000 bottles/cans sold</a:t>
            </a:r>
          </a:p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Assume we can capture half of remaining potential sales, ~1000</a:t>
            </a:r>
          </a:p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Therefore, to break even, 15% price reduction in beer prices</a:t>
            </a:r>
            <a:endParaRPr lang="en-US" sz="1275" b="1" dirty="0">
              <a:solidFill>
                <a:schemeClr val="tx1"/>
              </a:solidFill>
              <a:latin typeface="Oxygen" panose="02000503000000090004" pitchFamily="50" charset="0"/>
              <a:ea typeface="Calibri" charset="0"/>
              <a:cs typeface="Calibri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74639" y="1519613"/>
            <a:ext cx="3825935" cy="93109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90004" pitchFamily="50" charset="0"/>
              </a:rPr>
              <a:t>DECREASE BEER PRICES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908490" y="2536670"/>
            <a:ext cx="3482021" cy="267946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Other inelastic items: </a:t>
            </a:r>
          </a:p>
          <a:p>
            <a:pPr marL="714375" lvl="1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Hot dogs</a:t>
            </a:r>
          </a:p>
          <a:p>
            <a:pPr marL="714375" lvl="1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Canned soft drinks</a:t>
            </a:r>
          </a:p>
          <a:p>
            <a:pPr marL="714375" lvl="1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Snacks</a:t>
            </a:r>
          </a:p>
          <a:p>
            <a:pPr marL="714375" lvl="1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Fried food</a:t>
            </a:r>
          </a:p>
          <a:p>
            <a:pPr marL="257175" indent="-257175" defTabSz="685800">
              <a:buFont typeface="Wingdings" charset="2"/>
              <a:buChar char="§"/>
              <a:defRPr/>
            </a:pPr>
            <a:r>
              <a:rPr lang="en-US" sz="1500" dirty="0">
                <a:solidFill>
                  <a:schemeClr val="tx1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Possible to increase prices without losing too much revenue</a:t>
            </a:r>
          </a:p>
        </p:txBody>
      </p:sp>
      <p:sp>
        <p:nvSpPr>
          <p:cNvPr id="71" name="Rectangle 70"/>
          <p:cNvSpPr/>
          <p:nvPr/>
        </p:nvSpPr>
        <p:spPr>
          <a:xfrm>
            <a:off x="4908491" y="1515207"/>
            <a:ext cx="3406195" cy="9354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Oxygen" panose="02000503000000090004" pitchFamily="50" charset="0"/>
              </a:rPr>
              <a:t>INCREASE PRICES OF OTHER ITEMS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361947" y="5584390"/>
            <a:ext cx="8248653" cy="847764"/>
            <a:chOff x="423276" y="5027148"/>
            <a:chExt cx="10998204" cy="1130351"/>
          </a:xfrm>
        </p:grpSpPr>
        <p:sp>
          <p:nvSpPr>
            <p:cNvPr id="94" name="TextBox 93"/>
            <p:cNvSpPr txBox="1"/>
            <p:nvPr/>
          </p:nvSpPr>
          <p:spPr>
            <a:xfrm>
              <a:off x="423276" y="5027148"/>
              <a:ext cx="10998204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Oxygen" panose="02000503000000090004" pitchFamily="50" charset="0"/>
                </a:rPr>
                <a:t>We recommend that San Jose Earthquakes decrease beer prices by up to </a:t>
              </a:r>
              <a:r>
                <a:rPr lang="en-US" sz="2000" b="1" u="sng" dirty="0">
                  <a:latin typeface="Oxygen" panose="02000503000000090004" pitchFamily="50" charset="0"/>
                </a:rPr>
                <a:t>15%</a:t>
              </a:r>
              <a:r>
                <a:rPr lang="en-US" sz="2000" b="1" dirty="0">
                  <a:latin typeface="Oxygen" panose="02000503000000090004" pitchFamily="50" charset="0"/>
                </a:rPr>
                <a:t> and increase prices of other items to increase revenues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536701" y="5757390"/>
              <a:ext cx="896612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350" dirty="0">
                <a:latin typeface="Oxygen" panose="02000503000000090004" pitchFamily="50" charset="0"/>
              </a:endParaRPr>
            </a:p>
          </p:txBody>
        </p:sp>
      </p:grpSp>
      <p:pic>
        <p:nvPicPr>
          <p:cNvPr id="11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EBB369E0-F05F-4C38-865E-79FB02484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3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/>
          <p:cNvGrpSpPr/>
          <p:nvPr/>
        </p:nvGrpSpPr>
        <p:grpSpPr>
          <a:xfrm>
            <a:off x="1719391" y="221820"/>
            <a:ext cx="7854553" cy="1200329"/>
            <a:chOff x="571496" y="152817"/>
            <a:chExt cx="10472737" cy="1600439"/>
          </a:xfrm>
        </p:grpSpPr>
        <p:sp>
          <p:nvSpPr>
            <p:cNvPr id="106" name="TextBox 105"/>
            <p:cNvSpPr txBox="1"/>
            <p:nvPr/>
          </p:nvSpPr>
          <p:spPr>
            <a:xfrm>
              <a:off x="571496" y="152817"/>
              <a:ext cx="10472737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Oxygen" panose="02000503000000090004" pitchFamily="50" charset="0"/>
                  <a:ea typeface="Calibri" charset="0"/>
                  <a:cs typeface="Calibri" charset="0"/>
                </a:rPr>
                <a:t>Canned Beer Analysis</a:t>
              </a:r>
              <a:endParaRPr lang="en-US" sz="4800" b="1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  <a:p>
              <a:endParaRPr lang="en-US" sz="2400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71496" y="610017"/>
              <a:ext cx="10472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44" name="AutoShape 2" descr="data:image/png;base64,iVBORw0KGgoAAAANSUhEUgAAAjUAAAFeCAYAAAB9zu6cAAAgAElEQVR4XuydB3hUVfrG3/Rk0gtJSOhNQIooIB1dy6qggIBrg90Fe8O6q7uurmvZteuuqP8V1AULK3ZAV0WqKIKKBKT3Ekjvvf2f79zcyc2QwMxkZnJn5r3Pk2cymXvO+c7vXJ2X7/vO+QIaGhoawIsESIAESIAESIAEvJxAAEWNl68gzScBEiABEiABElAEKGr4IJAACZAACZAACfgEAYoan1hGToIESIAESIAESICihs8ACZAACZAACZCATxCgqPGJZeQkSIAESIAESIAEKGr4DJAACZAACZAACfgEAYoan1hGToIESIAESIAESICihs8ACZAACZAACZCATxCgqPGJZeQkSIAESIAESIAEKGr4DJAACZAACZAACfgEAYoan1hGToIESIAESIAESICihs8ACZAACZAACZCATxCgqPGJZeQkSIAESIAESIAEKGr4DJAACZAACZAACfgEAYoan1hGToIESIAESIAESICihs8ACZAACZAACZCATxCgqPGJZeQkSIAESIAESIAEXCZqtmzZgoULF6Jbt26YNWsWsrOzMW/ePFRWVqq/XXjhhViwYAGmT5+OgQMHkjwJkAAJkAAJuJ2A7XdTeHi4GnP58uVISUlx6PtI2nz55ZcYPHgwrrnmGrfbzgEcJ+ASUXPo0CFs3LgRU6dOhTxAWVlZ6NOnD+TvY8aMUVYtW7YMw4YNw65duxAbG6vuOf/88x23mC1IgARIgARIwA4CLX03yfeO/H3p0qUYO3as3aJGBI1c0l7/nuN3mB2L4OFbXCJqjDbr6lf+Joq2qKgI1113nXoVT864ceMQFxdnFTseni+HIwESIAES8EIC5ZV1GDfn51Ytv3NaJ1x7QUqrn+vfTb1791ZemtTUVISFhal/YMt3lVzigZFr8+bN6lUiDLpwkX+Yyz/S5R/lch0+fBhLlizBgQMH1PsZM2YgIyNDtR0/frx6LSwshHiGrrrqKnz00UfqvX6vcVzjOF64NKYy2aWixqiKZZayaPIAfPDBB5g4caL6/ZtvvlGvsvji2dFdgXL/3r17rYtuKko0xmsJREdHe63tnjS8pKTEk8NxLD8g0K9fP1gsFpfNtC2ixvjdJN9BXbp0Uf/Qrqmpwfbt263fT7pwkc/06IM+AVtRY+xT7pd+Jd1CIhLyXo9GyH0SoZD38p23e/du1WVycrLy+DCc5bJHRHXkMlEjCyfq9+qrr1ZCRX9w5OExPij64g4aNEgtvB6ecu202BsJkAAJkIAvERBR89byrFanZAkLatFTY/xuqqqqwty5c63/eJbvKhFfl1xyifLayD/AxcuyevXqE/7RbfxOkz7XrVuHmJgYTJgwQYWzRATJJaJGLj39QoSL/C5eGqOokX/YS06PpGrYCihfWjdPz8UlokbEifFBEReexCr1RGE9qUoeiqFDh6oHR1xz4q5j0rCnl5zjkQAJkIB/EGjpu0lP8BWxIZdEDvTvKgkDiUdFDz8ZE4KNfYkYkrQK+Ue6eFr09yJORNTIP+bffvtt1Y+kW8ycOdMqlHRPjTH8pG+wMUYu/GOFXD9Ll4ga15vFHkmABEiABEiABEjAMQIUNY7x4t0kQAIkQAIkQAImJUBRY9KFoVkkQAIkQAIkQAKOEaCocYwX7yYBEiABEiABEjApAYoaky4MzSIBEiABEiABEnCMAEWNY7x4NwmQAAmQAAmQgEkJUNSYdGFoFgmQAAmQAAmQgGMEKGoc48W7SYAESIAEvISAnPBrPNHeFWY7UwhTxtXrRck5Nvq5bvr5NnKuTWv1pGyLaDpTVNP2tH8jB/28Hl85M46ixhVPOfsgARIgARIwHQF3iBp9ko6KAaOokYNo5SRio30iVuS9sXyQUejI53Iispx8LPWoHBFXLYka/aR/+UwuihrTPb40iARIgARIwFcJ1JeXomqHVmiytSvizNHNPrIVNfL+9ddfV0UoxUsiJ/3KicB6UUo5UVhODhZvil6rUESEXvBSTv4dMWKEumflypVqLGOxSjk9WE4afv/991Wf8v7WW29VfbUkaqS9eJL69++Pffv2KcEipRNaEhhyn35asd5OTjw22n/llVdi/fr1zYpsSl8iXPRTk2Xe0u7777+HPp+QkBCKGl/9D4fzIgESIAESMB8BETX7z+/aqmGJtz+KuKtuOaWoEUEiAkFEx8UXX4z8/HzlHdFFR0uiRoSGXt07LS0NIgL0S0JH4kHRRYMucoYPH65qG8pntqLGWFZIygVJyQQZQ/rSvTjGidiGpvT3xrpRelFN8QDZ3m/01OifiV1iHz015nvWaREJkAAJkICPE3CFqJEv/vnz52PatGmqblN0dDRyc3NVKMhZUSOCRTwzs2fPViEh3Zsiv69Zs0Z5bow5M/K5UbgYvUeyhEbvjrwXu6T4pbFmlf7eKGR04SL92xbItBU10q9ecJOixsf/w+H0SIAESIAEzEfA2fCTHm6SGQ0YMAClpaXNwk3GApYSfhKPycKFCxUACdPI+9Y8NYsXL24WfpI24v2R0JSIFXvCTy15YXTRYgwbSd9nn322KpIpfcsl9sqlF9VsKZwm+TfGfnSbli5dqsJoEk5j+Ml8zzstIgESIAESIAGHCeihH0cTfx0eiA08QoC7nzyCmYOQAAmQAAmYjYB4PGQXkCTNildGD/GYzU7aYz8Bihr7WfFOEiABEiABEiABExOgqDHx4tA0EiABEiABEiAB+wlQ1NjPineSAAmQAAmQAAmYmABFjYkXh6aRAAmQAAmQAAnYT4Cixn5Wbrtz6/4yxEYGIzYyCDGRwW4bhx2TAAl4lsCC7e9gZr+rPTsoRyMBPyZAUWOCxR96448nWCEiJyYyqFHsNP0uokfEj/Z5kxCKsQQh2hKMwAATTIgmkIAfE/jfgS/xasZrWH30G4zseDbuHHIbLux6vh8T4dRJwHMEKGo8x7rVkUrK61BSUYfS8lr1qt7b+bfSirpm/YqmMYodoweoJaEkQkgTREEIoiIywdNAE7yRwI9ZP+HVLfPw/u6P0Ce+N6b2moypvSejZ2wPb5yOT9ks58/IYXpS52jWrFmq5pNcjhSE1O+XVznMTi7ZDv7OO++o93JicEtXa5W35URhadNaO59aAA9PhqLGw8BdPZwmgBwXQ9KurNJGEAXgBA+QEkUWLSymh8eUCBJPUaN3SF6Dg+gicvXasj9zEzhUclh5ZOZtfQMxoTFKxFzeazLOTh1mbsP9yLqWah7pJ+zKibpjx461u5CjiKANGzY0K1ApJwrrZRAoaszxYFHUmGMd2sUK8fKIuCkur0Vxo3fIXm9ReSuCyOgNahYq0wVQpBYm071DMZZghARTELXLA8BBHSZQUVuhhMyrGfOQU5mLKT0vw9TeU3BJt1873BcbOEigpgTIeK71RiFRwKB7Wv1c98zohSlTU1NVVWw5UVivwi0H8MklpQjkkjIEumdGvCuFhYXo2rWrEkJyaF9DQwN69uyJjz76SH3WWuVv6UsfQ/qU+2R8Y4VtKWzZUnVuByn5/e0UNX7/CDgHQLw8SgiVNQkiEUcnC51pIqoW5VX1zQaVqJcmgJq8Qbo4EtEjoTGjd8j4t9CQQOcmwFYk4ACBt7a/i1e3vIZf8rZjfKexWnip12RYQiwO9MJb20RARM0bMa13MeKZVkWN0WOjh36k7lFNTQ22b9+OiRMnqkraIlSkcrV8ZlsUUtrJPdKXiA/5XGpCSR91dXVK/MhnIoiqq6utlb+PHj2Kffv2WetNSRisX79+iIqKUvdLhXBjYco2MWJjUNTwIfA4AfHy6J4hXQgpb1GZnk/UPJymiyHJN6qwFUSBAScmThuFkHiFWvAOiVAKD6Ug8vjie9GAXxz8SnlkVh1ZgwGJ/XF5b03IdInu7EWz8CFTnRQ1IhzES3P11VejqqoKc+fOVV4VucRjIgLjkksuUV6bDz74AOPHj8fq1auV2NDzb+ReXQxJfwcPHlShKxE2khcj/YoYkhwaveq1XvlbRE1eXp5VOOl9JSYmKrEj9xlFlw+tWLtMhaKmXbBzUGcJiKixhsta8BJZvUcq8bp5vlFldXMPkSRG6zvMxFNkDInp3iH5u/a7wWNkCUZEGAWRs2to5nY/ZW9SQmbx7g/RMTIVl/eahKm9pmBIshaW4OVdBMQDYhQxxvpOegFL8b7MmzdPJf5KaMhYtdt4vy5qhIAuksSzM2zYMKxdu1Z5aIwVsI0hLNvK3xLCEjG0a9cua4Xtk+XmeBf19rWWoqZ9+XN0DxKoqK5vMVxmDKM1eY4aBVHjLrSqFgSRnjjdkuhpzTskwskSHuTBWXOoUxE4XHJE5cm8teNd1NTXYlLPicojc36XX52qKT8nARIwGQGKGpMtCM0xJwHx8uhJ1dbk6sZwma0Q0sJoTblGVTXNPUQdYkNw+bgOuHxcEhJjQsw5YR+3qrK2Um3BfuOXBZBdTCJg9G3YIYFcEx9ffk7PhwlQ1Pjw4nJq5iAgosboDVr5cyE+XJOj8oPOOSMOl49NwqgBseYw1seteHvHIvx7y+vIyN2iQkoSWhIxkxqZ4uMz5/RIwD8IUNT4xzpzliYk8PmGfCVuNu0uRWpCKKY2em9k5xcv1xH48uBy5ZVZeXg1usd0w+Sel6qkX0n+5UUCJOBbBChqfGs9ORsvJLD/eKUSNx+uzYXk7px3Vjymjk3C8H4n2b7qhfP0pMmbsjerLdgf710CS7AFl/a4RHlkZDs2LxIgAd8lQFHju2vLmXkhgWXr85S42bynFJ06hGm5N2OTEBXB5OJTLeeR0qMq4VdKFWSVZ6sD8eRgPNnBxIsESMA/CFDU+Mc6c5ZeRmBvZoUSN+LBqaltwK+HJajE4rP6RHvZTNxrblVdldqC/e7O97CzYBdGdByOKT0nqZIFieEJ7h2cvZMACZiOAEWN6ZaEBpFAcwJLvstT4mbLvjJ0Sw1X3pvJY5Jg8eOzct7Z8V8s2P42vj++EX0TTsNlPSao8JIUk+RFAiTgvwQoavx37TlzLyOw+4h4b3Lw4Zpc1NU3YMKIROW9Gdwzystm4py5Xx36Gq//8h/878BXSLWkYEL3i1R4aWTHs53rkK38goArq3Qba0Rdc801J+VnPCX47bffVofz2VYK94sF8PAkKWo8DJzDkUBbCdTWNUDl3qzJxS8HytAzPUIlFk8ak4QwH6uF9XNOBv5vyzx8fuBLyNkyF3e7UFXClsRfXiRwKgKurNKtnygsJwGLUJKTh/VilyezQ04qlhOI5V5j2YVT2c7PnSNAUeMcN7YiAVMQ2Hm4XIkb8eA0NACTRicp783p3SJNYZ8zRhwtzVQJv0v3f44DxQdxTqdx1lN+o0OZU+QMU19oU1pTiqs++22rU7mo2wW4dfBNrX7uiirdImjkR8TSunXrsH//flVHSsojSJmD999/XxWuFPFy1VVXqdpOUlNKPDxSckH+3r9/f2tVb2k3c+ZMLFiwwFrlm+US2va0UtS0jR9bk4ApCMgBf5+tz1fiZvvBcpzW2YKp45Jw2egkBAcFmMLGkxlRXVetzpL5aM8nEO/M4A6DcGn3i1V4qVtMV9PbTwPdT0BETed5redMPTbq4VZFjSuqdIso0sNPEkaaNm2amrReN+rSSy+1Vt0W78yOHTsgxSzPO+88q6dGakUlJCRYq3pLbapNmzahtrbWWuVbbJXimLycI0BR4xw3tiIB0xIQUSPi5qO1ucpGfVt43y4W09ksu5be2/WBqoTdNaYLLpZt2L0mY2jKmaazlQa1LwFnPTWurtItnhq5pF/xzMyePVuJFt2DI9W95RLBIiGrk4kavR9dyDgS1mrf1TDv6BQ15l0bWkYCbSJQVlmH/6lTi3MhYSoJSUlo6tJRSQhsR+fN8kMrILuXJE8mLChUCZnJvS7Fr7te0Kb5sjEJ2BJwR5VuXdTY9j1jxgxkZGSohGC5xo8fr15tRY2EocTjI2EquYzt9CrfUjmcl3MEKGqc48ZWJOBVBLbuL1Oem0/W5apwlBzoN3lsB/TpFOGReWzO2YL/bH8Lnx/4AsfLspSAkW3YUq4gPCjMIzZwEBIgAd8nQFHj+2vMGZKAlUBxWS2+2FigwlOyRVy2g4v3RraHu/rKLDuG+VvfVEJme/5OnJ06DJfINuxek5Eelebq4dgfCZAACYCihg8BCfgpgZ/3lCrPzZJv8xAWGmjdFt4zzXnvTU19jTrhV4TMd8e+V4fhSXjp8l6XYVDSQP8jXXoQiGKis/8tPGfcXgQoatqLPMclAZMQyC+pxVc/aLk3Up7hzD7RaueUlGaw91q0czE+3bdMiZlkSwclZC7rMRG/6qzlFfjFVZEFHF0BZK4EMlcAJfuBhnrghga/mD4nSQJmIEBRY4ZVoA0kYBICP+4qwafr8tThfpHhQSo0JWffSHkG2+vrw6vw4e6PlZApqylTQmZCj4tVeCkwINAkM3KTGVUFwLFVTSJGPDIiYKK6APGnaz8Jja/yOy8SIAGPEKCo8QhmDkIC3kUgp7AGy3/Ucm/2H6vE8H4xKrk4uetR/HfX+0rI7C86gHHpY7Rt2L0noUNEB++apL3WVhcDWesaBcwKoHAHEGwBwuKbBIxRxASworq9aHkfCbiaAEWNq4myPxLwMQKf/bwH/9y4ED8Xr0SVZTc6hpyGSb0uwsxBU9Av4TTfmm1NKZCzUQsfSShJfrekAYFBzQWMLmICQ31r/pwNCXg5AYoaL19Amk8C7iBQW1+HN7ctUGfJrDi8Cp2jO2F86vlIrBiDLRu74WBWJUadHqO2hf9qSJw7THB/n7UVQN4mLQdG5cKsAOL6AagHYnqeKGKCnU+gdv9kOAIJkIAQoKjhc0ACJGAl8P7uj5SQkfBScGCQCi1d0u3XmNTz0maUvt1ahGXr8/HFxnwkxoSo3JuJIxORnmTSM2fqq4G8zcCxNU1emKjOQEgUEJ7cPP9FvDDyd14+QcBVVbqNBS1bK1Kp15caOPDkO/3svc8nFsDDk6Co8TBwDkcCZiOw8vBqLNv/uRIzcrbMBV3PU2JmSs/LEBd28pNNj+RUYeWmQpV7czi7CuMGxapq4eMHt6P3pqFOEzBZ3zZ5YcLigMhOQFD4iUm8oTy91WzPpKvscVeV7rZW3qaocdUKn9gPRY372LJnEjAtga25v+DjfUuUkNmWtx3DUs7StmH3nICesT2csntNRhE+/z4PX/1QgOT4UHXuzSUjEtEx0c15JyJg9DwYCSVJoq4KIwGI69tcxITZv03dKQhs5DYCNSU1eCPmjVb7H/HMCAy6Z1Crn7uySrcuatLS0rBo0SI1ppQ/GDRIG99YLkH/+8KFC633paSkQH7kPim30KNHD6xYsUJ9LuUVpNSCVP+WS8oonMrz4zboXtgxRY0XLhpNJgFnCGSVZ0EPL63L/A6943pq4aXuF6nTfl11HTheidWbC9W5N0dzq3DukDhVLXzsQBd4RPK3aF4YyX8RAVNbDsT1B0JjgMj05tupw310N5arFsrL+mmLqHF1lW5BJ5W6o6KisHXrVk0/x8WpOk8WiwW7du3CsGHDIDWcJGwlAkWvCSX3ifhZs2aNEiy9e/fG66+/bq0F1blzZ9XuiiuuwO7du1XfFDX2P6wUNfaz4p0k4HUE6hvqIZWw9TyZhPAEXNztQiVm5NWdV30DsPrnQlVU8+ufCpCWGIop4zpgwtkJypNzyqtgG5AveTBrNRFTka0JGDkLJjS6eSKvJfWU3fEG7yYgoibjuYxWJxESFdKip8YdVbp1T01ZWRlGjhypKnTLJfk7ctmKGrlfRI5+n3iNwsPDladm2rRp+OqrrzBx4kQlZsRzs3TpUki1b4oax59ZihrHmbEFCZiewLL9/1PJviJmiquLrUJmUo+JsIRYPG6/nFS86udCfPxNLo7lVeOCofG4dGQiRg1o9N4U7tQETNZ6TcAU79UETHw/IDC4uYARjwwvErCDgLuqdOuipm/fvliwYAHkvXhuRowYgZCQkBNEjXha5s2bZ71Pwk3p6elKxLz//vsYPXo0PvjgAzWj/v37qz4oauxY4BZucZmosc0wr6qqwty5c9UiXnfddWpoWdTp06fTlebcWrEVCZyUwLeZ661CZm/RPoxJH6U8MhO7X4wu0Z1NQa+mtgEbNvyEvVvWoy7rR4xO+AE9w3aiIa4/ghP7awfaRXdrEjHileFFAiRAAnYScImoaSnDXFxr4mrTY4pij7jfxC0nf8vKysL5559vp5m8jQRIoCUC2/J3WIXMj1k/YUDi6VavzJDkwe0PTeofSQ6MyoNZCRxfa/XA5KMT9uRE4PPdafgxtwsGnzEAE0ck4uz+Me1vNy0gARLwSgIuETXGmesZ5iJ0xowZg7CwMMjf9CzxcePGqYQq+YwXCZCA4wSyy3OwdP9nSswsP7QSnaLSrULm3PYsICn1j5SAyQCOf6OFkaJ7aCGk+P5AcGTTTqSYXtaJV1TXq9wb2TUlCcbdO4Zj8mht51R8dLDjgNiCBEjAbwm4VNQYPTbLli1rJmrEKyPeG8kEF0+NJEhJzFD+pl+ZmZl+uxCcOAmcjEADGvC/o19h5fHV6gcIwLmp43Bu6nhc0PFXCJa8Ew9eQZXHEFK8DcHF2xBa8BPC8tahPjQRNdF9UBvVG/Wh8aiN7IHaKHnf027LdmfW4PsdlVj+cwXyS+pw3hkROHeQBYO625FYbPcovNETBOT/85GRkZ4YimOQgJWAy0SNMcNchEpLoiY7O1uFnyT0JFvaJInL6LGprq7m0pAACRgIrDq6Bl8cWo4vDn6Fo2WZ+FWnc/DrLhfgoq4XINWS4hFWARXHEZCfof3kbULg8VVoCApHQ1w/NMT2A6K7oyEiReXFyN9ccZVW1GHtlmKs2FSEdVtL0Cs9HBNHxOOi4fGIsbBgpCsYu7uP4OBgBAb6eLV2d0Nk/w4TcImoaSnDfOzYsdZsb/3wIPHSDB06VGV5y559Hirk8HqxgR8Q2JT9s3UL9ta8bTgr5UxreKl/Ql/3EpBt0xJCkp1IKg9mFdBQ27QTScJIcoCdlBKQnwD3f2ll7CtT4aml3+Uhr7gGk0YnYcKIBJzZJ9q9LNg7CZCA1xFwiajxulnTYBIwGYH9xQc0IbP/C3yT+a061VedJ9P91xjVcYR7rK3May5gjq8DqguaCxg5wE6EjAiYwBD32GFnr4WltSrnZsVPhVi3tQj9ulrUtnDJvYmKoPfGToy8jQR8mgBFjU8vLydnZgKFVYVWj4wImtjQGOuheHLKr0uvqoJG70uGJmRyNgClh5oLGEnelSKPImCkRpKJr027S7FqcyGWfZeH4rJaTB6jJRaf0YuFKE28bO1mmn4onn4yr0QX5s+frw6+0w/Es8c448F4xnxQe9q2dk9rBTdt73d2bH+rM0VR05ankW1JwAkC+qF48ppfWWAVMnKmTEJ4vBM92jSpLm4KH6ndSD8DBb80FzBysF1kR03AyK4kL70kHCWH+klRzfXbijGweyQmjEzEhBGJiAhzf2jMS7H5jdlyTppegkBPd5D8Tznwbvbs2WrTiiOXCJC1a9eq038dEUOtjWHcXGP8vaX7KWrsWymKGvs48S4SaDOB7PJszFl9H/534EuMThtpzZPpEdvd+b5ry5rOgdFzYXJ+aBQwjSfyKgGTDiScDoT47hkwP+wsUQLns+/zUVFVZ90WPrCH94o25x8M32tZUlOHH3PKTjqxc9Jafr6NnhrJ7ZS6S/rBsLJ55csvv1T9SvFJufQ6TRdeeGGz89RkA4yIGWkjO3rlgFlj4UnZBKP3JScM64Uq5XcRULLj95133lFtpR+xRV51gST9NzQ0KPsGDBiA0tJSVRNKvEJXXXUVPvroI+t4V155JdavX2/9XA65FcEltvtzUUyKGt/7b58zMiGBLbm/4M7V9yIoIAh/H/Mozkoe4riVdZUnCpis74DY0xrzXvppYiauj3Y+jJzO64dXdkG1EjerNhdhw/ZiFZISz80lIxIQFkLvjbc+EiJqYt7Y0Kr5z4zoinsGpbX4uVHUvP3222r3rRSS/OKLL9Qu3EmTJinRoe/alb9t3LhRiRD9sj2yRATQ6tWrreUMampqsH37duXFkUvqNyUmJqpyCDKWbJCRcUUQ6f22Jmq6du2q7NFtEAG2Y8cO/PLLL83Gk76lXxE+4onSa06J/foBtww/eesTT7tJwKQEvj60EnNW34shHQbjhXOeRmJ44qktra/WDrEz7kTK2QhYpBK1wQMjv0tZgfCkU/fph3dISEoEjhTVrKtvwGWjtJ1T/bvRe+Ntj4OrRI2IADndPjk5WQmCiIgIVV1bDoqV9+Ll0MWKMW9GxIHuhRF2Ikz27NnTrEaTfuisraiRXB5pL6LDGLoyii29npRshdfrQhmFlW2hy/Lycqxbt07lBUm/KSkpVlEj4+u2UNR425NOe0nAxATe2flf3LnqPszodzWeHfePli1tqGvywOQ3ChnJg5FQka2AiekBRHjmfBoTY3XYtMw8zXsjW8N/3FWCs/pEK3EjycXBQQEO98cGnifgqvCTfNnrxSUlvNSnT59m78XDoYefxBtzzTXXNKucLUJHBIYUsoyOjoaEgfRq2kJl4cKFCo4efhKBIqKmpZwYY86PtBFvi4wvAkXaiFdJt0XEloS69EKX4hnSw0/SVuYiY+iCTc8l0vvVk6Q9v3KeHZHhJ8/y5mh+ROCFTS/hkfWP44Fh9+EPQ+9umrleC0mdBdMoYmS7tK2AiesLRCT7ETHPTHXdliK1c+qLjQUICoR1W3jfLp6vXu6ZGXMUTxEQUSEeHynoLKGlCRMmWIcWMWX05HjKJn8bh6LG31ac8/UIgQfWPYRXM17D8+Ofwu/6zwDqqoCd84Ed84HSw00CRoSM5MHIq6WjR2zjIBqBw9lVjbk3hdi8pxTD+0Yrz43k3wTQecPHxAkCP/zwAz799FOV2Hvrrbdad9oedUQAACAASURBVFfZnrjvRNdsYicBiho7QfE2ErCHQEl1qUoIXnv0W7x4ztO4OH0UsGOeJmZCooG+s4FOFwJRXezpjvd4iIAc6ifhKSmqGR4aiImN28J7d4rwkAUchgRIwBUEKGpcQZF9kACAvUX7MGfVvSiqKsILIx/EWXkbgJ3zAEsacNpsoM9McjI5gf3HKtWpxSJwtu4vw4j+Mcpzc/HZCSa3nOaRAAkIAYoaPgck4AIC3x5brxKCO1s64MWUXui0779AbB/NM9PzSheMwC48SUB2SklSsWwLX/5jgSqiqW8L75lG740n14JjkYAjBChqHKHFe0mgBQIf712COSvvxoSYVLxQtRuhHc7SPDPdLycvHyCw52iFlnvzcyF2HCrH6AGx6sybXw+j98YHlpdT8DECFDU+tqCcjmcJ/HvDE/jjj//CnSG1eLjLGM0z00U7fIuXbxGorqlXnhvx4Hz9UwESY0KUuBEPTrdUc9fK8q2V4GxIoHUCFDV8OkjAGQJ5m/HoqrvwXPZ2PNGhJ24e8TDQ6QJnemIbLyQgHhstPFWI3UcqMG6QeG8Scf5Z/nmKsxcuIU32UQIUNT66sJyWmwjkbETd9tdw5/bF+ARReOHMW3D5sAfcNBi7NTuB8qp6TdxIUc2fC5EaL94bKcmQiC7JYWY33y/s0w/b07dZyym9+uF2zgCQA/Pk5GE5GVhKGbT1/Bk5VVgvaWBrj5x7Y6wvJZ/b1qNyZg6nKo6pf37BBReogwnl0D/hJ/WlpE5Vazbrpy7rhxaKbacayxn7T9aGosbVRNmfbxI4/o3aln1s10LMiTgd+xCEF857CWPSRvnmfDkrhwn8cqDMemrxvmOVOOeMOBWaOndInMN9sYFrCBi/UOVAPKnHJCfyGssfODqSfgqwCBo5bdidoka37VQVvB2dw6mEhlHUiAiUQwSNYk7Ei7w3sjQKHWNpBhGAtvc6aq8j91PUOEKL9/ofgaNfa4fm7f8AP3eZijvzDsESnoQXz3kGveN6+R8PzviUBErK6zRx07g1/JPHByA9iV6bU4I7xQ31FVUoWry21bsCLWGInTa22ee6ABk7dqy1VMHevXsREhKivCN6LSfxfujlEc4++2xVmkBOBpYyCEeOHGnmpdC/3EUYSYkF3Vsjr3qJhP79+0NqM4noEVFQW1uLffv2WStqz5w5U40thSh174u8Gu2RSt4tiRpjDSrxiIjXSdrJmJmZma1WDZc5GseQMg4jRozAokWL1N/l/axZs9RcWxI1co8IFBlH5iJ8WvN46fW1pB8Rk8ePH4esgZR90OdsrDIufUuJCFeUcqCoaet/aWzvmwQOf64dmHfkS5X8+2X06bjjx5cwsuNwvDD+GcSGxfjmvDkrlxLYvLcUg3tGubRPf+1MRM2Byx5udfqJN044QdToN+s1lOSLXb6IbesmyRe6VNQeOXKkaqJ7J+RL2VgFW750dVEjoZmvvvpKVd6W+w4ePGit0xQXF6eKZFosFuXJkXpMDQ0N1r4uvvhi5OfnK0+H7uGQvuV3ESjG8I3Yo3tqxGNiDH1JVXHpV6p6S1hI90RlZ2erulC5ublWESGfx8TEqIrkcsm9UjxT5iyfGSuGtxR+0oWHXptKb2MsBSH36POROUufwkGEWN++fRUfmbP0r5eROFn4zZlnnaLGGWps47sEDnysiZns77Rt2X1nY2HmD7hj1T24YeBsPDnmMd+dO2dGAiYm4IyoMYaGdDHSq1cv5anZvn27NS9G90LIF7EuasRTMn/+/GZVsI2iRnJq5Mt58eLFEO+OfNlLe/myl0sXBiJwxowZ06wv8QCJ4BBBoH+p62JBvD/G6txGUSOCQISM9KdXFRcPUUuiRrwpR48ebTZHva0uatLS0tCzZ09ls+5dkd9b89TYFuCUuRnLQchcMjIylIfKtqq5eHg6dOig5qyLNOFlO9e2PoIUNW0l2Mb2pcs/QuG7LyHlr68hpHOPNvbG5k4T2Puedvpv/lZtW7YImuhuePbHF/HYhn/gL2c/gLvPvMPp7tmQBEigfQgYK12LB0Q8K/qlh4vk7xJ2MYoa+fI1VrrWE3RtE4Xly1suY7VvPZQjIqKlqtnGcJe0bSk0pIeCbEWNbZVx+Vy8TyJG9KRiPalXxIlxjjJ3YxXxadOmWROBW0ruFW+U7rWScWy9KkYRY7RLn5MIQ+EljOR38c6IJ0rsaykEZwy5Ofu0UNQ4S85F7aoP7MKRmeMQM3U2kuY87qJe2Y3dBHYv1DwzJQc0MSM/UtYAwB+++TPe/GUhnhv/FK7ty1OB7WbKG0mABDxO4FTJvx43qJ0GpKhpJ/DGYfNffUx5a9JeWoLwgZr7k5ebCehFJqvymjwz4Ulq0MKqIlWUcmPWT3hh/FO4oMt5bjaG3ZMACZBA2whQ1Gj8KGra9hy5pHV9cQEOzxyPiCGjkPzwqy7pk520QKCuWquYLWGmuppGMTMLCG1K+t1VsBtzVt+HytpKVWV7UNJAoiQBEiABEvASAhQ1Jlmoovf+D7kv/AmpT76FyLEXm8QqHzGjpkQTMxJmCgprEjNBzY+2X3t0naqy3Se+F1445xmkWlJ8BACnQQIkQAL+QYCixkTrfGTWeQiKTUDH5xebyCovNqUyt0nMSGhJJQDPAgICT5jUB3s+xm0r7sT0PlPx4vhnEBAQ4MUTp+kkQAIk4J8EKGpMtO6lyz9E1kPXo8MDLyLm0mtNZJmXmVKW2RRmiu6u7WTqM7PVSbyc8W/8ed3DuPesO/Hn4X/0ssnSXBIgARIgAZ0ARY3JnoVj916JurxspM39FIEWHtrl0PKU7G/yzCQM1DwzPU++a+mv6x/Di5vm4qmxT+D6Ab93aDjeTAIkQAIkYC4CFDXmWg9U/PQNMm+bhMSbH0LcjDkms86k5hTuaBIzqaM1z0z3KSc1trquGneuvg9fHFyO58c/hct6TDDp5GgWCZAACZCAvQQoauwl5cH7sp+4AxUbVyFt7hKEpHX14MheNlReRlOYqdNFmmemy6nFyZGSI2qHU2bZMSVoRqQO97KJ01wSIAF7CcgBcXLgnH4gnpQQkMrTciicsd7RqfoznpB7qkrZxkPqbA/ra23rNbdkn2oF7PucosY+Th69q3r/Thz57TjETr8Ribf/zaNje8VgORubPDM9pmmemU4X2GX6j9mbcMfKe5AUkYgXznka3WO62dWON5EACXgfAWN1a11oyMm/8ncpNeDIZayNZCwp0FIfJxM1rY3ZkqiRfuRyRaFHR+bqzfdS1Jh09fJfeRSF772K9LmfIqz/WSa10sNmHf9GEzO7/gP0nqF5ZjqOt9uIzw98gVtX3InzupyrdjhZQix2t+WNJEAC7UugsrYEc7+5rFUjBqVNxAV97mn1c/G0SDkBueSofhER1113HXbt2mWtji2lAuSSwotyGT0yuqhJTk5WdZKGDBmi6kdJPSb5LDU19YTK23qZAGMRSr1sgG3V6vHjx6txCwsL1dhS9HLlypXqd7FTrynVvqtg/tEpaky6RnVF+TgiB/INHYfkv8w1qZUeMuvoCk3M7F3UtC07Rauma+/15raFuGv1H3Dr4Bvx2Ki/2tuM95EACZiEgIiaOR81HZRpa9a0wc+0KmqMHhtpJ8UjpRDke++9h/r6ekyZMkW91ws+iuCxLbRoDD9J7aJLL71UeXx0USMFJvX3J/PU6KLGWLVa7pe2Imikv927dzebHj019j+EFDX2s/L4nUX/fRW5L/4ZHZ95F5ZRF3p8/HYf8PDnmpg5tKyxYvYsIMlxr9VTPzyHv298Go+M/AvuOOOWdp8WDSABEnCcgLOeGhELIkiuvvpqVUjRGEYSEVNVVYXzzjvPWvVaPCarV69W4kLu1y9jOxEhUmU7Pz/fKmoSExMhlbGNlbdP5qkZPny4tVgkRY3jz0NrLShqXMfSLT0d+f2vEJSQjI7PLnJL/6bs9MDHmpg5tqbJMyNbtJ247llzPxbtWoznxj2J3/SZ5kQPbEICJOCtBMTjoleuljlIeEnCPnqisO172+rZxsrVRk9NXFycCgm9//77OHDggBI/8n7t2rUnhK7EM2Os9j1gwAAkJCSoqtUSltJDXSKmWvLULF68mOEnBx5AihoHYLXHraVffYCsh29A8oMvIfqSq9rDBM+Nufc9rS5T7k+NnpnZQGwfp8bPq8zHnavuxda8barK9rmdxjnVDxuRAAmQgLsISBhM8nyYEOw6whQ1rmPptp6O3fMb1BXmIX3uEgSER7htnHbrePdCzTNTtLupYna087uStufvwO2r7kFQQKDast0/oV+7TY0DkwAJkEBLBMSDI+Gv77//XnmQrrnmGoJyAQGKGhdAdHcXFT+uRebtk5F42yOIu/o2dw/nuf5Vkcl5QEVWU86MJa1N4686sga3rrwTQzqcgRfGP622bvMiARIgARLwDwIUNV6yztmP34aKn9apLd7BqZ29xOoWzKyvBra/BuycD9SUNeXMSMHJNl7v7foAN624Hb/vPwPPjnuyjb2xOQmQAAmQgLcRoKjxkhWr3r8Dh2eOQ9xVtyLxloe9xGqDmTUljQfmzdOqZMuBeVIxO7T1LZqOTPJfP7+Ch777G+4fdi/+OLT1syoc6ZP3kgAJkAAJeBcBihovWq+8V/6G4vfnqWKXYX3P8A7LK/OAHa8BO+ZrAkYOzBMxE9S0VbKtE/nLt49AKm0/O+4f+F3/GW3tju1JgARIgAS8lABFjRctnDqQb8ZYRIw4D8l/+qe5LS/PbAozRaY3eWbES+Oiq6K2QhWlXHPkGzw7/klc0u3XLuqZ3ZAACZAACXgjAYoaL1u1wkWvIO+fD6Ljc+/BMuI881lfsr8pzBTXD+g7C+g90+V2Hiw+hNtX3Y3CqiK1w+ms5CEuH4MdkgAJkAAJeBcBihrvWi9l7ZHfnYvg5I5Ifeod81hfuLMpzJQ8TAsx9bzSLfZtOP4Dbl05B12juypB0zm6k1vGYackQAK+QcD2HBg5lG/+/PmYNm2a3TWVjIfozZgxQ5VakDNm2lLCQK9HJX3o5RPkUD7jScb2rsCpqnwbDw9sbQu58dTk1sa1LQEh/Tprs71zc+Q+ihpHaJnk3tIv30fWX29E8kOvIPqiK9rXqvyMpjBT2q+0MFP3KW6zaem+z9QOp8t6TFRbtkODQt02FjsmARLwbgK2QkTEg5RNkJOAZ8+ereo92XsZK3Ofqkq3vX2KINiwYQNuvfVWVaahLQLhVKLGtsyDiDIRI8bLHlEjcxeuUkZCrrbYbC8nR+6jqHGElonuPXb3FagvLUKaHMgX0g5f7Dkbm8JM3SZpYqbLBLcSmv/Lm7h3zQOYM+RW/HXEg24di52TAAmYi0BtWRm+HjWqVaNOu+cedJvZcqjb6KmRL+41a9aoL2ZHqnTLl7cIATkkT9pKeQOLxaLsWbhwoXoVD4h4b6QKeP/+/ZGZmanulb/LIXtyGSt/S5/yudSfkppR8j4tLQ2LFmllcaSkQm1trRIfIlo2bdqE0tLSZqUZjFXGu3XrhhEjRljbGz0yRsEiwm79+vWqfpWxzIP83VhtXC//oFcIFxukHxFgMs/evXsrm6WOlZSekDIPUkJCRJojgtGVTxpFjStperCvih/WIPOOKUi84zHEXXmz50Y+vk4LM+36jxZekjBTpwvcPr4UpJTClE+MfgQ3D7rB7eNxABIgAXMRcJWoefvttzFo0CD1hfzFF18osTBp0qRTVukWGiKORMDo4iEkJAQZGRnW+k3yhS59d+3aVYW1li5dqjwaMoa0FbFjW09KxIGIJWl7/PhxVSRz69atCr78bfLkyepvcongiI6OVjWjRIxceeWV2L59OyZOnKg+l/HGjRunxIVu56xZs1Q4yxh+Evt1cab3JSE1sVMEy5IlS5TY0oWaCDgRY3KJvTI3ETdSCNRWiMk90ldbwnJtefIoatpCr53bZj92KyozvkfaS58iOLltJ/GeciqZK7Qw095FWuKvJAB3HH/KZq64QXY4fbJ3CZ4Z9w9M7TXZFV2yDxIgAS8jIKLmQKNHpCXTgy0Wuzw1eugoOTlZiYOIiIhTVum2zXeRL3LxrsiXu3hKhg0bZs3N0fNkjKJGxhEx0KdPH1WZ2xi60T0e77zzjhIUwcHBGDlypLU/vZyCzFmKcb711lsqF0jGlbbiXRkzZoxV1Ei18Ly8PCV0dFFlW51cbjbmFel96aJG+tRt1FnbFubUi3pK+Ey8SyK8bMNZ7fGIUdS0B3UXjVm9b7s6kC/+2jlIuMlN4ZjDn2thpv0fNZ0xkzLSRTM4eTfZ5Tlqh9P+ogN4bvyTGJPWuuvZIwZxEBIgAa8kYAw/yRe2XqVbvA8iNIzvxWuiV842elV0L40AkC908VJI+EnCLHp78YD06NED6enpzTw14tUQL41cco/Re6InG4tdIojE07JgwQLlKdHvlfa6+DFW/Bb75e96+Ms2/GQMBdnmy9iKFOlLxI+IMWO1cd3rYkwQlnnIewmHScVxEVviATOGsvSQlacfGIoaTxN38Xh5Lz+C4o/fVN6asD4DXdf7gU+0MNPR5U11mZLOcl3/p+hpa94vuGXFHMSExuC5cU+hT3wvj43NgUiABEiABLyTAEWNd66b1Wo5kO/wjDGIHHUhOtz/Qttns+89LcyU/X2TZybBhWLJDgu/PrwKN319G8amjVZbtmPD7N+hYEf3vIUESIAESMBHCVDU+MDCFr77MvL+9RekvfABIoaf49yMdi/UwkwF27TkXylnENvHub7a0Ordne8pD80NA2fjyTGPtaEnNiUBEiABEvA3AhQ1PrLiR357DoI7dkbqP7SthXZfUpNJwkylh7XkX9maHd3N7uauvPGFTS/hkfWP4y9n34+7z5zjyq7ZFwmQAAmQgB8QoKjxkUUu+WIxsh+5CSl//TeiLtQORWr1qq/RhIyEmaoLm3JmLG7eQXUSkx5Y9xDe/GUBnh73d1zb9yofWRVOgwRIgARIwJMEKGo8SdvNYx27azrqK8qQPncJEBR04mg1pY2lDOYB9bVNOTPhSW62rPXuS2tKcdvKu/FT9iZVZfuCLiasZ9VudDgwCZAACZCAIwQoahyhZfJ7KzauRuacy5F05xOIveLGJmsr8xpP/30NCI5oqpgdGtOuM9pbtB+3rLgDdfV1eHbckxjcwbMJye06eQ5OAiRAAiTgcgIuFTWtnQUge+dlD7zsvZ8+fXq7nTTocnom7DD70VtQ+cuPSJ/7KYIi6pvCTBEpjTkzs4Cg8Ha3/Ltj3+PGr2/DgMT+ast2amRKu9tEA0iABHyPgPEUYDkfJjs7u9m5MvqZMaeaeVsLWrZUm8n2rBixobVik6eyj59rBFwialorGmY86XDZsmXq1EU5uVAOK2qpmBYXpe0Eqvduw7FbxiB56mBERGwDYnpqu5nkJyCw7QO4oAc5Hfi65bfg6tN+o7ZsB5rELhdMjV2QAAmYiIB8B+kn+OqHx8lhe8bvJnvNtS1oKe2kL3vLAZys4OSpilHaayPvc5Go0UEaPTV6nQtZLCkaJq9y6qGcliinHOrHOhsXoaSkhGvSBgKBxbsRsvc/CNn+f6jKDUDdiPtRP/zuNvTo+qZv7lyIhzY+ijsG3oJ7B9/p+gHYIwmQgCkIyJH/oaGuK7ZbXlmDbQezTzq3oaelt/q5Xr5AbpDTffXvJmNBSPGSyKWfKGxbfNJY0FL6k8KYckk0QkoX6EUd5WTemTNnqnH0U3avuuoq/PTTT6r4o3wXGqMWRlEj5Rfmzp2r6jdJP9Luo48+Uu/las+6SqZ4sE5hhEs8NS2JGvmbPADilRGFK3Uo5Hc5qllepQiY1JaQRdMvqVfBy3ECQUXbEL5/IcIOLERt0ghUpkxG7qMvI3jE+bDc8jfHO3RTi2e3vIhXtr+Gh8/8E2b0utpNo7BbEiABMxCIjIxs9v/3ttokombMba+12s1dV4zCjAvPaPFzo8fG+N303nvvob6+HlOmTHG4oKVeDkGvVG2sfyTjiTCqrq5W33MSzdixYwc+++wz9Y9625CXUdTs3r3bGsmQfkR0yXep9COhM2PtqLYy9cX2bhM1xjoTEnoSz4wsnL5AUslU3rfksfFF0G6ZU84PTbuZOl+sJQB3n6KGKnxnLvJeeghp//oYEWeNdcvw9nZa31CP21beheWHVuKZcU/gsh5aRVleJEACJGAvAWdFjV5T6eqrr1Yiy/a7STwjUsdJPEvyD/Dx48dj9erVzf7R3VJBSxEaerVv8dr07dtXVdmW7zSJVMh3nVx6YUhduMg/6sUOY/FHo6gR4aKHx6Qf+V28NLqocSZ0Zi9jX7jPbaLGWDRMT3ySh2no0KHqwREVSzeak4/Q8XWamNn1H03EiJjpMuGEzg7PHI+QTt2R+sSbTg7U9mbHyo6rHU45Fbl4Zuw/MKLj8LZ3yh5IgAT8joAz4ScRC3ooR4DJd5EUX9QLUNq+l3CTvQUtRdB07doVuqdGRIr+3aYXkpQq2XooS8SSLk70qt26sLHNqZHikNJO+pEwlmyy0cNRks7RXsUiveGhc6mo8YYJe7WNmSu0rdl73gV6Xqkl/3a6oNUplfzvPWT/7WakPDoPUedpHhxPXptzMtQOp7TIjmrLdvfY9jmp2JNz5lgkQAIk4EoCTCJ2jCZFjWO82ufuw//TPDP7PwR6z9S2Znccb5ctx+6chobqKqS9vMSu+11105cHv8b1y2/GRd0uVFu2I0Msruqa/ZAACZCA3xCgqHFsqSlqHOPl2bsPfKKJmcOfNR2YlzLSIRvKN6yECJuke55E7NTrHGrr7M1v7XgXt6+8G7cNvgmPjnrY2W7YjgRIgARIgAQcIkBR4xAuD9287z1g+zzg+NrGitmzgKSznB5cQlBVOzYj7eVPERTn3pIIz/z4Ah7f8CQeGfkX3HHGLU7bzIYkQAIkQAIk4CgBihpHibnz/t1vaZ6ZvJ+bDsxLaHvpADmQ7/CMsYif/QckzP6j22Zwz5r7sXj3h3h67OP4TZ/pbhuHHZMACZAACZBASwQoaszwXOyYr4mZ4r2NnpnZQGwfl1om27tLPluEtLlLENr9NJf2XVRVhJtXzMGugt14euwTOLezffk+LjWCnZEACZAACfg9AYqa9n4E6qqAD89q2pod7Z4dQnVFBTh8zUhEnXsZku55ymWz3lW4BzcuvxXhwRF4duzf0T+xn8v6ZkckQAIkQAIk4AgBihpHaLnr3vJMwJLmrt6t/Ra+8xLyXnoYaXM/RcSQ0W0e75vMb3HdVzfj7NRhast2UkRim/tkByRAAiRAAiTgLAGKGmfJeWk7ya0J7dYHKY/Ob9MMPtzzMWZ/dTOuG/A7PD32723qi41JgARIwJ0EjHUJZRzZJj1//nxVr8neg+zaWqXbdn62BwPK58ZaU87yEDuNpYmc7cdb21HUeOvKOWl3yef/RfajtyD18TcQee5lTvUyd/P/4cFv/4oHht2HPww1V8FMpybERiRAAj5JwFaISEVtOe3+/fffx+zZs1W9J3sv2yrdw4YNs1sQnWwM27pU9trT2n0UNQ0NDW2FyPbeRSBzzlSgvk7VhXL0evDbR/DvLfPx1NjH8bv+MxxtzvtJgARIwCkCNRU1yFic0WrbEEsIBk0b1OLnRk+NlOuR6try5S8lB5yt0i1lDCwW7VBRqbotl5RdSElJUdW5+/fvj8zMTDWO/P37779X99h6Y4yiRuzU+5LK33KvlEiQWlFSMHPbtm3WcaRMg3Fc43spryD1rESIySV92RbRdGoRvKARPTVesEiuNrH8+xU4dtd0dLjvGcRM+b1d3dfU1+Cmr+/A98c34Kkxj+OS7hfZ1Y43kQAJkIArCIioeeOyN1rtasSNI+wSNVJXSS9E+cUXX6hQ1KRJkxyu0j1ixAiEhIQgIyPDWt9JxIReE0rCWlL7SQpRyhgiWETs6LUQ9YkYRY3RGyTiS4psyufSh/5ZcnKy+r2mpsYqcmTc7t27Y/To0dA/DwwMVO/FDmMRT1eshZn7oKgx8+q40bbsR25C1Z6tSJ+7BIEx8Scd6UjpUdyw/FZU1FbimbFP4KyUM91oGbsmARIggRMJuErU2IqDiIgIp6p0S3VvEQzi6TGGoqRit3hrjKJGL2DZp08fbNy40Vq5W2ZpFDVG8SFtpI+WRI2MUVZWhpEjR1pDYHpbXdTI62mnnaY+N4olX3+2KGp8fYVbmZ9+IF/C9Q8g/vf3tkrhp+xNKiG4T3xvPDP27+gc3clPiXHaJEAC3krAGH4SkaBX6ZbwjggN43t7q3RLeEfCT5KXo7eXME+PHj2Qnp7eTNSI4BAvjVy2oSCjqDEmD+sVxHURpFfulj5s7TaGqiTcZVvd29Y75K3raI/dFDX2UPLRe/L+9ReUfPm+8taEdOl1wiw/P/Alfv/lDZje+3I8O+4fCA0K9VESnBYJkAAJmJuAP3lb2rISFDVtoeflbeuKC3D4qhGIOv9yJN3VfFv2G78swN1r/oi7zrwdD539Jy+fKc0nARIgAe8mQFFj3/pR1NjHyWfvKnz7X8h79VGkv/QpwgePUPN8YsNTePrH5/H30X/DTYOu99m5c2IkQAIkQAK+RYCixrfW06nZHJ4xBqE9+iPlkX/j9pV34/MDX+DJsY9jaq/JTvXHRiRAAiRAAiTQHgQoatqDusnGlEKXu5++FY/OGoLjobVqy/bY9LaXUTDZNGkOCZAACZCAjxOgqPHxBbZnetvzd+K3Cy5BQl0I/jlridrpxIsESIAESIAEvI0ARY23rZiL7V19ZK3a4TTe0g9zXl2NHnc9j5hJM108CrsjARIgARIgAfcToKhxP2PTjrBo52LcvOIO3DzoBjwx+hFk/fVG1OzfgbSXlyAwMsa0dtMwEiABEiABEmiJAEWNnz4Xz//0L/zt+yfw8Ig/484htykK1gP5bnwQ8b+9y0/JcNokQAIkbyvvjQAAIABJREFUQALeSoCixltXrg12/2Htn/HOzkV4cszjuKbvlc16yvvngyj9+mOkyYF8nbq3YRQ2JQESIAESIAHPEqCo8Szvdh2tsrYS1y+/BVvztqkq2xd0Oe8Ee+qLC3DoyrMR9esrkDTnsXa1l4OTAAmQAAmQgCMEKGocoeXF9x4sPoTZX92EoMAgtWV7cIdBrc6m8K1/Iv+1vyNt7qcIHzDMi2dN00mABEiABPyJAEWNH6z2huM/qB1OQ5LPwNNjn0DHyNRTzvrwtaMR1nsgkh9+9ZT38gYSIAESIAESMAMBihozrIIbbfhk71IlaH53+gxVZTswINCu0Uo+exfZj92G1KfeRuSYi+xqw5tIgARIgARIoD0JUNS0J303j/1qxjw8sO4v+OPQe3D/sHsdHi3z9ikICA5Gx+cXO9yWDUiABEiABEjA0wQoajxN3EPjPfzdY5i7+RU8OfYJzD79t06NWr7+axy7+wok/+mfiJ54jVN9sBEJkAAJkAAJeIoARY2nSHtwnBuW34q1metUQvClPSa0aeSsh29AzaE92oF8EZFt6ouNSYAESIAESMCdBChq3EnXw33nVORi1pc3ori6WG3ZPjt1eJst0A/kS7zlIcRdO6fN/bEDEiABEiABEnAXAYoad5H1cL9bc3/B7768Ad1iuyoPTY9Y1x2cl/vin1G2ainSX16C4I5dPDwzDkcCJEACJEAC9hGgqLGPk6nv+urQ10rQTOoxUW3ZjgxxbZhIHcj3m+GInnAVEm/7m6lZ0DgSIAESIAH/JUBR4+Vrv2D725iz6l7MGXIr/jriQbfNpnDhi8h//Wmkv/wpwvqd6bZx2DEJkAAJkAAJOEuAosZZciZo9+QPz+IfG5/BY6P+ilsH3+h2iw5fMwph/YYg+cG5bh+LA5AACZAACZCAowQoahwlZpL771x9Lz7Zu0wlBE/vfblHrCpZ9g6yH78dHZ9ZBMuoCzwyJgchARIgARIgAXsJUNTYS8ok95XVlGHWVzfiQPFBPDnmCZzTaaxHLcu8fTICwsKVsOFFAiRAAiRAAmYiQFFjptU4hS17i/apkgcxoTHKQ9M/oZ/HrS//fgWO3TUdyQ++hOhLrvL4+ByQBEiABEiABFojQFHjJc/GN5nfKkEzNn202rKdFJHUbpZnPXQ9ajIPIP3lpQgIDWs3OzgwCZAACZAACRgJUNR4wfOwePeHkFOCbxw4G/8Y81i7W1y9dzsOzxiDxNseQdzVt7W7PTSABEiABEiABIQARY3Jn4N//vwyHv7uUTx49v2450zznOib+8KfUP7N/5A2dwmCU9JNTpHmkQAJkAAJ+AMBihoTr7JU2H5z21sq3DSj39WmsrS+uBAHrxiKmMtmIPGWh01lG40hARIgARLwTwIUNSZc9/qGerXDaVP2Zjw59nFc1NWc26cLFjyPwgXPK29N2GmDTUiSJpEACZAACfgTAYoak612ZtkxlRBc11CvPDRnJp9hMgubm3P46pEIGzAMyX/6p6ntpHEkQAIkQAK+T4CixkRr/GP2JiVoBiT2x1Njn0CnKPPnqpQsfRvZT9yBjs8vhuXsX5mIJk0hARIgARLwNwIUNSZZ8aX7P1eC5pq+v8GTYx5HWJD3bJXOvO0yBFqikfrU2yahSTNIgARIgAT8kQBFjQlW/bWtb+APa/+Ee8+6E38e/kcTWOSYCdYD+R5+BdG/vsKxxrybBEiABEiABFxEgKLGRSCd7WZj1o+48MOJ6oTg6wfMcrabdm+X9ZfrUJt1BGlyIF9wcLvbQwNIgARIgAT8jwBFjQnW/OO9SzC556UmsMR5E6r3bcfha8cg8Y7HEHflzc53xJYkQAIkQAIk4CQBihonwbHZiQRyn38A5d99pbw1wUmpREQCJEACJEACHiVAUeNR3L49WH1JIQ5OOwuxU36PhJse9O3JcnYkQAIkQAKmI0BRY7ol8W6DCv7zHArf/pcqdhna63TvngytJwESIAES8CoCFDVetVzeYeyhq0YgYvBIdLj/ee8wmFaSAAmQAAn4BAGKGp9YRnNNQj+QL+3FDxExbLy5jKM1JEACJEACPkvApaJmy5YtCtTAgQNRVFSEuXPnorKyEtddd536+7x58zB9+nT1OS/fJpB566UIjI5H6j8W+PZEOTsSIAESIAHTEHCJqBHh8vrrr+PAgQOYMWOGEi3ffPMNunTpgtjYWPW7XMOGDcOuXbvU37KysnD++eebBgQNcS0B/UC+lEf+jagLprq2c/ZGAiRAAiRAAi0QcImo0fs1emqWLVuGMWPGICwsDMuXL0daWhoWLVqEcePGIS4uTn3Gy7cJZP1lNmpzjiH9lWVAQIBvT5azIwESIAESaHcCHhM14pUJDw9XXhvx1GRkZGDq1Knqb/qVl5fX7kBogOsI1B3chZLbJiLihgcRdulM13XMnkiABExPIDIystn/301vMA30CQIeFTXZ2dkq/CShp0GDBqm8G6PHpqSkxCegchJNBEpefhjVP65F/LPvITAuiWhIgAT8hIB46UNDQ/1ktpymWQi4TdQcOnRIJQZLvo0xz2bo0KH44IMPsHnzZuvfzQKDdriegDqQb+qZiJ1+PRKuf8D1A7BHEiABEiABEmgk4FJRQ6ok0BKBgjefRdGiV1T5hNAefQmJBEiABEiABNxCgKLGLVjZqS2BQ1eejYizxqLDfc8QDgmQAAmQAAm4hQBFjVuwslNbAtYD+V76BBFncucbnxASIAESIAHXE6CocT1T9tgKgaO3TERQfBJSH3+TjEiABEiABEjA5QQoalyOlB22RsB6IN9jryPqV5MIigRIgARIgARcSoCixqU42dmpCGQ9OAt1BTlIm7vkVLfycxIgARIgARJwiABFjUO4eHNbCVTv247D145B0j1PIXbq7LZ2x/YkQAIkQAIkYCVAUcOHweMEcp/9Iyp+Wqu2eAfFJnh8fA5IAiRAAiTgmwQoanxzXU09K3Ug3+VDEHvlTUiY/UdT20rjSIAESIAEvIcARY33rJVPWaoO5Fv8b+1Avq69fWpunAwJkAAJkED7EKCoaR/uHBXAod8Mh2X4OSq/hhcJkAAJkAAJtJUARU1bCbK90wRKlr6D7L/fgfS5SxB+xkin+2FDEiABEiABEhACFDV8DtqVwNGbJyA4KRUpj85vVzs4OAmQAAmQgPcToKjx/jX06hmUf78Sx+6ahtQn/oPIcyZ69VxoPAmQAAmQQPsSoKhpX/4cHcDxP/8O9cWFSPvXx+RBAiRAAiRAAk4ToKhxGh0buopA9b4dOHztaHT4w7OImfw7V3XLfkiABEiABPyMAEWNny24Waeb++wfUPHzd0h/ZSkCo2LNaibtIgESIAESMDEBihoTL44/mVZfUoSDUwYh7to7EP+7e/xp6pwrCZAACZCAiwhQ1LgIJLtpOwF1IN8H85H+8lKEdO7R9g7ZAwmQAAmQgF8RoKjxq+U2/2QPXTEMlpHnI+muv5vfWFpIAiRAAiRgKgIUNaZaDhpTsuwd5PzjLqS9vAThA4cTCAmQAAmQAAnYTYCixm5UvNFTBI7edAmCUzoh5ZF/e2pIjkMCJEACJOADBChqfGARfW0K5RtW4tid05D65FuIHHuxr02P8yEBEiABEnATAYoaN4Flt20jcPxPv0V9WSnSXvygbR2xNQmQAAmQgN8QoKjxm6X2rolaD+S7/wXEXDbDu4yntSRAAiRAAu1CgKKmXbBzUHsI5DxzH6q2bESaHMhnibKnCe8hARIgARLwYwIUNX68+GafunYg30DEzbwb8TPvNLu5tI8ESIAESKCdCVDUtPMCcPiTE5AD+Yo/egNpryxDSFpX4iIBEiABEiCBVglQ1PDhMD2BQ9OHInLsRUi84zHT20oDSYAESIAE2o8ARU37sefIdhJQB/I9dY/KrQnvf5adrXgbCZAACZCAvxGgqPG3FffS+R698WKEpHdD8kOveOkMaDYJkAAJkIC7CVDUuJsw+3cJAf1Avo5PvwvL6Atd0ic7IQESIAES8C0CFDW+tZ4+PZvjD8xEQ1UlOj73nk/Pk5MjARIgARJwjgBFjXPc2KodCFTv34HD14xG8p//hegJV7eDBRySBEiABEjAzAQoasy8OrTtBAI5T9+Lqu0/If2VZQgIiyAhEiABEiABErASoKjhw+BVBOpLi3Bw0gDEz/oD4q653atsp7EkQAIkQALuJUBR416+7N0NBNSBfJ8uQPrLyxCc2skNI7BLEiABEiABbyRAUeONq0abcWjaWYg8ZyISb3uENEiABEiABEhAEaCo4YPglQTUgXzP/gHpLy9FWN8zvHIONJoESIAESMC1BChqXMuTvXmQwNEbLkJIl15IfvAlD47KoUiABEiABMxKgKLGrCtDu05JwHog33PvwTLivFPezxtIgARIgAR8mwBFjW+vr8/P7vj9M9BQW4OOzyzy+blygiRAAiRAAicnQFHDJ8SrCVgP5HvoZURf9BuvnguNJwESIAESaBsBipq28WNrExDIeeY+VO34WTuQLyTUBBbRBBIgARIggfYgQFHTHtQ5pksJyIF8By47HQnX/wlxV93i0r7ZGQmQAAmQgPcQoKjxnrWipSchUPDmcyhZ+hbSXlmG4A4dyYoESIAESMAPCVDU+OGi++qUD007E5HnTUbizQ/56hQ5L5MSKK+qQXZ+KY4XlCIrvxRZja/H80sx965LTWo1zSIB3yNAUeN7a+q3MypZ9i5yn78faa8sRVjvgX7LgRN3HYGKqhrkFpUroWIVLI2iRQSLiJfisio1YEAAkBhjQUKMBYkxEdbXO6ePcp1B7IkESOCkBChq+ID4FIGj1/8aoT36osMDL/rUvDgZ1xIQsZJXXI6cwtYFS0FJhRo0MDAASbEnihVNwEQ0EzLx0awc79qVYm8k4BgBihrHePFukxMo37AKx+6cirQXPkDE8HNMbi3NczWByupa5VnJLSpDTmGZ5mGxhoPKlGdF/i5XcFAgEmMtSGrBu2L1tsRqXpfYyHBXm8r+SIAE3ECAosYNUNll+xI4/sdrgYYGpD71dvsawtFdRkAXK3mNgiW7QBMoTYJFy2VpABAaHKSJFSVIjN4U3avS9BptCXOZjeyIBEig/QlQ1LT/GtACFxOo3r8Th68ZhZS//h+iLpzm4t7ZnSsJiFhRQqW4XHstEu9K2Qn5K7V19QgLCdaESqNgaQr92IoVCyLDQ1xpJvsiARLwEgIUNV6yUDTTMQJyIF/1ri1If3UZEBjkWGPe3WYCVTVaGEgTKvqPHg7SvCziWZH7IsJClEfFHsESHhrcZtvYAQmQgO8SoKjx3bX165nVlxbjwKX91Pbu2Ctu9GsWrpy8iBCjUNG9LLb5K+WVNbCEh1hDQLpgEfHSUkgoNITC05XrxL5IwF8JUNT468r7wbwL/vMcZJu3eGuCEpL9YMbOT7G6ps6aYCu7gnTviogWY/5KSXkVoiJCm+WsNBcs+lZmLZdFknF5kQAJkICnCFDUeIo0x2kXAgennoHoC6cj4cY/t8v47T2oEiuGfBVjSEjEi+SvSChIti/HWMKaxEpjkq1RsBhzWALlUBZeJEACJGAyAm4TNYcOHcK8efNQWVmJbt264cILL8SCBQswffp0DBzIg9FM9hz4rDkln72L3Bf+jPRXliK0Z3+fmWd1bZ1NGKjMIF40T4vkrMhrbFS42rZs3BHU/HfNu5LAM1Z85vngREjAXwm4VdSIsBkzZoxiu2zZMgwbNgy7du1CbGwssrKycP755/srd87bgwSOXHchwnoPQIc/PufBUZ0bqqZWCwPpuSra72XNwkEqf6WgDHLQm22CrfG9nK8i70XU8CIBEiABfyDgNlGzZcsWfPnllygqKsJ1112nXhcuXIhx48YhLi7OKnaMkKurq/2BOefoYQKVP6xBzr2/QfJzixF2piay2+uS/JQdh3OVaMkrrlCn2qpX9V474TYmMhxJsZogMR63r96rv0cgIdqCaEtoe02D49pJoPBQIeK6xNl5t2/dFhwcjMBA5lT51qqafzZuEzUydfHGiFfmgw8+wMSJE9Xv33zzjXrNyMjA1KlTER7e9K/IzMxM8xOjhV5JoPrJO+S8e4Te90K72J9TVIGPv92DT77bizN6dkBCdLj1Jz4qHPHR4YiPCoP8bgnjtuV2WaQ2Dlp8uBiFewtRsKcABXsLUJFXgej0aIx5uH2FdBun5XRz+cerxWJxuj0bkoAzBNwmakS8dOnSRf1I6EnCUOKtkfCTiJ1Bgwap93p4yhnj2YYE7CVgPZDv0XmIOm+Kvc3afN+xvBK8/dVmvPv1Fkwd1x9TxvVHv64d2twvO2hfArl7cpG9PRtZ27PUa3luOeK7xSO+azziusapV/mJToluX0M5Ogn4GQG3iRpjovDgwYNxzTXXKC/N0KFDledm8+bNmDFjBpOG/eyBa8/pqgP59m5D+ivL3G5GZm4x3v4qA/9d2SRm+nahmHE7eDcMkLMzxypelIApKEdCtwSrcNEFTFRKlBtGZ5ckQAKOEHCbqHHECH+/N+PZDCSekYikIUkIS2AtGnc9D+pAvol9kXjb3xA77Tq3DHMkR8TMZry/6hfNMzO+P07rnOSWsdip6wnonhfdC1NZWImEHi0ImGQKGNfTZ48k0HYCFDVtZ9jmHj4e8TGK9xajMrdS9RXVJUoJHBE6iUMSkXRGEqK68n+ibQYNQB3I97/3lLcmKC7RFV2qPg5nFykx8+GabdYwUx+KGZfxdXVH9XX1Kmyki5ecHTmoKKpAUq8kqwdGDyNFdeB/e67mz/5IwF0EKGrcRdbBfquLqlG8p1iJG+NP0d4ilB0uU72JF8dW7MSfHu/gSLz94OWDEX3JVUi47v42wziYVYh3lmfg47XbrWKmdyfXiaU2G8gOUFdT1yz/RcJJlUWVSOrdJGD0EFJkh0gSIwES8GICFDUmX7z6mnoU7S46Qewo4bOnGA31DQgMDVTeHN2rI6/x/eMREs1KxS0trxzIl/evvyDtlWUI7XaaU0/A/mMFePfrDHy6bkejmDkdvdITnOqLjVxHoLaytln+S86uHFSVVGkCpjGR1ypgkihgXEeePZGAOQhQ1JhjHZyyomR/Satip6asRvUp4kbP19HFjqUjt1kemX0BwvqdgQ73Pu0Q+32Z+Won07Jvd+LyxpyZnmkUMw5BdNHN1eXVzUJIubtzlYDp0LsDErpreTBx3bSdSJGJFDAuws5uSMDUBChqTL08zhlXmVOJwl2FzQVPY2jLmLdjFTtnJELCWLG9Y50b0AtbVWxchcw5U5E2dwkihow65Qz2HM3Hoq8z8Pn6XZqYGXc6eqQx9HdKcC66QcSKMf8lZ3cOqkurkdQnCYk9EpvtRLIkUrS7CDu7IQGvI0BR43VL5rzBdZV1KNhe0JS7Y8jhKT1cqjoOiw87IYwV1y8OwRG+dyDc8T9ei4DgEKQ8/karUHcdycN/v96CLzbsbhQz/dG9I8WM80/hqVtKvou+C0nyX5QHprQKHfp0QGIvGwGTQAFzaqK8gwT8hwBFjf+s9UlnKnk7hTsbvTs2CcsNdQ0IDAlsUexEdIjwWoLVB3bi8NWjkPr4G4g897Jm89h5KBf/XbEFX/2wx+qZ6Zbqn8fdu3OBy/PLrR6Y3F25SsBIWElyYCSMpOe/yE4kCwWMO5eCfZOATxCgqPGJZXTfJMqPl6NweyGKdp2YrFxT2pi30y9eCR4JZ0kYK75vPKJ7eMdJqrlyIN/+nUib+6mCuP1gDt5bsQVf/7jPmjPTNYVixhVPWFlumdUDI+JFFzAiXiSMZDzQLiLee8WyK1ixDxIgAecIUNQ4x83vW4mgKdxRqAmePc0Fj+T0yBXVOeoEsRPXN07t1jLLpQ7km3Aacn//GJY1dMeqnxrFzLjT0SXFf3KMXL0eJVklygMj579I/osImJqKGhVCEi+M8UC7iDgKGFfzZ38k4K8EKGpMsPLH7v03gtOTEJKWiBB5TZfXRASEeueWbF3sWMNZjWfvlB4y5O00nqAsu7MkZ0fETnucprx1fxbemvcevj1ei6nnnYHLzz8TnZMpZhz5z6I4s1gTMLuaBIxsrdZDSIk9tTwYCSFRwDhClveSAAk4SoCixlFibrg/79WlqM0pQl1OEWpzi9Tv+hXcIVYTOmmJmvBRgicJIR0TEBDmXaKn7EiZ8u6oZOXdxZCDBfUDB1XeTnBj3s6QJLUVXYSOCB45YdnVV8be41i86hd8k3FAhZmGv3Mf+kychPjf3+fqoXyqv6IjRSqEpOe/iBemrrpOncQrISTjibzhseE+NXdOhgRIwPwEKGpMuEYiampzCjWRo/80ip26nELU5hY3iZ7kuGYeHqvwSYlHQHioCWd3oknVhdVWsSOiRz9YUF71vB0RN3LAoOTs6GJHXgMCAxya4897juP9VVvx7ZZD1pyZ9KQYqAP55v5VlU8I6dLLoT599eaCgwXI3pGtQkf6j5zOK54XPYykH2gXHkMB46vPAedFAt5EgKLGm1ar0dba7EKr2KlTYqfpvfL45BlET4qIHoOHJz0RwR0TEZwSj8AIc4se8d6IV8eau7NTy90RD4+etxPZKVKVjjCGsUQAhcY0n9um3cdUkcn1vzSKmXGnIy2peTLzkdnnI/z0oUi6+x8nfSoqautRWF2Lwuo6FFbVokhe5X1V42vj39Xn1bUoqmq8t/Ge0MAApEeGqp9O6jXM8Lv2t+QIz3rh8vfnI3tnttUDIyJG6iOJgFFhpD4drIm8YTEsuuqF/9ugySTgFwQoanxwmZXIaRQ+zbw9KrxViLq8kiZPT0q8IY9HEz8ieIJTRfSY98ur5GCJSlK2Cp7GUhJ63k5oXKgSO3l9Q7AhsgTbygsx6ezT8JsJZyA2NrKZCFGipKoW2bu348gn76B+4m9RGptsvaeoUYzIq9xbUVff7KkJCwpEfFgQ4kKDtR/9d+vfghAbJp9p99TUN+BIWTWOllXhaFl14+/aa0lNneo7pFH4aKJHEz5Nv4ci3RKKjpYQyNiOXnl78prlv4iAkXIbkryr70TSD7QLizbvM+DovHk/CZCA7xOgqPH9NT5hhiqklVXQ5O1RIa2mUFddvkH0pCY05fFIPo94eVLjNU+PpX2+8MrEU6K8Hyd6S3ILqpB1vAyHDmQj5+gxVJeWoDoqHoXRcSiNCkdFRCCqbXZfhQQEICE8GPFhwYg8vh+xqEXy6Wc0iRMRI0qUGARL499iQ4MQ7oSwaO2xK66u04ROuYgeTfhoAkj7kd+zK7St9HKlRIRYxU6nRo+P7gFKs4Qi7GgRqg4UqPCRvgtJ2kkZAT2EpBJ5u8UjLKp91tMP/xPklEmABNxEgKLGTWC9uVvJ2VGiR36suTy66ClEXYG2i0l5FDomNE9gbhQ8SvREtpxnUVojYRnNO9IUotFDN1oYRzwiumek6VW7p7y2uackODAA8aGaKIktKUHwkSzlkUo9rTN6DeiO1IQoxAQGICSnCkGZFQg4VIaG3SWo31mIuh1FaCioVnORHJ3YbsEI2LIYab+/HKmTz1V/C44012nK9Q3AoVJd7DSJnpI9uag7VIjwzGIkZpehc2GFmtfxuHAUJEehKj0WIbILqUscOiZFKjHU0RKK1IgQ9epgepI3P+K0nQRIwEcJUNT46MK6c1pFxwtQdCQPZcfyUdXo8UFeMYLyixFWUIrw0nLr8Dlx0TgWG41DUZHYFxmJveHh2BsWjqORFhSHaHkjgQEBKnyTEBZsFSciUKwhHT10Ywjh6CGe2NBghAUFYP22w/hwzTZs3n3MegJwcrx9RQwlT0cPZRXsKEDu15tRkhWI6gotL0fydow5O/H9tGTliJT2OV9FQkW2+S95+/KUreJx0UNIIV0TUJxowbGG+mYhLqPXRwSmXHqej623R7w+qZYQdIzQXqNCgtz5aLFvEiABEmgTAYqaNuHzzsYS4rAN3Ri9IS3/rnlVxIOifxHqs5f9R5oI0X661VajW3kFOpVXIKWsDIml5YgpLkNkUSnCCkoQVNIkeoLTExGqtqonWcNaIXpOT9SpRcN3Ww/hw7XbsGVvlrU2U4c4+8RMa6tXX1aMAxf3QdTsJ1HX7UIleETs6MLHmLejbz3XhY4kKcf0jHHZgyG7jWT7tB46kjCSJPUqAdM13prEqw60656A0EjHkr8r6+qV1+dgiYS2muf46OGunMqmcJfk8dgmNkuYSwmfRq+Pp5OcXQabHZEACXg9AYoaL1xCfbdN8xCNMVxTp3bcGD/XBIn2Nz0Z1Th1yRcRz4guTJTXRP8Jbfq7bV6JJMDKv/IduSRnR0JbNXqIK7v5Fva6ojKtu4CApnweOadHxE6j4NmQX4qPN+7FtgPZVs9MUqzrihsW/Od5lC7/EOmvfobAyOa7pGrLa08QOnopifraegQEBVi3nhvFjnh3gsJa93TUVtVqW6cNIka2VcslISM9B0YVduyRiBCL53ZIZZZV42BpFQ6VVuNwo/gxJjnL73UNDZqtocE2u7u0MJcIolT9NcK5JGdHnjPeSwIk4H8EKGpMsObLDhXY5JDYCJTGhFhdpIinxfaKCW05fGP0oEjeSYLsyLFJepWdNma6JGfHKnqON+b2NJ7X831hBb4MDMb+0BCcX1aGi6PD0CEtQcvtaRQ8uvgJimmbyDk4eSBipvwe8b+92248RTuLmnl19N1Z1cVa3k5092jE9olFRFoEAmICUBtci8qqSpTkl6AkW0vQjuscpw6y08NIcqBdiIe3eNs9YcON8lxqwkf7OVzatLNLT34uawx3ya6tpi3t2m4u3dtjFT8RIepZ5UUCJEAC9hKgqLGXlBvvG/XJVmzNLzeEcBo9I0qE6B6TJm+JnhSr55xIoqyvX2s2H1A5M7sP52Ly8F64tGcyoovLG709soVd280lW9jrihvDW0GB1oMJReiEqCTmOKvHJyj25GGqks/G+TqAAAAYvElEQVQWIe+VvylvTUh6tzYhLsssw84lO3HkhyMoOFaAqqoq1V9gTSAa8hvQUNQAlABB1UGITI1EZHqkyuVp9ip/S49ERMcIdfqyN171DQ04WFptFT4HS6pw2LCzS3Z75VbWWqcmoS39TB/5vZm3x+r1YZKzNz4LtJkE3EGAosYdVNmnywis2rRfiZl9mfnWnJn46JPn2kj4qrbRw6NCXDbenvrGnJ6AoCDtXB6Dl0fl8zR6fET0qAP5Bp2NpDmPOzyn0pxSHFp/CIe+137k6jS0Ezqd1akpmbfRA1ORVYGyo2WQUhLqtYXfa0qacluU2NF/GsWPpZNF+1taJCwdLQiJ9lx4ymE4p2ggeTwS6jpUUmX1/ijPj9rqruX+yC4wucQbqQsfFeZq3M2leX4aQ14RIYhkkrOrl4n9kYDpCFDUmG5JaJAQWPHTPiVmDhwvwNRx/TFl3On4//bOPDau67rDv9k3kjPchju1b5Qla5fd2lJayEnUpnFsQ2jrpX/UDpAUBfJfY3QL0KJA0MRI4EIJmhpF4aKBDNR1A3hJvMSWo7iWLcmWDIkSN3GVhvs2+1qc+5Z5M0NKJDVv+IY8DxiMOPPm3vu+NzY/nnPuvb6K4izFL6RHqecZnUFCkR55Jlc6KE2FNlktsNS4kAxch+fYcTh2bYdSxEziY/EV7klF+yIJkfl4EDQjyV3rRvvRdvVhvoc1bWjLCCpSVqQnPBwuEKDImDR2OmiD0AWjPa2S9NDD5b97MbZRv5G0CCJJjyh01kR/SIaU9X2U6f+0llBWfLKio9b4yFGfemf5iqBR7xOPiwmUkgBLTSlpc193JfDexV4hM4Njs3ji4Q48drwD3kXWu7lrYys8gdJXqvTQ9PXXXkEm6YDF2yZSXKr02KwiyjNu92I8ZkNgPIFYNIW6DT60P9COjce3itlJpT6CA0EEh2T5USI/eREg2oKCDqvbmhUfbcpLTnO5GyX5uVOBc6mvb7n9UVRHEh+p0Fma7RXDoBzxmdSku0h88mdziVldyuwu+Xm5xfHLHTOfzwSYwMoIsNSsjBt/qsgE3rnQI2RmZHxOjcxUeYyxwm28vwtDTz6Ixn/+L3ge+ipmukfR/34PBi+OINA3A4vFhAafGXXmCGpCU7CGpZoek90KK63ILFJaPnXKur3ND/uWpiITXF5zsckY5gfnERpcIN0lC5CymShtGlpQ20PRnmY3FOmhOh+Hzxj3a3kkpLOpCD8rPjEMziuzvaRIEImRnO0SdW4FoiOv40PpLuU9mgXGBxNgAqUlwFJTWt7cWx6BX31CMnMVgamgLDMdqFyl7RfudHOu/833MNKXwKR7H2YGZ+Bt9aoppZb9LTkfpUgO1fGoU9a19T2j00gHo6CZWa79W+HcvxWu/VtEQbPRjlQsJdJdymOheh9lY1Eau7PeWVDgLNJccrRHeUaZ1rXTlHWK9IiIj5r2ykZ/BoMRJFJhWE1RVFpiaHAl0eBM4p1vPGm0W8vjYQJrlgBLjQFu7RvX/hE2iwt2i6vw2eoueJ3OtZmdsFmKU2OyGgh+eb5bRGbGZkJ4/NguPH5sNyoMtGs4rTfT92GfqI0ZOD+ARDiBmnQvNn5pF7b9+WPwtnhXjC0ZmELks15EPusRz6mZoChOJrkh0aGHpbqwXmfFHer8wfDtsCQ+lPZSan7y011yVS8VL+dHfUh2KNKjyk+TW6TFinlkkEE8GUIsGUI8FZb+nQohngzLz9Lr4n3xnnROPEWfCcvPms/K7SjtJVLZWqb8cf/rKSXGU8wr4raYABNYiABLjQG+Fz/84Djof4qJVDTnOZ6Wfs5kcvc60g7ZZDJrpMe9uBypwnTncxSxEuJkcaptKz/Ts+ke/tR+8+MuITOTc2E8/nAHHj/eAY9zeavg6nXLZodn0f9RvxCZ21/chsvnyonGhF49jdD7vxBTvE3Oe1sDR3sN8ZsBSXI+lyQnE43DvrFBFpwtcB3YBpOjvAtYaeaWIj6U9hLyo6n3mZ+YEoKRdsaRcSfgaKPp+CbYGk2w1GVgrknB5EsDVQnAk0TGHUfKFsuKiCohJCOKqJCMSHJCUrPQYTU74LB6YLe4YRd/QMgPzb/FHxyLvEf/vWjfs6nn0R8p2Tb1+s5yu0yACeQSYKkx+DcimY7nCo8sOloBipMQLfD6Qq8tem5eG+lM4QJ/CqqViFRnVy0+v1qFcMSMB/cBxw66UOGSIlM58iQiUNmoFb1HP5tN+uw5NHJpBAMfDwiRmbs9Jwp7qch3w9ENqN9RX/DtGHj0PnhPfRO+p7+j2zcn1jmYjeR83iv6cexqlyI5+6R0VSmPbGRDjnAsGu2QIhokFWrUg6RCIxxK1EM5h4QjlcmuS6O9LnPGAkvKCUvCAXPUDlPYBoStMMccMMfssJlccNjccDgq4HR44HRXwu2phLuqCh6vF+5qLyrrfHDYZWlRJUMWDosbJCH3IumlvA/cFxNgAncnwFJzd0br7gwSGilyFEFcjR7JP6vylI0sCVFSzhPvZyNOX3RW4ep1P2IxC7Zs7UH75mvImIJS+3kiVkyRUmRIjTzJsmRNuzB/wYT5K2lMfx4FBcH8B31oOlSPpv2N8DXVyKk9FyzmwugILcg39bN/QstP34S1qa0k3w0lTUXPsetDok8pTbUF1vtbga01UqokJ22SJxZyCkWKYiiplaxwSK8VSkkyLS0SmH+QCEgRCo8aqVAjHkIeJJFw5J2TjV5IYmHLj5DkRT5IoPOP6GRUTXVp017BYWnGF011z8hbNti9dml2l7x2j6vRpU5n19b62KrKOxJWki8id8IEyoAAS00Z3KRyHOIvznWKNFMomhCL5tHDecfZIJlCgdIKlSxAkkAtIlSyKOWfkx5zwtLZAntvO+y3m5DwTmFuw1VMt13GvL8Ladsiv7gXSO2RLGX6++FwV8O9oUMIUDZlJ0WVspEmzc+yVNF7QCZXLNSaDUUyZLmQRUOp/VAjJtE5KfphWnjc9H2Rol+ScDg0kiFJhUd+LVdKJAlZeipGr+hZMb7voshZrvEpSHsNSTO+aA8vOmi6OtX5iNlcmsJmVYDkQufV2pW9GDy4DSawXgiw1KyXO12i63ztN9eEzETjSVVmHLbiFn0u5VKGPhnCwP8NiCLf0HgIzfc3i/qYlgMtqN2SnWlEkYjCiJQUaVLlKEeooggPXMP02z+H8+QTSPuq1KgWRZ7yhSrbjhK9ioiNOnPkQisdQkKy0Q814pF3DgkLRUEsETMyN8aRvjaK1JVbMAXCcFRWw7Nvu5SuOrgN1rqVFzUvhXU5nxO+JRc5DwYxPyDV+igSRDU/FBVSjnzp0U5n10Z9LE59UqXlzJnHzgRKRYClplSk13g/JDI0NTueSEsyc7wDdmvp/ueejCbR/V63OlvJUeGQinwfaEfj7kZ46u68z9Nyb0/g+WfE7t3+v/vJcj+q6/k0lTx8qRtRZWbVbEhsBaHU4rgO74DZgFPmdYVyj41TkbMqPHnRHyFAQ0G1B0e1Q1qpWUlzNbrxwA8fuMcR8MeZABNYKgGWmqWS4vMKCKTTGRGVoUcqLcvMsQ7YSiQz0/3T6D3bK0RmomdCRGBIZFoPtMLf4YdFx71+lAX5ml54Be4HTxj22yFmVl2iWVU9iHzei0wsAfuWZnX6uPvIDsOOvZwGRjU8arorT3xO/vJkOV0Kj5UJlDUBlpqyvn2rM/hkKq3KDI1AqZmx3sO+Rku9EhKYm7+9KUQmOhtVp1w33teI6o3VS20me14mg3Q8jnQiUfCcWeA15dxMPI65N88gOTWBiq89rX7+bp+hfiwuF5yNjXA2NEjPysPvh8mqb6ouSjOrLvVIkZzLfYKD876NUuHxga3i33wwASbABMqVAEtNud65VRh3IplSZcZsNqkyYzEXzlDJH14mlcoRB5KChUSCXtO+Fw/FMXQ1iLH+GCZGUqDlYWob0qiuTaDCE4XVJLVT0J4sJEIy7iIsS0FJO3qbbTaY7XbpYbMJAUmO3IS9qRXWugb1dXrfROcq5+c9JyMRRAMB6TE6itjYmDoER319ofBo5ae+XtTkFOtQozg0s+rGsNjEk2pxaKVj96HtsG9qLFZX3A4TYAJMQHcCLDW6Iy5tB+IXvPaXeN4v9IXeK/jFrxWCeBzReALvTZnx/pwdlkwGx+2zOGaalPoptjyYzUi6GhFybEfI0oq4yQu3eQqVtglUOIPwuCOw2GW5yJcMWTYU6dBKhSn/Pc3PQkAW+azynmkRcZt++UcIffC6tCCffYV7H2UyiNy+rUqOVniUf8enp8UXyWQy5UZ3tMLT0ACH3w9H3co20cyk0gh/3CnWyKFITnxwDOZKl1qP4z6yU+xhxQcTYAJMwKgEWGoMcGd6Tp/Opj40ErIkAZEjHtpzl3JJ9EtaRBs0kQdtFIL+nbQ7cc7SgA8ztXCYMviSO4zf9yZyBUArA3lioIrEAtKQLxlDlwLo/4i2JBikGc9SbczBVvh3+eFrM/Yv0oGv74b3T74N35N/uRT0Kzonk0wicuvWouITCQSQnJ8XbdO9y0ltacWHpKe+HvaamruOIx2KqpJDNTnJsRlY671qqsp9dCfMFTRFnQ8mwASYgDEIsNQY4D58+uyzuWmNO4hGQURBPleNNtxJMjRycafLDkcTYiYTFQC7nXY1zVRMVPFgHDfevoGBjwZw6/It1GysESLTuKdRiIyzqnz2tZp/6wym/u37Ilpj9TcXE9Oy2krHYoiMjIAER0lt5Ud9UhFpjyKL262muVxKTQ9FekiA6uuF+Nh8uTKZnJhF+OProuCYIjmpuTBs7X6RrnIf3A6SHJiLlxpb1sXzyUyACTABimZnlKU3Gce6JxCMxOWamatip2wqAH7s4Y6icZnsmUTXu12iyHd2ZBZtR9pENKZhV4MQmXI+hp89AdfBh1H7F98z9GWkwmER8VGjPnJdj1Z+KKVIh62qKpvqUqI9JD6y9FjiZsSvDqtbOmQSSTh2tIpIjvvwdjj3bjY0Cx4cE2ACa48AS83au6fLvqK5cEySmbPX4Kt0io0mv/HwrmW3s9AHbp67id4PpGnXjkpp7RiKxpDIVDVXFaUPIzQS+fQsbn/3KRGtcWzfa4QhrXgMlMYS4rNY1CcQUNumNJYye8vmrIA5lAEmI8gMz8FicaJy7w54DneIKI596+pFsVYMgz/IBJhAWRFgqSmr21Xcwc4Go+psppoql4jMPPrQvclMbC4m0kokM6NXR9HQ0YDWQ9lojN1jjB25i0tSak0syFflg/+v/0WP5g3VZmJmJis+SpGzJuoTm5hQx2uze2DJ2GCzueFsaoJ76yZU7N8Fz/ZN2aiPi2tzDHWDeTBMoEwJsNSU6Y27l2FPz0dUman3eYTMfP13d664yfGucXS93SV2u1bWjmna0ySEhna9Xi+HuiDfj/4b7qO/t14ue9HrjE9NSdEeOeozf7kT4b4BxCbGkYjOI5WW0lxUtC4Km5ubpWdNiktMcZfTXWbHCmeXrfs7wQCYwPohwFKzfu41JufCqsw01lQImfmj31mZzPR92Iee93rE3kreZi/aDreJuhhKK1U0VKwjqrmXOvHCXyERGEbTD36+bhks5cIz0ThC569j7uwFzF+6iujkOFJuIFNlQcqaQiIaRHQ0gGQoJJqzOBxqmktbzKzU99BUdpIfvRcvXMq18TlMgAmsHgGWmtVjX7KeJ2ZJZq6Kmpnm+iohM197cHnL40dnoiKt1He2DxSZoQLfpr1NqshYnfquhFsyWPfYUTo0j5tf3gz/3/8ElV85dY+trZ+Pp2aCYmZV+NMbYkuH9HxELPznOrANlm11yPis2XSXPLVdmeVFs77osFZUqFPZFdkRUR55Grvy2mJrDq0f2nylTGDtEmCpWbv3FmPTIXVqdpvfK2TmD5chM2M3xkRaqf9cP2iSHEVjxEylDj9qN2d3ul7DCFd0abQgX/g3b6GZFuSzsOytBGLi9pS0Rs6nXUJyMskUnB0b4Dq0TRQdO7a35jSrTXOpRc4kP6OjYno7rWhNB01TF4XNckpLER71Z/n1lYyZP8MEmMDqE2CpWf17UPQRBKaC6tTsjY3VQmb+4IHtS+qHNogkkRn6ZAj1O+pFNEaZcl3sna6XNKAyPWng0fvEYnzeP/5WmV6BsYYd7wsgfL4T4U+7EP3iplgPR5o6vkNIjq31zrVbJDWLig8VOmu3qqirE9EdZ16ERxv9sdey1BvrG8KjYQISAZaaNfRNuD05r9bMbG4mmdmNk0e33fEKI9MRkVbq+XUPZodmpdqYDqk2hmpk9Nzpeg2hL7gUWpBv+t9/gJafvglLXcNavtRVubbotQFpIcALXYh1j8DscUqSc3Qn3Ed3wFJduexx0Wali4kPRX+o8Fn6v6Ypp5g5P8oj5Mfvhz1v8cJlD4g/wASYwLIJsNQsG5nxPjAyMSfqZWitmW1ttSIy89Uji8vMaOeoiMZQsa+z0pmtjeloQPWGFex0bTwkhhjR8LOPwH34OGq+9beGGM9aHkTkYrdIV4UvdCMxPA5rbRVcB6VUFT1MDltRLp9WZNamt/IlKDE7K/qhLUiUyM7Rl18uSt/cCBNgAncnwFJzd0aGPWNobFaNzOxsrxORma8c2brgeHve7xEiM3xhGM33N4sojDJbyVXNa4TocZMjF84i8PyfiQX57Ft369EFt7kAAaq/EUXH5ztFJCc5MSfSU0qqimRHzyMZDOaIz4anntKzO26bCTABDQGWmjL8OgyOzqgy07HRLyIzXz6cKzOhyZCQmO53uhGdi6oio6SVTLxHT0nuPEmNxVeD+ud/XJL+uJNCAulgRERxQpSuutiFdDAKx7YWuI9I9TiOXe2MjQkwgTVCgKWmjG5kf4BkRtpocs/mBhGZeeTQFvUKAlcDQmR63+8VWxAoM5Xo2dvqLaMrXTtDjQ90YehPH0Tzi6/BdejY2rmwMr6S5DhtzNkpza662I1MKg3X/ZvVVBVt0skHE2AC5UmApaYM7lvf7Wn8z1lJZvZtaxKRmRMHJZnpfq9biAztdE1pJSUSQ8+OKl6B1Qi3d+KF7yI5fguN3/9PIwyHx5BHIDE4JqI4lK6KXrkJk80K1yFp13F6WOvWzh5lfPOZwFonwFJj4DvcOzKlTs0+sL1FyMzRdr+QGHpkUpmcmUr+nfwXphFvp1iQ75FNaPiHn6HixONGHCKPSUMg1jUsR3Kui5lVlio3XHKqiiTH7OI/FvgLwwSMSkA3qZmdncXp06cRjUbx3HPPiet/6aWXcOrUKezZs8eoPAwxru7hSbVm5vDOFpxsa0ZF/7yIytRuqpUKfDukKddVTfxXpCFu2l0GMf3yjxH+7a9E0TBNCeajfAhELvep6arE8ASsDdVqFIfqcvhgAkzAOAR0k5pz586hvb0dXq8X9G86Dh8+jK6uLvHa6OgoTpw4YRwSBhjJjaEJVWZOVtVi27wJqdFgTkqJ1pCxu9fuTtcGuA26DUEsyPf0d+A99U3d+uCG9ScgZlZRTc75TjGzyr65SZUc5+4N+g+Ae2ACTGBRArpJzRtvvIGHHnoIDocD7777Lpqbm3HmzBkcO3YMPp9PvMeHROD64Dj+943LuPnrHuyJ2+BxO7BxX4s65Xo97XS9lr8T82+9gun/eEFEayzV62f38rV8T9PRuJqqItFJh6Jw3rdRlRzav4oPJsAESkegZFJDURmn0ymiNhSpuXLlCp544gnxmnJcvHixdFdukJ6mgjF89uI1WOoc8G+oRNtWH5wNTtgqirNYmEEuk4chE3C98iJg5Xu7Vr8QpqQJpqAN5pAV5qANyADz334U6RrPWr3kRa+rpaUFjY0sdevuxq/yBZdUasbGxkT6iVJPe/fuBdXdaCM2r7/++irj4O6ZABNgAkygGAR2796NTZs2FaMpboMJLJmAblIzODgoCoOpUPiZZ54RxcEUpTl06BBeffVVXL58WX19yaPlE5kAE2ACTIAJMAEmsAgB3aSGiTMBJsAEmAATYAJMoJQEWGpKSZv7YgJMgAkwASbABHQjwFKjG1pumAkwASbABJgAEyglAZaaUtLmvpgAE2ACTIAJMAHdCLDU6IaWG2YCTIAJMAEmwARKSYClppS0uS8mwASYABNgAkxANwIsNbqh5YaZABNgAkyACTCBUhJgqSklbe6LCTABJsAEmAAT0I0AS41uaLlhJsAEmAATYAJMoJQEWGpKSZv7YgJMgAkwASbABHQjwFKjG1pumAkwASbABJgAEyglAZaaUtLmvpgAE2ACTIAJMAHdCLDU6IaWG2YCTIAJMAEmwARKSYClppS0uS8mwASYABNgAkxANwIsNbqh5YaZABNgAkyACTCBUhJgqSklbe6LCTABJsAEmAAT0I0AS41uaLlhJsAEmAATYAJMoJQEWGpKSZv7YgJMgAkwASbABHQjwFKjG1pumAkwASbABJgAEyglgf8HQG8HmA6/kUwAAAAASUVORK5CYII=">
            <a:extLst>
              <a:ext uri="{FF2B5EF4-FFF2-40B4-BE49-F238E27FC236}">
                <a16:creationId xmlns:a16="http://schemas.microsoft.com/office/drawing/2014/main" id="{2A8A96CB-A755-4E01-83B0-7CD0FF187A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05866" y="2491543"/>
            <a:ext cx="2892641" cy="28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latin typeface="Oxygen" panose="02000503000000090004" pitchFamily="50" charset="0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13D0B996-7669-4D43-A422-A6787E381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66" y="1473817"/>
            <a:ext cx="4276245" cy="2621932"/>
          </a:xfrm>
          <a:prstGeom prst="rect">
            <a:avLst/>
          </a:prstGeom>
        </p:spPr>
      </p:pic>
      <p:sp>
        <p:nvSpPr>
          <p:cNvPr id="46" name="TextBox 8">
            <a:extLst>
              <a:ext uri="{FF2B5EF4-FFF2-40B4-BE49-F238E27FC236}">
                <a16:creationId xmlns:a16="http://schemas.microsoft.com/office/drawing/2014/main" id="{40B55819-671D-4D49-B541-FB77CC1004FE}"/>
              </a:ext>
            </a:extLst>
          </p:cNvPr>
          <p:cNvSpPr txBox="1"/>
          <p:nvPr/>
        </p:nvSpPr>
        <p:spPr>
          <a:xfrm>
            <a:off x="474072" y="4187484"/>
            <a:ext cx="3063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Oxygen" panose="02000503000000090004" pitchFamily="50" charset="0"/>
              </a:rPr>
              <a:t>Percent Share of Total Amount of Canned Beer </a:t>
            </a:r>
          </a:p>
        </p:txBody>
      </p:sp>
      <p:sp>
        <p:nvSpPr>
          <p:cNvPr id="47" name="TextBox 9">
            <a:extLst>
              <a:ext uri="{FF2B5EF4-FFF2-40B4-BE49-F238E27FC236}">
                <a16:creationId xmlns:a16="http://schemas.microsoft.com/office/drawing/2014/main" id="{CB45EECA-C952-4A96-9CE5-805A3D407387}"/>
              </a:ext>
            </a:extLst>
          </p:cNvPr>
          <p:cNvSpPr txBox="1"/>
          <p:nvPr/>
        </p:nvSpPr>
        <p:spPr>
          <a:xfrm>
            <a:off x="5158021" y="6419597"/>
            <a:ext cx="30634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latin typeface="Oxygen" panose="02000503000000090004" pitchFamily="50" charset="0"/>
              </a:rPr>
              <a:t>Quantity Fluctuations in Canned Beer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DBC73B72-0B9A-48EF-85A8-1B92CFD51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099" y="3461694"/>
            <a:ext cx="4779341" cy="2909164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F3F5CFFB-0890-47F9-A7C9-835553D2806A}"/>
              </a:ext>
            </a:extLst>
          </p:cNvPr>
          <p:cNvGrpSpPr/>
          <p:nvPr/>
        </p:nvGrpSpPr>
        <p:grpSpPr>
          <a:xfrm>
            <a:off x="4290661" y="1373408"/>
            <a:ext cx="4910102" cy="2839812"/>
            <a:chOff x="212565" y="3978930"/>
            <a:chExt cx="3662704" cy="283981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E7D928A-00D3-4BCD-B750-494CF73C7A75}"/>
                </a:ext>
              </a:extLst>
            </p:cNvPr>
            <p:cNvSpPr txBox="1"/>
            <p:nvPr/>
          </p:nvSpPr>
          <p:spPr>
            <a:xfrm>
              <a:off x="426354" y="4325752"/>
              <a:ext cx="3448915" cy="24929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2015 – 2016: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5.25% overall increase in beer prices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33% drop in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2016 – 2017: 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1.23% increase in beer price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39% increase in revenue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Oxygen"/>
                <a:cs typeface="Oxygen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DFAF8B-5848-4E0F-A507-E1A85A67CCEC}"/>
                </a:ext>
              </a:extLst>
            </p:cNvPr>
            <p:cNvCxnSpPr/>
            <p:nvPr/>
          </p:nvCxnSpPr>
          <p:spPr>
            <a:xfrm>
              <a:off x="458049" y="4027671"/>
              <a:ext cx="2545" cy="2098075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97782A3-D174-4BB0-9E5A-674C906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5" y="4325752"/>
              <a:ext cx="3514609" cy="8753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75690E2-0D4C-4364-8004-68DC4D867224}"/>
                </a:ext>
              </a:extLst>
            </p:cNvPr>
            <p:cNvSpPr txBox="1"/>
            <p:nvPr/>
          </p:nvSpPr>
          <p:spPr>
            <a:xfrm>
              <a:off x="446602" y="3978930"/>
              <a:ext cx="3280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5AA4"/>
                  </a:solidFill>
                  <a:latin typeface="Oxygen"/>
                  <a:cs typeface="Oxygen"/>
                </a:rPr>
                <a:t>Canned Beer Revenues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5BF1001-4136-4A8D-957F-B7CD972EEEEC}"/>
              </a:ext>
            </a:extLst>
          </p:cNvPr>
          <p:cNvGrpSpPr/>
          <p:nvPr/>
        </p:nvGrpSpPr>
        <p:grpSpPr>
          <a:xfrm>
            <a:off x="66675" y="4483693"/>
            <a:ext cx="4152900" cy="2285814"/>
            <a:chOff x="212565" y="3978930"/>
            <a:chExt cx="3662704" cy="2285814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92F1AC1-6119-44C5-BB5C-7F62052B0D1B}"/>
                </a:ext>
              </a:extLst>
            </p:cNvPr>
            <p:cNvSpPr txBox="1"/>
            <p:nvPr/>
          </p:nvSpPr>
          <p:spPr>
            <a:xfrm>
              <a:off x="426354" y="4325752"/>
              <a:ext cx="344891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xygen" panose="02000503000000090004" pitchFamily="50" charset="0"/>
                </a:rPr>
                <a:t>Overall  Revenue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2015: $26,000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2016: $21,000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 panose="02000503000000090004" pitchFamily="50" charset="0"/>
                </a:rPr>
                <a:t>2017: $35,000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US" sz="1200" dirty="0">
                <a:latin typeface="Oxygen"/>
                <a:cs typeface="Oxygen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dirty="0">
                  <a:latin typeface="Oxygen"/>
                  <a:cs typeface="Oxygen"/>
                </a:rPr>
                <a:t>  Dropping </a:t>
              </a:r>
              <a:r>
                <a:rPr lang="en-US" dirty="0" err="1">
                  <a:latin typeface="Oxygen"/>
                  <a:cs typeface="Oxygen"/>
                </a:rPr>
                <a:t>Lagunitas</a:t>
              </a:r>
              <a:r>
                <a:rPr lang="en-US" dirty="0">
                  <a:latin typeface="Oxygen"/>
                  <a:cs typeface="Oxygen"/>
                </a:rPr>
                <a:t> in 2016 significantly decreased revenues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BEAF130-C49B-49E3-B400-716DBE4D3BCF}"/>
                </a:ext>
              </a:extLst>
            </p:cNvPr>
            <p:cNvCxnSpPr/>
            <p:nvPr/>
          </p:nvCxnSpPr>
          <p:spPr>
            <a:xfrm>
              <a:off x="458049" y="4027671"/>
              <a:ext cx="2545" cy="2098075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C69DE65-CB6C-4F2E-9C8A-A46755283F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565" y="4325752"/>
              <a:ext cx="3514609" cy="8753"/>
            </a:xfrm>
            <a:prstGeom prst="line">
              <a:avLst/>
            </a:prstGeom>
            <a:ln w="6350" cmpd="sng">
              <a:solidFill>
                <a:schemeClr val="tx2">
                  <a:lumMod val="40000"/>
                  <a:lumOff val="6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6F301FA-FC70-4AA6-87A9-0A0A653BEB7F}"/>
                </a:ext>
              </a:extLst>
            </p:cNvPr>
            <p:cNvSpPr txBox="1"/>
            <p:nvPr/>
          </p:nvSpPr>
          <p:spPr>
            <a:xfrm>
              <a:off x="446602" y="3978930"/>
              <a:ext cx="3280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2E5AA4"/>
                  </a:solidFill>
                  <a:latin typeface="Oxygen"/>
                  <a:cs typeface="Oxygen"/>
                </a:rPr>
                <a:t>Canned Beer Trends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BD03B16-8D66-4000-918A-99EC1102A201}"/>
              </a:ext>
            </a:extLst>
          </p:cNvPr>
          <p:cNvSpPr txBox="1"/>
          <p:nvPr/>
        </p:nvSpPr>
        <p:spPr>
          <a:xfrm>
            <a:off x="7778552" y="4942269"/>
            <a:ext cx="9048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points more prominent</a:t>
            </a:r>
          </a:p>
        </p:txBody>
      </p:sp>
      <p:pic>
        <p:nvPicPr>
          <p:cNvPr id="21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D88E699F-9CF8-4FF4-A2C4-1C993F0A4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23390" y="82824"/>
            <a:ext cx="9283303" cy="830997"/>
            <a:chOff x="571496" y="152817"/>
            <a:chExt cx="12377737" cy="1107995"/>
          </a:xfrm>
        </p:grpSpPr>
        <p:sp>
          <p:nvSpPr>
            <p:cNvPr id="4" name="TextBox 3"/>
            <p:cNvSpPr txBox="1"/>
            <p:nvPr/>
          </p:nvSpPr>
          <p:spPr>
            <a:xfrm>
              <a:off x="2476496" y="152817"/>
              <a:ext cx="10472737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Oxygen" panose="02000503000000090004" pitchFamily="50" charset="0"/>
                  <a:ea typeface="Calibri" charset="0"/>
                  <a:cs typeface="Calibri" charset="0"/>
                </a:rPr>
                <a:t>Draft Beer Analysis</a:t>
              </a:r>
              <a:endParaRPr lang="en-US" sz="4800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96" y="610017"/>
              <a:ext cx="104727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8" name="Shape 55">
            <a:extLst>
              <a:ext uri="{FF2B5EF4-FFF2-40B4-BE49-F238E27FC236}">
                <a16:creationId xmlns:a16="http://schemas.microsoft.com/office/drawing/2014/main" id="{57C7D136-8837-4B06-B445-C3E0E1C2C405}"/>
              </a:ext>
            </a:extLst>
          </p:cNvPr>
          <p:cNvSpPr txBox="1">
            <a:spLocks/>
          </p:cNvSpPr>
          <p:nvPr/>
        </p:nvSpPr>
        <p:spPr>
          <a:xfrm>
            <a:off x="177050" y="2390725"/>
            <a:ext cx="2637900" cy="10382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>
                <a:solidFill>
                  <a:srgbClr val="000000"/>
                </a:solidFill>
                <a:latin typeface="Oxygen" panose="02000503000000090004" pitchFamily="50" charset="0"/>
              </a:rPr>
              <a:t>Overall Per Game Sales: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>
                <a:solidFill>
                  <a:srgbClr val="000000"/>
                </a:solidFill>
                <a:latin typeface="Oxygen" panose="02000503000000090004" pitchFamily="50" charset="0"/>
              </a:rPr>
              <a:t>2015: $30,000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>
                <a:solidFill>
                  <a:srgbClr val="000000"/>
                </a:solidFill>
                <a:latin typeface="Oxygen" panose="02000503000000090004" pitchFamily="50" charset="0"/>
              </a:rPr>
              <a:t>2016: $25,000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" sz="1800" dirty="0">
                <a:solidFill>
                  <a:srgbClr val="000000"/>
                </a:solidFill>
                <a:latin typeface="Oxygen" panose="02000503000000090004" pitchFamily="50" charset="0"/>
              </a:rPr>
              <a:t>2017: $38,000</a:t>
            </a:r>
          </a:p>
        </p:txBody>
      </p:sp>
      <p:pic>
        <p:nvPicPr>
          <p:cNvPr id="42" name="Shape 57" title="Chart">
            <a:extLst>
              <a:ext uri="{FF2B5EF4-FFF2-40B4-BE49-F238E27FC236}">
                <a16:creationId xmlns:a16="http://schemas.microsoft.com/office/drawing/2014/main" id="{70DCF41B-EDDF-4ECE-B2BE-81287A607B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3933825"/>
            <a:ext cx="4331442" cy="263815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58">
            <a:extLst>
              <a:ext uri="{FF2B5EF4-FFF2-40B4-BE49-F238E27FC236}">
                <a16:creationId xmlns:a16="http://schemas.microsoft.com/office/drawing/2014/main" id="{893702FD-DCF6-49BE-947C-6EEA6AF885AC}"/>
              </a:ext>
            </a:extLst>
          </p:cNvPr>
          <p:cNvSpPr txBox="1"/>
          <p:nvPr/>
        </p:nvSpPr>
        <p:spPr>
          <a:xfrm>
            <a:off x="2814950" y="1583068"/>
            <a:ext cx="2390700" cy="1718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2015-2016: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3% price increase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19% revenue </a:t>
            </a:r>
            <a:r>
              <a:rPr lang="en" u="sng" dirty="0">
                <a:latin typeface="Oxygen" panose="02000503000000090004" pitchFamily="50" charset="0"/>
              </a:rPr>
              <a:t>decrease</a:t>
            </a:r>
          </a:p>
          <a:p>
            <a:pPr lvl="0">
              <a:spcBef>
                <a:spcPts val="0"/>
              </a:spcBef>
              <a:buNone/>
            </a:pPr>
            <a:endParaRPr dirty="0">
              <a:latin typeface="Oxygen" panose="02000503000000090004" pitchFamily="50" charset="0"/>
            </a:endParaRP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2016-2017: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4% price increase</a:t>
            </a:r>
          </a:p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33% revenue increase</a:t>
            </a:r>
          </a:p>
          <a:p>
            <a:pPr lvl="0">
              <a:spcBef>
                <a:spcPts val="0"/>
              </a:spcBef>
              <a:buNone/>
            </a:pPr>
            <a:endParaRPr sz="1200" dirty="0">
              <a:latin typeface="Oxygen" panose="02000503000000090004" pitchFamily="50" charset="0"/>
            </a:endParaRPr>
          </a:p>
          <a:p>
            <a:pPr lvl="0">
              <a:spcBef>
                <a:spcPts val="0"/>
              </a:spcBef>
              <a:buNone/>
            </a:pPr>
            <a:endParaRPr sz="1200" dirty="0">
              <a:latin typeface="Oxygen" panose="02000503000000090004" pitchFamily="50" charset="0"/>
            </a:endParaRPr>
          </a:p>
        </p:txBody>
      </p:sp>
      <p:pic>
        <p:nvPicPr>
          <p:cNvPr id="46" name="Shape 56" title="Chart">
            <a:extLst>
              <a:ext uri="{FF2B5EF4-FFF2-40B4-BE49-F238E27FC236}">
                <a16:creationId xmlns:a16="http://schemas.microsoft.com/office/drawing/2014/main" id="{4A3D7BAD-9732-4986-8186-5D335C5A784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775" y="3933825"/>
            <a:ext cx="4041825" cy="25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Shape 59">
            <a:extLst>
              <a:ext uri="{FF2B5EF4-FFF2-40B4-BE49-F238E27FC236}">
                <a16:creationId xmlns:a16="http://schemas.microsoft.com/office/drawing/2014/main" id="{B60E8B6A-E5D4-402D-962B-B75ABEC66B86}"/>
              </a:ext>
            </a:extLst>
          </p:cNvPr>
          <p:cNvSpPr txBox="1"/>
          <p:nvPr/>
        </p:nvSpPr>
        <p:spPr>
          <a:xfrm>
            <a:off x="5391875" y="1555075"/>
            <a:ext cx="3311700" cy="2090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>
                <a:latin typeface="Oxygen" panose="02000503000000090004" pitchFamily="50" charset="0"/>
              </a:rPr>
              <a:t>Lagunitas was added as a sponsor and several varieties of Lagunitas were newly added as draft beers in 2016. This resulted in a large spike in Lagunitas sales while Stella, and Gordon Biersch Marzen had huge decreases.</a:t>
            </a:r>
          </a:p>
        </p:txBody>
      </p:sp>
      <p:pic>
        <p:nvPicPr>
          <p:cNvPr id="10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10CD4E1B-F13E-4926-88F3-E6D482032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10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50493" y="266212"/>
            <a:ext cx="7854553" cy="830997"/>
            <a:chOff x="571496" y="152817"/>
            <a:chExt cx="10472737" cy="1107995"/>
          </a:xfrm>
        </p:grpSpPr>
        <p:sp>
          <p:nvSpPr>
            <p:cNvPr id="4" name="TextBox 3"/>
            <p:cNvSpPr txBox="1"/>
            <p:nvPr/>
          </p:nvSpPr>
          <p:spPr>
            <a:xfrm>
              <a:off x="571496" y="152817"/>
              <a:ext cx="10472737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Oxygen" panose="02000503000000090004" pitchFamily="50" charset="0"/>
                  <a:ea typeface="Calibri" charset="0"/>
                  <a:cs typeface="Calibri" charset="0"/>
                </a:rPr>
                <a:t>Price Changes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96" y="610017"/>
              <a:ext cx="104727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38" name="Shape 55">
            <a:extLst>
              <a:ext uri="{FF2B5EF4-FFF2-40B4-BE49-F238E27FC236}">
                <a16:creationId xmlns:a16="http://schemas.microsoft.com/office/drawing/2014/main" id="{57C7D136-8837-4B06-B445-C3E0E1C2C405}"/>
              </a:ext>
            </a:extLst>
          </p:cNvPr>
          <p:cNvSpPr txBox="1">
            <a:spLocks/>
          </p:cNvSpPr>
          <p:nvPr/>
        </p:nvSpPr>
        <p:spPr>
          <a:xfrm>
            <a:off x="592818" y="2321450"/>
            <a:ext cx="7585125" cy="10382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Oxygen" panose="02000503000000090004" pitchFamily="50" charset="0"/>
              </a:rPr>
              <a:t>The five most important price points were $14.00, $13.25, $12.50, $11.25, and $10.00. Nearly all the canned and draft beers were sold at these price points. 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Oxygen" panose="02000503000000090004" pitchFamily="50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Oxygen" panose="02000503000000090004" pitchFamily="50" charset="0"/>
              </a:rPr>
              <a:t>Based on a 15% decrease that we believe will be beneficial, these prices become $11.9, $11.26, $10.63, $9.56, and $8.50. </a:t>
            </a:r>
          </a:p>
          <a:p>
            <a:pPr>
              <a:spcBef>
                <a:spcPts val="0"/>
              </a:spcBef>
              <a:buNone/>
            </a:pPr>
            <a:endParaRPr lang="en-US" sz="2000" dirty="0">
              <a:solidFill>
                <a:srgbClr val="000000"/>
              </a:solidFill>
              <a:latin typeface="Oxygen" panose="02000503000000090004" pitchFamily="50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latin typeface="Oxygen" panose="02000503000000090004" pitchFamily="50" charset="0"/>
              </a:rPr>
              <a:t>Using basic psychological pricing (rounding to the nearest quarter, increasing price up to .75 from .50), these prices become $11.75, $11.25, $10.75, $9.75, and $8.75, respectively.</a:t>
            </a:r>
            <a:endParaRPr lang="en" sz="2000" dirty="0">
              <a:solidFill>
                <a:srgbClr val="000000"/>
              </a:solidFill>
              <a:latin typeface="Oxygen" panose="02000503000000090004" pitchFamily="50" charset="0"/>
            </a:endParaRPr>
          </a:p>
        </p:txBody>
      </p:sp>
      <p:pic>
        <p:nvPicPr>
          <p:cNvPr id="6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28C2953C-350B-435B-917A-8D63FF010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206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50493" y="189010"/>
            <a:ext cx="7854553" cy="830997"/>
            <a:chOff x="571496" y="152817"/>
            <a:chExt cx="10472737" cy="1107995"/>
          </a:xfrm>
        </p:grpSpPr>
        <p:sp>
          <p:nvSpPr>
            <p:cNvPr id="4" name="TextBox 3"/>
            <p:cNvSpPr txBox="1"/>
            <p:nvPr/>
          </p:nvSpPr>
          <p:spPr>
            <a:xfrm>
              <a:off x="571496" y="152817"/>
              <a:ext cx="10472737" cy="1107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Oxygen" panose="02000503000000090004" pitchFamily="50" charset="0"/>
                  <a:ea typeface="Calibri" charset="0"/>
                  <a:cs typeface="Calibri" charset="0"/>
                </a:rPr>
                <a:t>Risks and Mitigations</a:t>
              </a:r>
              <a:endParaRPr lang="en-US" sz="4800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1496" y="610017"/>
              <a:ext cx="10472737" cy="430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E8E6C3-AA45-4742-B3D4-BED055923E3C}"/>
              </a:ext>
            </a:extLst>
          </p:cNvPr>
          <p:cNvSpPr txBox="1"/>
          <p:nvPr/>
        </p:nvSpPr>
        <p:spPr>
          <a:xfrm>
            <a:off x="1195208" y="2190750"/>
            <a:ext cx="27481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Risk</a:t>
            </a:r>
            <a:r>
              <a:rPr lang="en-US" sz="2000" dirty="0">
                <a:latin typeface="Oxygen" panose="02000503000000090004" pitchFamily="50" charset="0"/>
                <a:ea typeface="Calibri" charset="0"/>
                <a:cs typeface="Calibri" charset="0"/>
              </a:rPr>
              <a:t>: Possible Loss of Revenue</a:t>
            </a:r>
          </a:p>
          <a:p>
            <a:endParaRPr lang="en-US" sz="2000" dirty="0">
              <a:latin typeface="Oxygen" panose="02000503000000090004" pitchFamily="50" charset="0"/>
              <a:ea typeface="Calibri" charset="0"/>
              <a:cs typeface="Calibri" charset="0"/>
            </a:endParaRPr>
          </a:p>
          <a:p>
            <a:endParaRPr lang="en-US" sz="2000" dirty="0">
              <a:latin typeface="Oxygen" panose="02000503000000090004" pitchFamily="50" charset="0"/>
              <a:ea typeface="Calibri" charset="0"/>
              <a:cs typeface="Calibri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Mitigation</a:t>
            </a:r>
            <a:r>
              <a:rPr lang="en-US" sz="2000" dirty="0">
                <a:latin typeface="Oxygen" panose="02000503000000090004" pitchFamily="50" charset="0"/>
                <a:ea typeface="Calibri" charset="0"/>
                <a:cs typeface="Calibri" charset="0"/>
              </a:rPr>
              <a:t>: Selective automation and CSR campaign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E8D27-EB25-4D11-9DD6-5D2A05A8AA69}"/>
              </a:ext>
            </a:extLst>
          </p:cNvPr>
          <p:cNvCxnSpPr>
            <a:cxnSpLocks/>
          </p:cNvCxnSpPr>
          <p:nvPr/>
        </p:nvCxnSpPr>
        <p:spPr>
          <a:xfrm>
            <a:off x="4421612" y="1887719"/>
            <a:ext cx="0" cy="3722500"/>
          </a:xfrm>
          <a:prstGeom prst="line">
            <a:avLst/>
          </a:prstGeom>
          <a:ln w="6350" cmpd="sng">
            <a:solidFill>
              <a:srgbClr val="A3202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37">
            <a:extLst>
              <a:ext uri="{FF2B5EF4-FFF2-40B4-BE49-F238E27FC236}">
                <a16:creationId xmlns:a16="http://schemas.microsoft.com/office/drawing/2014/main" id="{236364AE-FD23-4B7F-B1CF-B303D0D8E1AF}"/>
              </a:ext>
            </a:extLst>
          </p:cNvPr>
          <p:cNvSpPr/>
          <p:nvPr/>
        </p:nvSpPr>
        <p:spPr>
          <a:xfrm>
            <a:off x="1195208" y="1773802"/>
            <a:ext cx="274320" cy="274202"/>
          </a:xfrm>
          <a:prstGeom prst="roundRect">
            <a:avLst/>
          </a:prstGeom>
          <a:solidFill>
            <a:srgbClr val="EB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Oxygen" panose="02000503000000090004" pitchFamily="50" charset="0"/>
                <a:ea typeface="Calibri" charset="0"/>
                <a:cs typeface="Calibri" charset="0"/>
              </a:rPr>
              <a:t>1</a:t>
            </a:r>
          </a:p>
        </p:txBody>
      </p:sp>
      <p:sp>
        <p:nvSpPr>
          <p:cNvPr id="14" name="Rectangle: Rounded Corners 52">
            <a:extLst>
              <a:ext uri="{FF2B5EF4-FFF2-40B4-BE49-F238E27FC236}">
                <a16:creationId xmlns:a16="http://schemas.microsoft.com/office/drawing/2014/main" id="{75BC1DB2-FC96-40EE-B0DC-BC0DB7923797}"/>
              </a:ext>
            </a:extLst>
          </p:cNvPr>
          <p:cNvSpPr/>
          <p:nvPr/>
        </p:nvSpPr>
        <p:spPr>
          <a:xfrm>
            <a:off x="5056079" y="1773802"/>
            <a:ext cx="274320" cy="274202"/>
          </a:xfrm>
          <a:prstGeom prst="roundRect">
            <a:avLst/>
          </a:prstGeom>
          <a:solidFill>
            <a:srgbClr val="EB8C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latin typeface="Oxygen" panose="02000503000000090004" pitchFamily="50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B3BE2-51E1-47F6-BD3A-7B1C65E0D3DA}"/>
              </a:ext>
            </a:extLst>
          </p:cNvPr>
          <p:cNvSpPr txBox="1"/>
          <p:nvPr/>
        </p:nvSpPr>
        <p:spPr>
          <a:xfrm>
            <a:off x="4985605" y="2190750"/>
            <a:ext cx="27481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Risk</a:t>
            </a:r>
            <a:r>
              <a:rPr lang="en-US" sz="2000" dirty="0">
                <a:latin typeface="Oxygen" panose="02000503000000090004" pitchFamily="50" charset="0"/>
                <a:ea typeface="Calibri" charset="0"/>
                <a:cs typeface="Calibri" charset="0"/>
              </a:rPr>
              <a:t>: Miscommunication of price decrease</a:t>
            </a:r>
          </a:p>
          <a:p>
            <a:endParaRPr lang="en-US" sz="2000" dirty="0">
              <a:latin typeface="Oxygen" panose="02000503000000090004" pitchFamily="50" charset="0"/>
              <a:ea typeface="Calibri" charset="0"/>
              <a:cs typeface="Calibri" charset="0"/>
            </a:endParaRPr>
          </a:p>
          <a:p>
            <a:r>
              <a:rPr lang="en-US" sz="2000" b="1" dirty="0">
                <a:solidFill>
                  <a:srgbClr val="C00000"/>
                </a:solidFill>
                <a:latin typeface="Oxygen" panose="02000503000000090004" pitchFamily="50" charset="0"/>
                <a:ea typeface="Calibri" charset="0"/>
                <a:cs typeface="Calibri" charset="0"/>
              </a:rPr>
              <a:t>Mitigation</a:t>
            </a:r>
            <a:r>
              <a:rPr lang="en-US" sz="2000" dirty="0">
                <a:latin typeface="Oxygen" panose="02000503000000090004" pitchFamily="50" charset="0"/>
                <a:ea typeface="Calibri" charset="0"/>
                <a:cs typeface="Calibri" charset="0"/>
              </a:rPr>
              <a:t>: Good marketing campaign to get words get</a:t>
            </a:r>
          </a:p>
        </p:txBody>
      </p:sp>
      <p:pic>
        <p:nvPicPr>
          <p:cNvPr id="12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6B2E5571-CF77-4140-A4EF-2F233CC55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2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B997527-11B2-4CB2-8C4D-49E5272F960C}"/>
              </a:ext>
            </a:extLst>
          </p:cNvPr>
          <p:cNvGrpSpPr/>
          <p:nvPr/>
        </p:nvGrpSpPr>
        <p:grpSpPr>
          <a:xfrm>
            <a:off x="1650493" y="259472"/>
            <a:ext cx="7854553" cy="1200329"/>
            <a:chOff x="571496" y="152817"/>
            <a:chExt cx="10472737" cy="160043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DBF50AD-EBAE-4C6A-A528-1F4165F260AA}"/>
                </a:ext>
              </a:extLst>
            </p:cNvPr>
            <p:cNvSpPr txBox="1"/>
            <p:nvPr/>
          </p:nvSpPr>
          <p:spPr>
            <a:xfrm>
              <a:off x="571496" y="152817"/>
              <a:ext cx="10472737" cy="1600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latin typeface="Oxygen" panose="02000503000000090004" pitchFamily="50" charset="0"/>
                  <a:ea typeface="Calibri" charset="0"/>
                  <a:cs typeface="Calibri" charset="0"/>
                </a:rPr>
                <a:t>Appendix</a:t>
              </a:r>
            </a:p>
            <a:p>
              <a:endParaRPr lang="en-US" sz="2400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01E180-3B25-4C2D-81F9-897F5AF5A835}"/>
                </a:ext>
              </a:extLst>
            </p:cNvPr>
            <p:cNvSpPr txBox="1"/>
            <p:nvPr/>
          </p:nvSpPr>
          <p:spPr>
            <a:xfrm>
              <a:off x="571496" y="610017"/>
              <a:ext cx="1047273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500" i="1" dirty="0">
                <a:latin typeface="Oxygen" panose="02000503000000090004" pitchFamily="50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4E03C0-83C9-407E-9FB3-308ED6E6FB81}"/>
              </a:ext>
            </a:extLst>
          </p:cNvPr>
          <p:cNvSpPr txBox="1"/>
          <p:nvPr/>
        </p:nvSpPr>
        <p:spPr>
          <a:xfrm>
            <a:off x="1104900" y="2171700"/>
            <a:ext cx="7027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xygen" panose="02000503000000090004" pitchFamily="50" charset="0"/>
              </a:rPr>
              <a:t>Calculated % change in price/% change in revenue to be -0.06 by averaging the difference between 15-16 and 16-17, but that would yield an increase in revenues even with a price increase, which doesn’t make sense, so this was our approach given limited data.</a:t>
            </a:r>
          </a:p>
        </p:txBody>
      </p:sp>
      <p:pic>
        <p:nvPicPr>
          <p:cNvPr id="9" name="Picture 2" descr="https://scontent-lax3-2.xx.fbcdn.net/v/t34.0-12/24203589_1734005699953335_1222334827_n.jpg?oh=31a7ec945c5d44d35632627fd71c2615&amp;oe=5A217BAF">
            <a:extLst>
              <a:ext uri="{FF2B5EF4-FFF2-40B4-BE49-F238E27FC236}">
                <a16:creationId xmlns:a16="http://schemas.microsoft.com/office/drawing/2014/main" id="{FAA6BFE4-0BAD-48F8-B102-25828A5A0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1" y="74915"/>
            <a:ext cx="1585502" cy="102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539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661</Words>
  <Application>Microsoft Office PowerPoint</Application>
  <PresentationFormat>On-screen Show (4:3)</PresentationFormat>
  <Paragraphs>95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Oxygen</vt:lpstr>
      <vt:lpstr>Times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zirunwu</dc:creator>
  <cp:lastModifiedBy>Derek Topper</cp:lastModifiedBy>
  <cp:revision>28</cp:revision>
  <dcterms:created xsi:type="dcterms:W3CDTF">2017-11-29T05:18:43Z</dcterms:created>
  <dcterms:modified xsi:type="dcterms:W3CDTF">2018-01-18T01:34:07Z</dcterms:modified>
</cp:coreProperties>
</file>