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97" r:id="rId1"/>
  </p:sldMasterIdLst>
  <p:notesMasterIdLst>
    <p:notesMasterId r:id="rId16"/>
  </p:notesMasterIdLst>
  <p:handoutMasterIdLst>
    <p:handoutMasterId r:id="rId17"/>
  </p:handoutMasterIdLst>
  <p:sldIdLst>
    <p:sldId id="2236" r:id="rId2"/>
    <p:sldId id="2219" r:id="rId3"/>
    <p:sldId id="2220" r:id="rId4"/>
    <p:sldId id="2221" r:id="rId5"/>
    <p:sldId id="2222" r:id="rId6"/>
    <p:sldId id="2223" r:id="rId7"/>
    <p:sldId id="2224" r:id="rId8"/>
    <p:sldId id="2225" r:id="rId9"/>
    <p:sldId id="2226" r:id="rId10"/>
    <p:sldId id="2227" r:id="rId11"/>
    <p:sldId id="2228" r:id="rId12"/>
    <p:sldId id="2245" r:id="rId13"/>
    <p:sldId id="2246" r:id="rId14"/>
    <p:sldId id="2247" r:id="rId15"/>
  </p:sldIdLst>
  <p:sldSz cx="9906000" cy="6858000" type="A4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200" b="1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1049">
          <p15:clr>
            <a:srgbClr val="A4A3A4"/>
          </p15:clr>
        </p15:guide>
        <p15:guide id="3" orient="horz" pos="459">
          <p15:clr>
            <a:srgbClr val="A4A3A4"/>
          </p15:clr>
        </p15:guide>
        <p15:guide id="4" orient="horz" pos="1230">
          <p15:clr>
            <a:srgbClr val="A4A3A4"/>
          </p15:clr>
        </p15:guide>
        <p15:guide id="5" orient="horz" pos="1457">
          <p15:clr>
            <a:srgbClr val="A4A3A4"/>
          </p15:clr>
        </p15:guide>
        <p15:guide id="6" orient="horz" pos="2160">
          <p15:clr>
            <a:srgbClr val="A4A3A4"/>
          </p15:clr>
        </p15:guide>
        <p15:guide id="7" pos="217">
          <p15:clr>
            <a:srgbClr val="A4A3A4"/>
          </p15:clr>
        </p15:guide>
        <p15:guide id="8" pos="5978">
          <p15:clr>
            <a:srgbClr val="A4A3A4"/>
          </p15:clr>
        </p15:guide>
        <p15:guide id="9" pos="3120">
          <p15:clr>
            <a:srgbClr val="A4A3A4"/>
          </p15:clr>
        </p15:guide>
        <p15:guide id="10" pos="671">
          <p15:clr>
            <a:srgbClr val="A4A3A4"/>
          </p15:clr>
        </p15:guide>
        <p15:guide id="11" pos="784">
          <p15:clr>
            <a:srgbClr val="A4A3A4"/>
          </p15:clr>
        </p15:guide>
        <p15:guide id="12" pos="15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00FF"/>
    <a:srgbClr val="B7D0F1"/>
    <a:srgbClr val="002776"/>
    <a:srgbClr val="000066"/>
    <a:srgbClr val="00A1DE"/>
    <a:srgbClr val="666633"/>
    <a:srgbClr val="B7CCF1"/>
    <a:srgbClr val="92D4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9" autoAdjust="0"/>
    <p:restoredTop sz="84647" autoAdjust="0"/>
  </p:normalViewPr>
  <p:slideViewPr>
    <p:cSldViewPr>
      <p:cViewPr varScale="1">
        <p:scale>
          <a:sx n="111" d="100"/>
          <a:sy n="111" d="100"/>
        </p:scale>
        <p:origin x="1686" y="96"/>
      </p:cViewPr>
      <p:guideLst>
        <p:guide orient="horz" pos="3884"/>
        <p:guide orient="horz" pos="1049"/>
        <p:guide orient="horz" pos="459"/>
        <p:guide orient="horz" pos="1230"/>
        <p:guide orient="horz" pos="1457"/>
        <p:guide orient="horz" pos="2160"/>
        <p:guide pos="217"/>
        <p:guide pos="5978"/>
        <p:guide pos="3120"/>
        <p:guide pos="671"/>
        <p:guide pos="784"/>
        <p:guide pos="15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592" y="-96"/>
      </p:cViewPr>
      <p:guideLst>
        <p:guide orient="horz" pos="3127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5" tIns="45553" rIns="91105" bIns="45553" numCol="1" anchor="t" anchorCtr="0" compatLnSpc="1">
            <a:prstTxWarp prst="textNoShape">
              <a:avLst/>
            </a:prstTxWarp>
          </a:bodyPr>
          <a:lstStyle>
            <a:lvl1pPr latinLnBrk="0">
              <a:spcBef>
                <a:spcPct val="0"/>
              </a:spcBef>
              <a:defRPr b="0">
                <a:latin typeface="Optima" pitchFamily="2" charset="2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955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5" tIns="45553" rIns="91105" bIns="45553" numCol="1" anchor="t" anchorCtr="0" compatLnSpc="1">
            <a:prstTxWarp prst="textNoShape">
              <a:avLst/>
            </a:prstTxWarp>
          </a:bodyPr>
          <a:lstStyle>
            <a:lvl1pPr algn="r" latinLnBrk="0">
              <a:spcBef>
                <a:spcPct val="0"/>
              </a:spcBef>
              <a:defRPr b="0">
                <a:latin typeface="Optima" pitchFamily="2" charset="2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5" tIns="45553" rIns="91105" bIns="45553" numCol="1" anchor="b" anchorCtr="0" compatLnSpc="1">
            <a:prstTxWarp prst="textNoShape">
              <a:avLst/>
            </a:prstTxWarp>
          </a:bodyPr>
          <a:lstStyle>
            <a:lvl1pPr latinLnBrk="0">
              <a:spcBef>
                <a:spcPct val="0"/>
              </a:spcBef>
              <a:defRPr b="0">
                <a:latin typeface="Optima" pitchFamily="2" charset="2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955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5" tIns="45553" rIns="91105" bIns="45553" numCol="1" anchor="b" anchorCtr="0" compatLnSpc="1">
            <a:prstTxWarp prst="textNoShape">
              <a:avLst/>
            </a:prstTxWarp>
          </a:bodyPr>
          <a:lstStyle>
            <a:lvl1pPr algn="r" latinLnBrk="0">
              <a:spcBef>
                <a:spcPct val="0"/>
              </a:spcBef>
              <a:defRPr b="0">
                <a:latin typeface="Optima" pitchFamily="2" charset="2"/>
                <a:ea typeface="맑은 고딕" pitchFamily="50" charset="-127"/>
              </a:defRPr>
            </a:lvl1pPr>
          </a:lstStyle>
          <a:p>
            <a:pPr>
              <a:defRPr/>
            </a:pPr>
            <a:fld id="{80363A16-C049-4E4A-AB1D-899AB612192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6564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5" tIns="45553" rIns="91105" bIns="45553" numCol="1" anchor="t" anchorCtr="0" compatLnSpc="1">
            <a:prstTxWarp prst="textNoShape">
              <a:avLst/>
            </a:prstTxWarp>
          </a:bodyPr>
          <a:lstStyle>
            <a:lvl1pPr latinLnBrk="0">
              <a:spcBef>
                <a:spcPct val="0"/>
              </a:spcBef>
              <a:defRPr b="0">
                <a:latin typeface="Optima" pitchFamily="2" charset="2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55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5" tIns="45553" rIns="91105" bIns="45553" numCol="1" anchor="t" anchorCtr="0" compatLnSpc="1">
            <a:prstTxWarp prst="textNoShape">
              <a:avLst/>
            </a:prstTxWarp>
          </a:bodyPr>
          <a:lstStyle>
            <a:lvl1pPr algn="r" latinLnBrk="0">
              <a:spcBef>
                <a:spcPct val="0"/>
              </a:spcBef>
              <a:defRPr b="0">
                <a:latin typeface="Optima" pitchFamily="2" charset="2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4" y="4715192"/>
            <a:ext cx="5437188" cy="446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5" tIns="45553" rIns="91105" bIns="455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5" tIns="45553" rIns="91105" bIns="45553" numCol="1" anchor="b" anchorCtr="0" compatLnSpc="1">
            <a:prstTxWarp prst="textNoShape">
              <a:avLst/>
            </a:prstTxWarp>
          </a:bodyPr>
          <a:lstStyle>
            <a:lvl1pPr latinLnBrk="0">
              <a:spcBef>
                <a:spcPct val="0"/>
              </a:spcBef>
              <a:defRPr b="0">
                <a:latin typeface="Optima" pitchFamily="2" charset="2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55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5" tIns="45553" rIns="91105" bIns="45553" numCol="1" anchor="b" anchorCtr="0" compatLnSpc="1">
            <a:prstTxWarp prst="textNoShape">
              <a:avLst/>
            </a:prstTxWarp>
          </a:bodyPr>
          <a:lstStyle>
            <a:lvl1pPr algn="r" latinLnBrk="0">
              <a:spcBef>
                <a:spcPct val="0"/>
              </a:spcBef>
              <a:defRPr b="0">
                <a:latin typeface="Optima" pitchFamily="2" charset="2"/>
                <a:ea typeface="맑은 고딕" pitchFamily="50" charset="-127"/>
              </a:defRPr>
            </a:lvl1pPr>
          </a:lstStyle>
          <a:p>
            <a:pPr>
              <a:defRPr/>
            </a:pPr>
            <a:fld id="{588EE85E-7465-449F-944B-4F8BFEF5132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6933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 pitchFamily="2" charset="2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 pitchFamily="2" charset="2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 pitchFamily="2" charset="2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 pitchFamily="2" charset="2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 pitchFamily="2" charset="2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416496" y="5957788"/>
            <a:ext cx="2376264" cy="648072"/>
          </a:xfrm>
          <a:noFill/>
          <a:ln>
            <a:miter lim="800000"/>
            <a:headEnd/>
            <a:tailEnd/>
          </a:ln>
        </p:spPr>
        <p:txBody>
          <a:bodyPr lIns="91440" tIns="45720" rIns="91440" bIns="45720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altLang="en-US" sz="1600" b="1" dirty="0" err="1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488504" y="3111103"/>
            <a:ext cx="6912768" cy="584775"/>
          </a:xfr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>
            <a:lvl1pPr algn="l" rtl="0" eaLnBrk="1" fontAlgn="base" hangingPunct="1">
              <a:spcBef>
                <a:spcPct val="0"/>
              </a:spcBef>
              <a:spcAft>
                <a:spcPts val="1000"/>
              </a:spcAft>
              <a:defRPr lang="en-US" altLang="ko-KR" sz="3200" b="1" dirty="0" smtClean="0">
                <a:solidFill>
                  <a:srgbClr val="92D400"/>
                </a:solidFill>
                <a:latin typeface="Times New Roman" pitchFamily="18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가이딩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1489"/>
            <a:ext cx="9289032" cy="400752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lang="en-US" altLang="en-US" sz="20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620688"/>
            <a:ext cx="9288000" cy="532655"/>
          </a:xfrm>
        </p:spPr>
        <p:txBody>
          <a:bodyPr/>
          <a:lstStyle>
            <a:lvl1pPr marL="0" indent="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1489"/>
            <a:ext cx="9289032" cy="400752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lang="en-US" altLang="en-US" sz="2000" b="1" dirty="0" smtClean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28498" y="116632"/>
            <a:ext cx="6786029" cy="475506"/>
          </a:xfrm>
          <a:prstGeom prst="rect">
            <a:avLst/>
          </a:prstGeom>
        </p:spPr>
        <p:txBody>
          <a:bodyPr lIns="0" anchor="ctr"/>
          <a:lstStyle>
            <a:lvl1pPr algn="l">
              <a:defRPr lang="ko-KR" altLang="en-US" sz="1800" b="1" kern="1200" spc="-150" dirty="0">
                <a:solidFill>
                  <a:srgbClr val="FFFF99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28229" y="1600201"/>
            <a:ext cx="9205291" cy="45259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/>
          </p:nvPr>
        </p:nvSpPr>
        <p:spPr>
          <a:xfrm>
            <a:off x="428229" y="692150"/>
            <a:ext cx="9206044" cy="649288"/>
          </a:xfrm>
        </p:spPr>
        <p:txBody>
          <a:bodyPr lIns="0"/>
          <a:lstStyle>
            <a:lvl1pPr marL="0" indent="0">
              <a:buNone/>
              <a:defRPr sz="1400" b="1">
                <a:latin typeface="+mn-ea"/>
                <a:ea typeface="+mn-ea"/>
              </a:defRPr>
            </a:lvl1pPr>
            <a:lvl2pPr>
              <a:defRPr sz="1400">
                <a:latin typeface="+mn-ea"/>
                <a:ea typeface="+mn-ea"/>
              </a:defRPr>
            </a:lvl2pPr>
            <a:lvl3pPr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8782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00025" y="44450"/>
            <a:ext cx="929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73050" y="620713"/>
            <a:ext cx="9359900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8" name="직선 연결선 7"/>
          <p:cNvCxnSpPr/>
          <p:nvPr userDrawn="1"/>
        </p:nvCxnSpPr>
        <p:spPr bwMode="auto">
          <a:xfrm>
            <a:off x="244984" y="536575"/>
            <a:ext cx="9435144" cy="0"/>
          </a:xfrm>
          <a:prstGeom prst="line">
            <a:avLst/>
          </a:prstGeom>
          <a:solidFill>
            <a:schemeClr val="accent1"/>
          </a:solidFill>
          <a:ln w="22225" cap="flat" cmpd="sng" algn="ctr"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9" name="TextBox 8"/>
          <p:cNvSpPr txBox="1">
            <a:spLocks noChangeArrowheads="1"/>
          </p:cNvSpPr>
          <p:nvPr userDrawn="1"/>
        </p:nvSpPr>
        <p:spPr bwMode="auto">
          <a:xfrm>
            <a:off x="4700588" y="6489700"/>
            <a:ext cx="6842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</a:pPr>
            <a:fld id="{AC8E2C2A-72FA-4340-89E4-0376F4003D92}" type="slidenum">
              <a:rPr lang="en-US" altLang="ko-KR">
                <a:latin typeface="맑은 고딕" pitchFamily="50" charset="-127"/>
                <a:ea typeface="맑은 고딕" pitchFamily="50" charset="-127"/>
              </a:rPr>
              <a:pPr algn="ctr" latinLnBrk="0">
                <a:spcBef>
                  <a:spcPct val="50000"/>
                </a:spcBef>
              </a:pPr>
              <a:t>‹#›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 bwMode="auto">
          <a:xfrm flipH="1">
            <a:off x="236476" y="6334125"/>
            <a:ext cx="9435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4" r:id="rId3"/>
    <p:sldLayoutId id="2147483755" r:id="rId4"/>
    <p:sldLayoutId id="2147483758" r:id="rId5"/>
    <p:sldLayoutId id="2147483759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altLang="en-US" sz="2000" b="1" kern="1200" dirty="0">
          <a:solidFill>
            <a:srgbClr val="000066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66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Font typeface="Arial" charset="0"/>
        <a:defRPr lang="ko-KR" altLang="en-US" sz="1400" b="1" kern="1200" dirty="0">
          <a:solidFill>
            <a:srgbClr val="000066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http://archive.ics.uci.edu/ml/datasets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3"/>
          <p:cNvSpPr txBox="1">
            <a:spLocks noChangeArrowheads="1"/>
          </p:cNvSpPr>
          <p:nvPr/>
        </p:nvSpPr>
        <p:spPr bwMode="auto">
          <a:xfrm>
            <a:off x="665894" y="1124744"/>
            <a:ext cx="83581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>
            <a:spAutoFit/>
          </a:bodyPr>
          <a:lstStyle/>
          <a:p>
            <a:pPr>
              <a:buClr>
                <a:srgbClr val="000000"/>
              </a:buClr>
              <a:buSzPct val="101000"/>
            </a:pPr>
            <a:r>
              <a:rPr lang="ko-KR" altLang="en-US" sz="1600" dirty="0">
                <a:ea typeface="맑은 고딕" pitchFamily="50" charset="-127"/>
                <a:cs typeface="Arial" pitchFamily="34" charset="0"/>
              </a:rPr>
              <a:t>전복</a:t>
            </a:r>
            <a:r>
              <a:rPr lang="en-US" altLang="ko-KR" sz="1600" dirty="0">
                <a:ea typeface="맑은 고딕" pitchFamily="50" charset="-127"/>
                <a:cs typeface="Arial" pitchFamily="34" charset="0"/>
              </a:rPr>
              <a:t>(abalone)</a:t>
            </a:r>
            <a:r>
              <a:rPr lang="ko-KR" altLang="en-US" sz="1600" dirty="0">
                <a:ea typeface="맑은 고딕" pitchFamily="50" charset="-127"/>
                <a:cs typeface="Arial" pitchFamily="34" charset="0"/>
              </a:rPr>
              <a:t>의 </a:t>
            </a:r>
            <a:r>
              <a:rPr lang="en-US" altLang="ko-KR" sz="1600" dirty="0">
                <a:ea typeface="맑은 고딕" pitchFamily="50" charset="-127"/>
                <a:cs typeface="Arial" pitchFamily="34" charset="0"/>
              </a:rPr>
              <a:t>physical </a:t>
            </a:r>
            <a:r>
              <a:rPr lang="ko-KR" altLang="en-US" sz="1600" dirty="0">
                <a:ea typeface="맑은 고딕" pitchFamily="50" charset="-127"/>
                <a:cs typeface="Arial" pitchFamily="34" charset="0"/>
              </a:rPr>
              <a:t>정보를 이용한 전복의 나이를 예측</a:t>
            </a:r>
            <a:endParaRPr lang="en-US" altLang="ko-KR" sz="1600" dirty="0"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분석 방법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774" y="728700"/>
            <a:ext cx="14269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▣  분석 개요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060412" y="1700808"/>
            <a:ext cx="4429092" cy="457250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499" y="1700808"/>
            <a:ext cx="4446494" cy="457250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56697" y="1700808"/>
            <a:ext cx="4430295" cy="3491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분석 개요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5060411" y="1700808"/>
            <a:ext cx="4429093" cy="3491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분석 </a:t>
            </a:r>
            <a:r>
              <a:rPr lang="ko-KR" alt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프로세스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460052" y="2060848"/>
            <a:ext cx="4426940" cy="18338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1200" b="0" dirty="0">
                <a:latin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</a:rPr>
              <a:t>분석 목적</a:t>
            </a:r>
            <a:r>
              <a:rPr lang="ko-KR" altLang="en-US" sz="1400" b="0" dirty="0">
                <a:latin typeface="맑은 고딕" pitchFamily="50" charset="-127"/>
              </a:rPr>
              <a:t> </a:t>
            </a:r>
            <a:endParaRPr lang="en-US" altLang="ko-KR" sz="1200" b="0" dirty="0">
              <a:latin typeface="맑은 고딕" pitchFamily="50" charset="-127"/>
            </a:endParaRPr>
          </a:p>
          <a:p>
            <a:pPr>
              <a:lnSpc>
                <a:spcPts val="1700"/>
              </a:lnSpc>
              <a:buFont typeface="Arial" pitchFamily="34" charset="0"/>
              <a:buChar char="•"/>
            </a:pPr>
            <a:r>
              <a:rPr lang="en-US" altLang="ko-KR" sz="1200" b="0" dirty="0">
                <a:latin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</a:rPr>
              <a:t>전복</a:t>
            </a:r>
            <a:r>
              <a:rPr lang="en-US" altLang="ko-KR" sz="1200" b="0" dirty="0">
                <a:latin typeface="맑은 고딕" pitchFamily="50" charset="-127"/>
              </a:rPr>
              <a:t>(abalone)</a:t>
            </a:r>
            <a:r>
              <a:rPr lang="ko-KR" altLang="en-US" sz="1200" b="0" dirty="0">
                <a:latin typeface="맑은 고딕" pitchFamily="50" charset="-127"/>
              </a:rPr>
              <a:t>의 </a:t>
            </a:r>
            <a:r>
              <a:rPr lang="en-US" altLang="ko-KR" sz="1200" b="0" dirty="0">
                <a:latin typeface="맑은 고딕" pitchFamily="50" charset="-127"/>
              </a:rPr>
              <a:t>physical </a:t>
            </a:r>
            <a:r>
              <a:rPr lang="ko-KR" altLang="en-US" sz="1200" b="0" dirty="0">
                <a:latin typeface="맑은 고딕" pitchFamily="50" charset="-127"/>
              </a:rPr>
              <a:t>정보를 이용한 나이 예측</a:t>
            </a:r>
            <a:endParaRPr lang="en-US" altLang="ko-KR" sz="1200" b="0" dirty="0">
              <a:latin typeface="맑은 고딕" pitchFamily="50" charset="-127"/>
            </a:endParaRPr>
          </a:p>
          <a:p>
            <a:pPr>
              <a:lnSpc>
                <a:spcPts val="1700"/>
              </a:lnSpc>
              <a:buFont typeface="Arial" pitchFamily="34" charset="0"/>
              <a:buChar char="•"/>
            </a:pPr>
            <a:r>
              <a:rPr lang="en-US" altLang="ko-KR" sz="1200" b="0" dirty="0">
                <a:latin typeface="맑은 고딕" pitchFamily="50" charset="-127"/>
              </a:rPr>
              <a:t> </a:t>
            </a:r>
            <a:r>
              <a:rPr lang="ko-KR" altLang="en-US" sz="1200" b="0" dirty="0">
                <a:latin typeface="맑은 고딕" pitchFamily="50" charset="-127"/>
              </a:rPr>
              <a:t>전복의 나이는 껍데기를 자른 후 확인하거나</a:t>
            </a:r>
            <a:r>
              <a:rPr lang="en-US" altLang="ko-KR" sz="1200" b="0" dirty="0">
                <a:latin typeface="맑은 고딕" pitchFamily="50" charset="-127"/>
              </a:rPr>
              <a:t>, </a:t>
            </a:r>
            <a:r>
              <a:rPr lang="ko-KR" altLang="en-US" sz="1200" b="0" dirty="0">
                <a:latin typeface="맑은 고딕" pitchFamily="50" charset="-127"/>
              </a:rPr>
              <a:t>현미경으로 </a:t>
            </a:r>
            <a:br>
              <a:rPr lang="en-US" altLang="ko-KR" sz="1200" b="0" dirty="0">
                <a:latin typeface="맑은 고딕" pitchFamily="50" charset="-127"/>
              </a:rPr>
            </a:br>
            <a:r>
              <a:rPr lang="en-US" altLang="ko-KR" sz="1200" b="0" dirty="0">
                <a:latin typeface="맑은 고딕" pitchFamily="50" charset="-127"/>
              </a:rPr>
              <a:t>  </a:t>
            </a:r>
            <a:r>
              <a:rPr lang="ko-KR" altLang="en-US" sz="1200" b="0" dirty="0">
                <a:latin typeface="맑은 고딕" pitchFamily="50" charset="-127"/>
              </a:rPr>
              <a:t>나이테</a:t>
            </a:r>
            <a:r>
              <a:rPr lang="en-US" altLang="ko-KR" sz="1200" b="0" dirty="0">
                <a:latin typeface="맑은 고딕" pitchFamily="50" charset="-127"/>
              </a:rPr>
              <a:t>(rings)</a:t>
            </a:r>
            <a:r>
              <a:rPr lang="ko-KR" altLang="en-US" sz="1200" b="0" dirty="0">
                <a:latin typeface="맑은 고딕" pitchFamily="50" charset="-127"/>
              </a:rPr>
              <a:t>를 관찰하여 결정</a:t>
            </a:r>
            <a:endParaRPr lang="en-US" altLang="ko-KR" sz="1200" b="0" dirty="0">
              <a:latin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200" b="0" dirty="0">
                <a:latin typeface="맑은 고딕" pitchFamily="50" charset="-127"/>
              </a:rPr>
              <a:t>  </a:t>
            </a:r>
            <a:r>
              <a:rPr lang="ko-KR" altLang="en-US" sz="1200" b="0" dirty="0">
                <a:latin typeface="맑은 고딕" pitchFamily="50" charset="-127"/>
              </a:rPr>
              <a:t>이 같은 방법은 시간이 오래 걸리고 노력이 필요</a:t>
            </a:r>
            <a:endParaRPr lang="en-US" altLang="ko-KR" sz="1200" b="0" dirty="0">
              <a:latin typeface="맑은 고딕" pitchFamily="50" charset="-127"/>
            </a:endParaRPr>
          </a:p>
          <a:p>
            <a:pPr>
              <a:lnSpc>
                <a:spcPts val="1700"/>
              </a:lnSpc>
              <a:buFont typeface="Arial" pitchFamily="34" charset="0"/>
              <a:buChar char="•"/>
            </a:pPr>
            <a:r>
              <a:rPr lang="en-US" altLang="ko-KR" sz="1200" b="0" dirty="0">
                <a:latin typeface="맑은 고딕" pitchFamily="50" charset="-127"/>
              </a:rPr>
              <a:t> </a:t>
            </a:r>
            <a:r>
              <a:rPr lang="en-US" altLang="ko-KR" sz="1200" b="0" dirty="0">
                <a:cs typeface="Arial" pitchFamily="34" charset="0"/>
              </a:rPr>
              <a:t>physical </a:t>
            </a:r>
            <a:r>
              <a:rPr lang="ko-KR" altLang="en-US" sz="1200" b="0" dirty="0">
                <a:cs typeface="Arial" pitchFamily="34" charset="0"/>
              </a:rPr>
              <a:t>정보</a:t>
            </a:r>
            <a:r>
              <a:rPr lang="en-US" altLang="ko-KR" sz="1200" b="0" dirty="0">
                <a:cs typeface="Arial" pitchFamily="34" charset="0"/>
              </a:rPr>
              <a:t>(</a:t>
            </a:r>
            <a:r>
              <a:rPr lang="ko-KR" altLang="en-US" sz="1200" b="0" dirty="0">
                <a:cs typeface="Arial" pitchFamily="34" charset="0"/>
              </a:rPr>
              <a:t>측정</a:t>
            </a:r>
            <a:r>
              <a:rPr lang="en-US" altLang="ko-KR" sz="1200" b="0" dirty="0">
                <a:cs typeface="Arial" pitchFamily="34" charset="0"/>
              </a:rPr>
              <a:t>/ </a:t>
            </a:r>
            <a:r>
              <a:rPr lang="ko-KR" altLang="en-US" sz="1200" b="0" dirty="0">
                <a:cs typeface="Arial" pitchFamily="34" charset="0"/>
              </a:rPr>
              <a:t>관측 값</a:t>
            </a:r>
            <a:r>
              <a:rPr lang="en-US" altLang="ko-KR" sz="1200" b="0" dirty="0">
                <a:cs typeface="Arial" pitchFamily="34" charset="0"/>
              </a:rPr>
              <a:t>)</a:t>
            </a:r>
            <a:r>
              <a:rPr lang="ko-KR" altLang="en-US" sz="1200" b="0" dirty="0">
                <a:latin typeface="맑은 고딕" pitchFamily="50" charset="-127"/>
              </a:rPr>
              <a:t>들은 매우 얻기 쉬운 값 들이다</a:t>
            </a:r>
            <a:endParaRPr lang="en-US" altLang="ko-KR" sz="1200" dirty="0">
              <a:latin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200" dirty="0">
                <a:latin typeface="맑은 고딕" pitchFamily="50" charset="-127"/>
                <a:sym typeface="Wingdings" pitchFamily="2" charset="2"/>
              </a:rPr>
              <a:t>   </a:t>
            </a:r>
            <a:r>
              <a:rPr lang="ko-KR" altLang="en-US" sz="1200" dirty="0">
                <a:latin typeface="맑은 고딕" pitchFamily="50" charset="-127"/>
                <a:sym typeface="Wingdings" pitchFamily="2" charset="2"/>
              </a:rPr>
              <a:t>따라서 </a:t>
            </a:r>
            <a:r>
              <a:rPr lang="en-US" altLang="ko-KR" sz="1200" dirty="0"/>
              <a:t>physical </a:t>
            </a:r>
            <a:r>
              <a:rPr lang="ko-KR" altLang="en-US" sz="1200" dirty="0"/>
              <a:t>정보들을 통하여 전복의 나이를 쉽고 </a:t>
            </a:r>
            <a:br>
              <a:rPr lang="en-US" altLang="ko-KR" sz="1200" dirty="0"/>
            </a:br>
            <a:r>
              <a:rPr lang="en-US" altLang="ko-KR" sz="1200" dirty="0"/>
              <a:t>       </a:t>
            </a:r>
            <a:r>
              <a:rPr lang="ko-KR" altLang="en-US" sz="1200" dirty="0"/>
              <a:t>빠르게 예측하고자 한다</a:t>
            </a:r>
            <a:endParaRPr lang="ko-KR" altLang="en-US" sz="1200" dirty="0">
              <a:latin typeface="맑은 고딕" pitchFamily="50" charset="-127"/>
            </a:endParaRPr>
          </a:p>
        </p:txBody>
      </p:sp>
      <p:pic>
        <p:nvPicPr>
          <p:cNvPr id="17" name="Picture 45"/>
          <p:cNvPicPr>
            <a:picLocks noChangeAspect="1" noChangeArrowheads="1"/>
          </p:cNvPicPr>
          <p:nvPr/>
        </p:nvPicPr>
        <p:blipFill>
          <a:blip r:embed="rId3" cstate="print"/>
          <a:srcRect l="12891" t="33333" r="67188" b="14326"/>
          <a:stretch>
            <a:fillRect/>
          </a:stretch>
        </p:blipFill>
        <p:spPr bwMode="auto">
          <a:xfrm>
            <a:off x="776536" y="3973820"/>
            <a:ext cx="1656184" cy="128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456697" y="5310914"/>
            <a:ext cx="4430295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eaLnBrk="0" hangingPunct="0">
              <a:defRPr b="0">
                <a:latin typeface="맑은 고딕" pitchFamily="50" charset="-127"/>
                <a:ea typeface="+mn-ea"/>
              </a:defRPr>
            </a:lvl1pPr>
            <a:lvl2pPr eaLnBrk="0" hangingPunct="0">
              <a:defRPr sz="2400">
                <a:ea typeface="+mn-ea"/>
              </a:defRPr>
            </a:lvl2pPr>
            <a:lvl3pPr eaLnBrk="0" hangingPunct="0">
              <a:defRPr sz="2400">
                <a:ea typeface="+mn-ea"/>
              </a:defRPr>
            </a:lvl3pPr>
            <a:lvl4pPr eaLnBrk="0" hangingPunct="0">
              <a:defRPr sz="2400">
                <a:ea typeface="+mn-ea"/>
              </a:defRPr>
            </a:lvl4pPr>
            <a:lvl5pPr eaLnBrk="0" hangingPunct="0">
              <a:defRPr sz="2400">
                <a:ea typeface="+mn-ea"/>
              </a:defRPr>
            </a:lvl5pPr>
            <a:lvl6pPr>
              <a:defRPr sz="2400">
                <a:ea typeface="+mn-ea"/>
              </a:defRPr>
            </a:lvl6pPr>
            <a:lvl7pPr>
              <a:defRPr sz="2400">
                <a:ea typeface="+mn-ea"/>
              </a:defRPr>
            </a:lvl7pPr>
            <a:lvl8pPr>
              <a:defRPr sz="2400">
                <a:ea typeface="+mn-ea"/>
              </a:defRPr>
            </a:lvl8pPr>
            <a:lvl9pPr>
              <a:defRPr sz="2400">
                <a:ea typeface="+mn-ea"/>
              </a:defRPr>
            </a:lvl9pPr>
          </a:lstStyle>
          <a:p>
            <a:r>
              <a:rPr lang="en-US" altLang="ko-KR" b="1" dirty="0"/>
              <a:t>Data </a:t>
            </a:r>
            <a:r>
              <a:rPr lang="ko-KR" altLang="en-US" b="1" dirty="0"/>
              <a:t>수집</a:t>
            </a:r>
            <a:r>
              <a:rPr lang="en-US" altLang="ko-KR" b="1" dirty="0"/>
              <a:t>/ </a:t>
            </a:r>
            <a:r>
              <a:rPr lang="ko-KR" altLang="en-US" b="1" dirty="0"/>
              <a:t>참고 문헌</a:t>
            </a:r>
            <a:r>
              <a:rPr lang="en-US" altLang="ko-KR" b="1" dirty="0"/>
              <a:t> </a:t>
            </a:r>
            <a:r>
              <a:rPr lang="ko-KR" altLang="en-US" b="1" dirty="0"/>
              <a:t>정보</a:t>
            </a:r>
            <a:endParaRPr lang="en-US" altLang="ko-KR" b="1" dirty="0"/>
          </a:p>
          <a:p>
            <a:r>
              <a:rPr lang="ko-KR" altLang="en-US" dirty="0"/>
              <a:t> 수집 경로  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http://archive.ics.uci.edu/ml/datasets.html</a:t>
            </a:r>
            <a:endParaRPr lang="en-US" altLang="ko-KR" dirty="0"/>
          </a:p>
          <a:p>
            <a:r>
              <a:rPr lang="en-US" altLang="ko-KR" dirty="0"/>
              <a:t> Data Set </a:t>
            </a:r>
            <a:r>
              <a:rPr lang="ko-KR" altLang="en-US" dirty="0"/>
              <a:t>명</a:t>
            </a:r>
            <a:r>
              <a:rPr lang="en-US" altLang="ko-KR" dirty="0"/>
              <a:t> : Abalone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참고 문헌   </a:t>
            </a:r>
            <a:r>
              <a:rPr lang="en-US" altLang="ko-KR" dirty="0"/>
              <a:t>: COMPUTER SCIENCE 4TF3 PROJECT</a:t>
            </a:r>
          </a:p>
          <a:p>
            <a:r>
              <a:rPr lang="en-US" altLang="ko-KR" dirty="0"/>
              <a:t>                  (Data Mining For Abalone)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5961112" y="2255248"/>
            <a:ext cx="2664874" cy="4514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3200" rIns="0" bIns="43200" anchor="ctr"/>
          <a:lstStyle/>
          <a:p>
            <a:pPr algn="ctr" defTabSz="695325">
              <a:buClr>
                <a:prstClr val="black"/>
              </a:buClr>
              <a:tabLst>
                <a:tab pos="450850" algn="l"/>
                <a:tab pos="722313" algn="l"/>
                <a:tab pos="1074738" algn="l"/>
                <a:tab pos="1427163" algn="l"/>
                <a:tab pos="1700213" algn="l"/>
              </a:tabLs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자료 탐색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기초 자료 분석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963952" y="2932562"/>
            <a:ext cx="2664874" cy="4514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3200" rIns="0" bIns="43200" anchor="ctr"/>
          <a:lstStyle/>
          <a:p>
            <a:pPr algn="ctr" defTabSz="695325">
              <a:buClr>
                <a:prstClr val="black"/>
              </a:buClr>
              <a:tabLst>
                <a:tab pos="450850" algn="l"/>
                <a:tab pos="722313" algn="l"/>
                <a:tab pos="1074738" algn="l"/>
                <a:tab pos="1427163" algn="l"/>
                <a:tab pos="1700213" algn="l"/>
              </a:tabLs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이상치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결측치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분석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963952" y="3609876"/>
            <a:ext cx="2664874" cy="4514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3200" rIns="0" bIns="43200" anchor="ctr"/>
          <a:lstStyle/>
          <a:p>
            <a:pPr algn="ctr" defTabSz="695325">
              <a:buClr>
                <a:prstClr val="black"/>
              </a:buClr>
              <a:tabLst>
                <a:tab pos="450850" algn="l"/>
                <a:tab pos="722313" algn="l"/>
                <a:tab pos="1074738" algn="l"/>
                <a:tab pos="1427163" algn="l"/>
                <a:tab pos="1700213" algn="l"/>
              </a:tabLs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자료 특성 분석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963952" y="4287190"/>
            <a:ext cx="2664874" cy="4514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3200" rIns="0" bIns="43200" anchor="ctr"/>
          <a:lstStyle/>
          <a:p>
            <a:pPr algn="ctr" defTabSz="695325">
              <a:buClr>
                <a:prstClr val="black"/>
              </a:buClr>
              <a:tabLst>
                <a:tab pos="450850" algn="l"/>
                <a:tab pos="722313" algn="l"/>
                <a:tab pos="1074738" algn="l"/>
                <a:tab pos="1427163" algn="l"/>
                <a:tab pos="1700213" algn="l"/>
              </a:tabLs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모형 개발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963951" y="4964504"/>
            <a:ext cx="2664874" cy="4514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3200" rIns="0" bIns="43200" anchor="ctr"/>
          <a:lstStyle/>
          <a:p>
            <a:pPr algn="ctr" defTabSz="695325">
              <a:buClr>
                <a:prstClr val="black"/>
              </a:buClr>
              <a:tabLst>
                <a:tab pos="450850" algn="l"/>
                <a:tab pos="722313" algn="l"/>
                <a:tab pos="1074738" algn="l"/>
                <a:tab pos="1427163" algn="l"/>
                <a:tab pos="1700213" algn="l"/>
              </a:tabLs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모형 평가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961112" y="5641816"/>
            <a:ext cx="2664874" cy="4514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3200" rIns="0" bIns="43200" anchor="ctr"/>
          <a:lstStyle/>
          <a:p>
            <a:pPr algn="ctr" defTabSz="695325">
              <a:buClr>
                <a:prstClr val="black"/>
              </a:buClr>
              <a:tabLst>
                <a:tab pos="450850" algn="l"/>
                <a:tab pos="722313" algn="l"/>
                <a:tab pos="1074738" algn="l"/>
                <a:tab pos="1427163" algn="l"/>
                <a:tab pos="1700213" algn="l"/>
              </a:tabLs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분석 결과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정리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19" idx="2"/>
            <a:endCxn id="22" idx="0"/>
          </p:cNvCxnSpPr>
          <p:nvPr/>
        </p:nvCxnSpPr>
        <p:spPr>
          <a:xfrm>
            <a:off x="7293549" y="2706728"/>
            <a:ext cx="2840" cy="22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6"/>
          <p:cNvCxnSpPr>
            <a:stCxn id="22" idx="2"/>
            <a:endCxn id="26" idx="0"/>
          </p:cNvCxnSpPr>
          <p:nvPr/>
        </p:nvCxnSpPr>
        <p:spPr>
          <a:xfrm>
            <a:off x="7296389" y="3384042"/>
            <a:ext cx="0" cy="22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6"/>
          <p:cNvCxnSpPr>
            <a:stCxn id="26" idx="2"/>
            <a:endCxn id="27" idx="0"/>
          </p:cNvCxnSpPr>
          <p:nvPr/>
        </p:nvCxnSpPr>
        <p:spPr>
          <a:xfrm>
            <a:off x="7296389" y="4061356"/>
            <a:ext cx="0" cy="22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"/>
          <p:cNvCxnSpPr>
            <a:stCxn id="27" idx="2"/>
            <a:endCxn id="28" idx="0"/>
          </p:cNvCxnSpPr>
          <p:nvPr/>
        </p:nvCxnSpPr>
        <p:spPr>
          <a:xfrm flipH="1">
            <a:off x="7296388" y="4738670"/>
            <a:ext cx="1" cy="225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6"/>
          <p:cNvCxnSpPr>
            <a:stCxn id="28" idx="2"/>
            <a:endCxn id="29" idx="0"/>
          </p:cNvCxnSpPr>
          <p:nvPr/>
        </p:nvCxnSpPr>
        <p:spPr>
          <a:xfrm flipH="1">
            <a:off x="7293549" y="5415984"/>
            <a:ext cx="2839" cy="225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개체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981982"/>
              </p:ext>
            </p:extLst>
          </p:nvPr>
        </p:nvGraphicFramePr>
        <p:xfrm>
          <a:off x="8229364" y="656692"/>
          <a:ext cx="1260140" cy="97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1" name="Macro-Enabled Worksheet" showAsIcon="1" r:id="rId5" imgW="914400" imgH="771480" progId="Excel.SheetMacroEnabled.12">
                  <p:embed/>
                </p:oleObj>
              </mc:Choice>
              <mc:Fallback>
                <p:oleObj name="Macro-Enabled Worksheet" showAsIcon="1" r:id="rId5" imgW="914400" imgH="771480" progId="Excel.SheetMacroEnabled.12">
                  <p:embed/>
                  <p:pic>
                    <p:nvPicPr>
                      <p:cNvPr id="2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364" y="656692"/>
                        <a:ext cx="1260140" cy="972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타원 62"/>
          <p:cNvSpPr/>
          <p:nvPr/>
        </p:nvSpPr>
        <p:spPr>
          <a:xfrm>
            <a:off x="5835112" y="2161907"/>
            <a:ext cx="252000" cy="25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5835112" y="2827126"/>
            <a:ext cx="252000" cy="25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타원 64"/>
          <p:cNvSpPr/>
          <p:nvPr/>
        </p:nvSpPr>
        <p:spPr>
          <a:xfrm>
            <a:off x="5835112" y="3518948"/>
            <a:ext cx="252000" cy="25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835112" y="4184167"/>
            <a:ext cx="252000" cy="25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5838201" y="4838502"/>
            <a:ext cx="252000" cy="25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5838201" y="5503721"/>
            <a:ext cx="252000" cy="252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2520"/>
              </p:ext>
            </p:extLst>
          </p:nvPr>
        </p:nvGraphicFramePr>
        <p:xfrm>
          <a:off x="6367463" y="782638"/>
          <a:ext cx="1966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2" name="포장기 셸 개체" showAsIcon="1" r:id="rId7" imgW="1967400" imgH="685800" progId="Package">
                  <p:embed/>
                </p:oleObj>
              </mc:Choice>
              <mc:Fallback>
                <p:oleObj name="포장기 셸 개체" showAsIcon="1" r:id="rId7" imgW="1967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67463" y="782638"/>
                        <a:ext cx="1966912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07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defRPr/>
            </a:pP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분석 방법 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ko-KR" altLang="en-US" sz="2000" dirty="0">
              <a:solidFill>
                <a:srgbClr val="00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74" y="728700"/>
            <a:ext cx="19607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4)</a:t>
            </a:r>
            <a:r>
              <a:rPr lang="ko-KR" altLang="en-US" sz="1600" dirty="0">
                <a:latin typeface="+mn-ea"/>
                <a:ea typeface="+mn-ea"/>
              </a:rPr>
              <a:t>  모형 개발 </a:t>
            </a:r>
            <a:r>
              <a:rPr lang="en-US" altLang="ko-KR" sz="1600" dirty="0">
                <a:latin typeface="+mn-ea"/>
                <a:ea typeface="+mn-ea"/>
              </a:rPr>
              <a:t>(4/5)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68524" y="1124164"/>
            <a:ext cx="9037004" cy="97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비선형 모형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NN(Neural Networks)</a:t>
            </a:r>
            <a:b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nnet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생물학적 신경망의 구조로부터 착안된 학습 알고리즘으로 입력변수의 선형결합에 비선형 함수를 취하는 </a:t>
            </a: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</a:t>
            </a:r>
            <a:r>
              <a:rPr lang="ko-KR" altLang="en-US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사영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추적 회귀 모형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65347" y="2240868"/>
            <a:ext cx="4446494" cy="400745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fr-FR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85260" y="2240868"/>
            <a:ext cx="4429092" cy="400745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65346" y="2240868"/>
            <a:ext cx="4446495" cy="31735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Code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985260" y="2240868"/>
            <a:ext cx="4429091" cy="31735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Output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416496" y="2744924"/>
            <a:ext cx="4172939" cy="36379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fr-FR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NN(Neural Networks) </a:t>
            </a:r>
          </a:p>
          <a:p>
            <a:pPr algn="l">
              <a:lnSpc>
                <a:spcPct val="120000"/>
              </a:lnSpc>
            </a:pPr>
            <a:r>
              <a:rPr lang="fr-FR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install.packages("nnet")</a:t>
            </a:r>
          </a:p>
          <a:p>
            <a:pPr algn="l">
              <a:lnSpc>
                <a:spcPct val="120000"/>
              </a:lnSpc>
            </a:pPr>
            <a:r>
              <a:rPr lang="fr-FR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library(nnet)</a:t>
            </a:r>
            <a:endParaRPr lang="fr-FR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fr-FR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 formula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fr-FR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fr-FR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formula &lt;- Age ~ Length + Diameter + Height + Whole_weight + Shucked_weight + Viscera_weight + Shell_weight</a:t>
            </a:r>
            <a:endParaRPr lang="fr-FR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neuralnetwork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 적합</a:t>
            </a:r>
            <a:endParaRPr lang="en-US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fr-FR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nn_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fr-FR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&lt;- </a:t>
            </a:r>
            <a:r>
              <a:rPr lang="fr-FR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nnet</a:t>
            </a:r>
            <a:r>
              <a:rPr lang="fr-FR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formula</a:t>
            </a:r>
            <a:r>
              <a:rPr lang="fr-FR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fr-FR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fr-FR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train_df, </a:t>
            </a:r>
            <a:r>
              <a:rPr lang="fr-FR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size = </a:t>
            </a:r>
            <a:r>
              <a:rPr lang="fr-FR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</a:p>
          <a:p>
            <a:pPr algn="l">
              <a:lnSpc>
                <a:spcPct val="120000"/>
              </a:lnSpc>
            </a:pPr>
            <a:endParaRPr lang="fr-FR" altLang="ko-KR" sz="12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fr-FR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NN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모형을 활용한 예측 적용해보기</a:t>
            </a:r>
            <a:endParaRPr lang="fr-FR" altLang="ko-KR" sz="12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pred.value &lt;- predict(nn_model, test_df)</a:t>
            </a:r>
          </a:p>
          <a:p>
            <a:pPr>
              <a:lnSpc>
                <a:spcPct val="12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pred.value &lt;- ifelse(pred.value &gt; 0.5, "Young", "Adult")</a:t>
            </a:r>
          </a:p>
          <a:p>
            <a:pPr>
              <a:lnSpc>
                <a:spcPct val="12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 보기</a:t>
            </a:r>
            <a:endParaRPr lang="en-US" altLang="ko-KR" sz="12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table(test_df$Age, pred.value)</a:t>
            </a:r>
          </a:p>
          <a:p>
            <a:pPr algn="l">
              <a:lnSpc>
                <a:spcPct val="120000"/>
              </a:lnSpc>
            </a:pPr>
            <a:endParaRPr lang="fr-FR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097016" y="2971552"/>
          <a:ext cx="2916324" cy="1047750"/>
        </p:xfrm>
        <a:graphic>
          <a:graphicData uri="http://schemas.openxmlformats.org/drawingml/2006/table">
            <a:tbl>
              <a:tblPr/>
              <a:tblGrid>
                <a:gridCol w="291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# weights: 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initial  value 2060.967015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iter  10 value 1128.515805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iter  20 value 1110.437973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iter  30 value 1099.063879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989004" y="2683520"/>
            <a:ext cx="10615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nn_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133020" y="4375708"/>
          <a:ext cx="2592288" cy="910208"/>
        </p:xfrm>
        <a:graphic>
          <a:graphicData uri="http://schemas.openxmlformats.org/drawingml/2006/table">
            <a:tbl>
              <a:tblPr/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5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pred.value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5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    Adult    Young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Adult         726           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5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Young       107         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89004" y="4087676"/>
            <a:ext cx="8787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table( )</a:t>
            </a: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80460" y="4815376"/>
            <a:ext cx="324036" cy="252028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817096" y="5049180"/>
            <a:ext cx="324036" cy="252028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1" idx="6"/>
            <a:endCxn id="24" idx="1"/>
          </p:cNvCxnSpPr>
          <p:nvPr/>
        </p:nvCxnSpPr>
        <p:spPr>
          <a:xfrm>
            <a:off x="6704496" y="4941390"/>
            <a:ext cx="336736" cy="5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41232" y="4814488"/>
            <a:ext cx="68407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F0000"/>
                </a:solidFill>
                <a:latin typeface="+mn-ea"/>
                <a:ea typeface="+mn-ea"/>
              </a:rPr>
              <a:t>오분류 </a:t>
            </a:r>
          </a:p>
        </p:txBody>
      </p:sp>
      <p:cxnSp>
        <p:nvCxnSpPr>
          <p:cNvPr id="25" name="직선 화살표 연결선 24"/>
          <p:cNvCxnSpPr>
            <a:stCxn id="22" idx="6"/>
            <a:endCxn id="24" idx="1"/>
          </p:cNvCxnSpPr>
          <p:nvPr/>
        </p:nvCxnSpPr>
        <p:spPr>
          <a:xfrm flipV="1">
            <a:off x="6141132" y="4941446"/>
            <a:ext cx="900100" cy="2337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6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defRPr/>
            </a:pP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분석 방법 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ko-KR" altLang="en-US" sz="2000" dirty="0">
              <a:solidFill>
                <a:srgbClr val="00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74" y="728700"/>
            <a:ext cx="19607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4)</a:t>
            </a:r>
            <a:r>
              <a:rPr lang="ko-KR" altLang="en-US" sz="1600" dirty="0">
                <a:latin typeface="+mn-ea"/>
                <a:ea typeface="+mn-ea"/>
              </a:rPr>
              <a:t>  모형 개발 </a:t>
            </a:r>
            <a:r>
              <a:rPr lang="en-US" altLang="ko-KR" sz="1600" dirty="0">
                <a:latin typeface="+mn-ea"/>
                <a:ea typeface="+mn-ea"/>
              </a:rPr>
              <a:t>(5/5)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68524" y="1124744"/>
            <a:ext cx="9037004" cy="70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앙상블 모형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Boosting</a:t>
            </a:r>
            <a:b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 charset="0"/>
              </a:rPr>
              <a:t>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gbm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예측력이 약한 모델들을 결합하여 강한 예측 모형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76503" y="2240868"/>
            <a:ext cx="4446494" cy="4000644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fr-FR" altLang="ko-KR" sz="1200" dirty="0">
              <a:solidFill>
                <a:srgbClr val="000000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096416" y="2240868"/>
            <a:ext cx="4429092" cy="4000644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+mn-lt"/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+mn-lt"/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+mn-lt"/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+mn-lt"/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+mn-lt"/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fr-FR" altLang="ko-KR" sz="1000" dirty="0">
              <a:solidFill>
                <a:srgbClr val="000000"/>
              </a:solidFill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fr-FR" altLang="ko-KR" sz="1000" dirty="0">
              <a:solidFill>
                <a:srgbClr val="000000"/>
              </a:solidFill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fr-FR" altLang="ko-KR" sz="1000" dirty="0">
              <a:solidFill>
                <a:srgbClr val="000000"/>
              </a:solidFill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fr-FR" altLang="ko-KR" sz="1000" dirty="0">
              <a:solidFill>
                <a:srgbClr val="000000"/>
              </a:solidFill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fr-FR" altLang="ko-KR" sz="1000" dirty="0">
              <a:solidFill>
                <a:srgbClr val="000000"/>
              </a:solidFill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fr-FR" altLang="ko-KR" sz="1000" dirty="0">
              <a:solidFill>
                <a:srgbClr val="000000"/>
              </a:solidFill>
              <a:ea typeface="휴먼모음T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76502" y="2240868"/>
            <a:ext cx="4446495" cy="3240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+mn-ea"/>
                <a:ea typeface="+mn-ea"/>
                <a:sym typeface="Arial" charset="0"/>
              </a:rPr>
              <a:t>R Code</a:t>
            </a:r>
            <a:endParaRPr lang="ko-KR" altLang="en-US" sz="1200" b="1" dirty="0">
              <a:solidFill>
                <a:srgbClr val="FFFFFF"/>
              </a:solidFill>
              <a:latin typeface="+mn-ea"/>
              <a:ea typeface="+mn-ea"/>
              <a:sym typeface="Arial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096416" y="2240868"/>
            <a:ext cx="4429091" cy="3240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+mn-ea"/>
                <a:ea typeface="+mn-ea"/>
                <a:sym typeface="Arial" charset="0"/>
              </a:rPr>
              <a:t>R Output</a:t>
            </a:r>
            <a:endParaRPr lang="ko-KR" altLang="en-US" sz="1200" b="1" dirty="0">
              <a:solidFill>
                <a:srgbClr val="FFFFFF"/>
              </a:solidFill>
              <a:latin typeface="+mn-ea"/>
              <a:ea typeface="+mn-ea"/>
              <a:sym typeface="Arial" charset="0"/>
            </a:endParaRPr>
          </a:p>
        </p:txBody>
      </p:sp>
      <p:sp>
        <p:nvSpPr>
          <p:cNvPr id="23" name="TextBox 14"/>
          <p:cNvSpPr txBox="1"/>
          <p:nvPr/>
        </p:nvSpPr>
        <p:spPr>
          <a:xfrm>
            <a:off x="528033" y="2744924"/>
            <a:ext cx="4172939" cy="34163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fr-FR" altLang="ko-KR" sz="1200" b="0" dirty="0">
                <a:solidFill>
                  <a:srgbClr val="000000"/>
                </a:solidFill>
                <a:latin typeface="+mn-ea"/>
                <a:ea typeface="+mn-ea"/>
              </a:rPr>
              <a:t># Boosting </a:t>
            </a:r>
          </a:p>
          <a:p>
            <a:pPr algn="l">
              <a:lnSpc>
                <a:spcPct val="150000"/>
              </a:lnSpc>
            </a:pPr>
            <a:r>
              <a:rPr lang="fr-FR" altLang="ko-KR" sz="1200" b="0" dirty="0">
                <a:solidFill>
                  <a:srgbClr val="000000"/>
                </a:solidFill>
                <a:latin typeface="+mn-ea"/>
                <a:ea typeface="+mn-ea"/>
              </a:rPr>
              <a:t>install.packages("gbm")</a:t>
            </a:r>
          </a:p>
          <a:p>
            <a:pPr algn="l">
              <a:lnSpc>
                <a:spcPct val="150000"/>
              </a:lnSpc>
            </a:pPr>
            <a:r>
              <a:rPr lang="fr-FR" altLang="ko-KR" sz="1200" b="0">
                <a:solidFill>
                  <a:srgbClr val="000000"/>
                </a:solidFill>
                <a:latin typeface="+mn-ea"/>
                <a:ea typeface="+mn-ea"/>
              </a:rPr>
              <a:t>library(gbm)</a:t>
            </a:r>
          </a:p>
          <a:p>
            <a:pPr>
              <a:lnSpc>
                <a:spcPct val="150000"/>
              </a:lnSpc>
            </a:pPr>
            <a:r>
              <a:rPr lang="fr-FR" altLang="ko-KR" sz="1200" b="0">
                <a:solidFill>
                  <a:srgbClr val="000000"/>
                </a:solidFill>
                <a:latin typeface="+mn-ea"/>
              </a:rPr>
              <a:t># formula 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formula &lt;- Age ~ Length + Diameter + Height + Whole_weight + Shucked_weight + Viscera_weight </a:t>
            </a:r>
          </a:p>
          <a:p>
            <a:pPr algn="l">
              <a:lnSpc>
                <a:spcPct val="150000"/>
              </a:lnSpc>
            </a:pPr>
            <a:endParaRPr lang="fr-FR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fr-FR" altLang="ko-KR" sz="1200" b="0" dirty="0">
                <a:solidFill>
                  <a:srgbClr val="000000"/>
                </a:solidFill>
                <a:latin typeface="+mn-ea"/>
                <a:ea typeface="+mn-ea"/>
              </a:rPr>
              <a:t># set model</a:t>
            </a:r>
          </a:p>
          <a:p>
            <a:pPr>
              <a:lnSpc>
                <a:spcPct val="150000"/>
              </a:lnSpc>
            </a:pPr>
            <a:r>
              <a:rPr lang="fr-FR" altLang="ko-KR" sz="1200" b="0">
                <a:solidFill>
                  <a:srgbClr val="000000"/>
                </a:solidFill>
                <a:latin typeface="+mn-ea"/>
                <a:ea typeface="+mn-ea"/>
              </a:rPr>
              <a:t>gbm_model &lt;- </a:t>
            </a:r>
            <a:r>
              <a:rPr lang="fr-FR" altLang="ko-KR" sz="1200">
                <a:solidFill>
                  <a:srgbClr val="000000"/>
                </a:solidFill>
                <a:latin typeface="+mn-ea"/>
                <a:ea typeface="+mn-ea"/>
              </a:rPr>
              <a:t>gbm</a:t>
            </a:r>
            <a:r>
              <a:rPr lang="fr-FR" altLang="ko-KR" sz="1200" b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formula </a:t>
            </a:r>
            <a:r>
              <a:rPr lang="fr-FR" altLang="ko-KR" sz="1200" b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fr-FR" altLang="ko-KR" sz="1200" b="0" dirty="0">
                <a:solidFill>
                  <a:srgbClr val="000000"/>
                </a:solidFill>
                <a:latin typeface="+mn-ea"/>
                <a:ea typeface="+mn-ea"/>
              </a:rPr>
              <a:t>data </a:t>
            </a:r>
            <a:r>
              <a:rPr lang="fr-FR" altLang="ko-KR" sz="1200" b="0">
                <a:solidFill>
                  <a:srgbClr val="000000"/>
                </a:solidFill>
                <a:latin typeface="+mn-ea"/>
                <a:ea typeface="+mn-ea"/>
              </a:rPr>
              <a:t>= train_df, distribution </a:t>
            </a:r>
            <a:r>
              <a:rPr lang="fr-FR" altLang="ko-KR" sz="1200" b="0" dirty="0">
                <a:solidFill>
                  <a:srgbClr val="000000"/>
                </a:solidFill>
                <a:latin typeface="+mn-ea"/>
                <a:ea typeface="+mn-ea"/>
              </a:rPr>
              <a:t>= "laplace", verbose = </a:t>
            </a:r>
            <a:r>
              <a:rPr lang="fr-FR" altLang="ko-KR" sz="1200" b="0">
                <a:solidFill>
                  <a:srgbClr val="000000"/>
                </a:solidFill>
                <a:latin typeface="+mn-ea"/>
                <a:ea typeface="+mn-ea"/>
              </a:rPr>
              <a:t>F)</a:t>
            </a:r>
          </a:p>
          <a:p>
            <a:pPr>
              <a:lnSpc>
                <a:spcPct val="150000"/>
              </a:lnSpc>
            </a:pPr>
            <a:r>
              <a:rPr lang="fr-FR" altLang="ko-KR" sz="1200" b="0">
                <a:solidFill>
                  <a:srgbClr val="000000"/>
                </a:solidFill>
                <a:latin typeface="+mn-ea"/>
              </a:rPr>
              <a:t>summary(gbm_model)</a:t>
            </a:r>
            <a:endParaRPr lang="fr-FR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fr-FR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250656" y="2888940"/>
          <a:ext cx="2006600" cy="1466850"/>
        </p:xfrm>
        <a:graphic>
          <a:graphicData uri="http://schemas.openxmlformats.org/drawingml/2006/table">
            <a:tbl>
              <a:tblPr/>
              <a:tblGrid>
                <a:gridCol w="120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rel.inf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54.0804474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Viscera_weight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23.8040981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Whole_weight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21.1626802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0.9527744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Length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Shucked_weight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169024" y="2600908"/>
            <a:ext cx="19672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/>
              <a:t>&gt; summary(gbm_model)</a:t>
            </a:r>
            <a:endParaRPr lang="ko-KR" altLang="en-US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24442" y="3918856"/>
            <a:ext cx="2637969" cy="240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891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defRPr/>
            </a:pP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분석 방법 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ko-KR" altLang="en-US" sz="2000" dirty="0">
              <a:solidFill>
                <a:srgbClr val="00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74" y="728700"/>
            <a:ext cx="14141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5)</a:t>
            </a:r>
            <a:r>
              <a:rPr lang="ko-KR" altLang="en-US" sz="1600" dirty="0">
                <a:latin typeface="+mn-ea"/>
                <a:ea typeface="+mn-ea"/>
              </a:rPr>
              <a:t>  모형 평가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12507" y="1091732"/>
            <a:ext cx="936179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   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MAPE.func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Mean Absolute Percentage Error,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예측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대비 </a:t>
            </a:r>
            <a:r>
              <a:rPr lang="ko-KR" altLang="en-US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실제값과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예측값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편차 비율의 평균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   ▶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Min-Max Error  :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실제값과 예측값의 최대값 대비 실제값과 예측값 편차 비율의 평균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MAPE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단점 보완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   ▶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오분류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율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y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변수가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이산형인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 사용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검증 데이터 수 중 잘못 분류된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데이터수의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비율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ADJ.R2.func : adjusted R</a:t>
            </a:r>
            <a:r>
              <a:rPr lang="en-US" altLang="ko-KR" sz="1200" b="1" baseline="30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추정된 </a:t>
            </a:r>
            <a:r>
              <a:rPr lang="ko-KR" altLang="en-US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회귀식의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설명력에 대한 측도로 전체 변동에 대해 추정된 </a:t>
            </a:r>
            <a:r>
              <a:rPr lang="ko-KR" altLang="en-US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회귀식에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의해</a:t>
            </a:r>
            <a:b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설명되는 양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</a:t>
            </a:r>
            <a:r>
              <a:rPr lang="en-US" altLang="ko-KR" sz="1200" b="1" baseline="30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≤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가지며 값이 높을수록 설명력이 높음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12507" y="2400786"/>
            <a:ext cx="4446494" cy="387253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132420" y="2400786"/>
            <a:ext cx="4429092" cy="387253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MAPE </a:t>
            </a:r>
            <a:r>
              <a:rPr lang="ko-KR" altLang="en-US" sz="1200">
                <a:solidFill>
                  <a:srgbClr val="000000"/>
                </a:solidFill>
                <a:latin typeface="+mn-ea"/>
              </a:rPr>
              <a:t>산출 값</a:t>
            </a:r>
            <a:endParaRPr lang="en-US" altLang="ko-KR" sz="120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100" b="0">
                <a:solidFill>
                  <a:srgbClr val="000000"/>
                </a:solidFill>
                <a:latin typeface="맑은 고딕"/>
              </a:rPr>
              <a:t>0.1643504</a:t>
            </a:r>
          </a:p>
          <a:p>
            <a:pPr>
              <a:lnSpc>
                <a:spcPct val="120000"/>
              </a:lnSpc>
            </a:pPr>
            <a:endParaRPr lang="en-US" altLang="ko-KR" sz="120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# Min-Max Error </a:t>
            </a:r>
            <a:r>
              <a:rPr lang="ko-KR" altLang="en-US" sz="1200">
                <a:solidFill>
                  <a:srgbClr val="000000"/>
                </a:solidFill>
                <a:latin typeface="+mn-ea"/>
              </a:rPr>
              <a:t>산출값</a:t>
            </a:r>
            <a:endParaRPr lang="en-US" altLang="ko-KR" sz="120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100" b="0">
                <a:solidFill>
                  <a:srgbClr val="000000"/>
                </a:solidFill>
                <a:latin typeface="맑은 고딕"/>
              </a:rPr>
              <a:t>    0.1417198</a:t>
            </a:r>
          </a:p>
          <a:p>
            <a:pPr>
              <a:lnSpc>
                <a:spcPct val="120000"/>
              </a:lnSpc>
            </a:pPr>
            <a:endParaRPr lang="en-US" altLang="ko-KR" sz="120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>
                <a:solidFill>
                  <a:srgbClr val="000000"/>
                </a:solidFill>
                <a:latin typeface="+mn-ea"/>
              </a:rPr>
              <a:t>오분류 율</a:t>
            </a:r>
            <a:endParaRPr lang="en-US" altLang="ko-KR" sz="120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20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20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20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20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20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  <a:ea typeface="+mn-ea"/>
              </a:rPr>
              <a:t> # 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adjusted R</a:t>
            </a:r>
            <a:r>
              <a:rPr lang="en-US" altLang="ko-KR" sz="1200" baseline="3000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>
                <a:solidFill>
                  <a:srgbClr val="000000"/>
                </a:solidFill>
                <a:latin typeface="+mn-ea"/>
              </a:rPr>
              <a:t>산출 값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200" b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12507" y="2400786"/>
            <a:ext cx="4446494" cy="3240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+mn-ea"/>
                <a:ea typeface="+mn-ea"/>
                <a:sym typeface="Arial" charset="0"/>
              </a:rPr>
              <a:t>R Code</a:t>
            </a:r>
            <a:endParaRPr lang="ko-KR" altLang="en-US" sz="1200" b="1" dirty="0">
              <a:solidFill>
                <a:srgbClr val="FFFFFF"/>
              </a:solidFill>
              <a:latin typeface="+mn-ea"/>
              <a:ea typeface="+mn-ea"/>
              <a:sym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132420" y="2400786"/>
            <a:ext cx="4429092" cy="3240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+mn-ea"/>
                <a:ea typeface="+mn-ea"/>
                <a:sym typeface="Arial" charset="0"/>
              </a:rPr>
              <a:t>R Output</a:t>
            </a:r>
            <a:endParaRPr lang="ko-KR" altLang="en-US" sz="1200" b="1" dirty="0">
              <a:solidFill>
                <a:srgbClr val="FFFFFF"/>
              </a:solidFill>
              <a:latin typeface="+mn-ea"/>
              <a:ea typeface="+mn-ea"/>
              <a:sym typeface="Arial" charset="0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596516" y="2672916"/>
            <a:ext cx="4428492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+mn-ea"/>
                <a:ea typeface="+mn-ea"/>
              </a:rPr>
              <a:t># </a:t>
            </a:r>
            <a:r>
              <a:rPr lang="ko-KR" altLang="en-US" sz="1200" b="0" dirty="0" err="1">
                <a:solidFill>
                  <a:srgbClr val="000000"/>
                </a:solidFill>
                <a:latin typeface="+mn-ea"/>
                <a:ea typeface="+mn-ea"/>
              </a:rPr>
              <a:t>실제값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200" b="0" dirty="0" err="1">
                <a:solidFill>
                  <a:srgbClr val="000000"/>
                </a:solidFill>
                <a:latin typeface="+mn-ea"/>
                <a:ea typeface="+mn-ea"/>
              </a:rPr>
              <a:t>예측값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  <a:ea typeface="+mn-ea"/>
              </a:rPr>
              <a:t> 테이블 만들기</a:t>
            </a: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pred_df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 &lt;- 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data.frame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real_value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     = 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test_df$Rings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                             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predict_value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lm.pred.value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+mn-ea"/>
                <a:ea typeface="+mn-ea"/>
              </a:rPr>
              <a:t># MAPE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/>
              <a:t>mean(abs((</a:t>
            </a:r>
            <a:r>
              <a:rPr lang="en-US" altLang="ko-KR" sz="1200" b="0" dirty="0" err="1"/>
              <a:t>pred_df$real_value</a:t>
            </a:r>
            <a:r>
              <a:rPr lang="en-US" altLang="ko-KR" sz="1200" b="0" dirty="0"/>
              <a:t> - </a:t>
            </a:r>
            <a:r>
              <a:rPr lang="en-US" altLang="ko-KR" sz="1200" b="0" dirty="0" err="1"/>
              <a:t>pred_df$predict_value</a:t>
            </a:r>
            <a:r>
              <a:rPr lang="en-US" altLang="ko-KR" sz="1200" b="0" dirty="0"/>
              <a:t>)/ </a:t>
            </a:r>
            <a:r>
              <a:rPr lang="en-US" altLang="ko-KR" sz="1200" b="0" dirty="0" err="1"/>
              <a:t>pred_df$real_value</a:t>
            </a:r>
            <a:r>
              <a:rPr lang="en-US" altLang="ko-KR" sz="1200" b="0" dirty="0"/>
              <a:t>), na.rm = T)</a:t>
            </a: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# Min-Max Error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1-sum(apply(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pred_df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, 1, min)/apply(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pred_df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, 1, max))/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nrow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pred_df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+mn-ea"/>
                <a:ea typeface="+mn-ea"/>
              </a:rPr>
              <a:t># adjusted R2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</a:rPr>
              <a:t>summary(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/>
              </a:rPr>
              <a:t>lm_model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</a:rPr>
              <a:t>)$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/>
              </a:rPr>
              <a:t>adj.r.squared</a:t>
            </a:r>
            <a:endParaRPr lang="en-US" altLang="ko-KR" sz="1200" b="0" dirty="0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13040" y="5697252"/>
          <a:ext cx="2772308" cy="504056"/>
        </p:xfrm>
        <a:graphic>
          <a:graphicData uri="http://schemas.openxmlformats.org/drawingml/2006/table">
            <a:tbl>
              <a:tblPr/>
              <a:tblGrid>
                <a:gridCol w="277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&gt; summary(lm_model)$adj.r.squared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[1] 0.5384853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205028" y="4502144"/>
          <a:ext cx="2174194" cy="882656"/>
        </p:xfrm>
        <a:graphic>
          <a:graphicData uri="http://schemas.openxmlformats.org/drawingml/2006/table">
            <a:tbl>
              <a:tblPr/>
              <a:tblGrid>
                <a:gridCol w="582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4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예측값</a:t>
                      </a:r>
                      <a:endParaRPr lang="en-US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Adult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Young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실제값</a:t>
                      </a:r>
                      <a:endParaRPr lang="en-US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Adult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726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64">
                <a:tc v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Young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/>
        </p:nvGraphicFramePr>
        <p:xfrm>
          <a:off x="7437276" y="4608996"/>
          <a:ext cx="2044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1" name="수식" r:id="rId3" imgW="2044440" imgH="583920" progId="Equation.3">
                  <p:embed/>
                </p:oleObj>
              </mc:Choice>
              <mc:Fallback>
                <p:oleObj name="수식" r:id="rId3" imgW="2044440" imgH="583920" progId="Equation.3">
                  <p:embed/>
                  <p:pic>
                    <p:nvPicPr>
                      <p:cNvPr id="19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276" y="4608996"/>
                        <a:ext cx="20447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타원 20"/>
          <p:cNvSpPr/>
          <p:nvPr/>
        </p:nvSpPr>
        <p:spPr>
          <a:xfrm>
            <a:off x="6933220" y="4919678"/>
            <a:ext cx="324036" cy="252028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407674" y="5150216"/>
            <a:ext cx="324036" cy="252028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7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defRPr/>
            </a:pP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분석 방법 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ko-KR" altLang="en-US" sz="2000" dirty="0">
              <a:solidFill>
                <a:srgbClr val="00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74" y="728700"/>
            <a:ext cx="189667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6)</a:t>
            </a:r>
            <a:r>
              <a:rPr lang="ko-KR" altLang="en-US" sz="1600" dirty="0">
                <a:latin typeface="+mn-ea"/>
                <a:ea typeface="+mn-ea"/>
              </a:rPr>
              <a:t>  분석 결과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정리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84361" y="1160748"/>
            <a:ext cx="9361793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   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분석 과정에서 여러 모형을 개발하였고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이중 최적의 모형을 선정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▶ 일반적으로 분류 모형의 경우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오분류율이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 가장 낮은 모형을 선정하고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, Y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값을 예측하는 모형의 경우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실제값과의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 오차범위가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   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 가장 작은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맑은 고딕" panose="020B0503020000020004" pitchFamily="50" charset="-127"/>
                <a:cs typeface="Arial" charset="0"/>
              </a:rPr>
              <a:t>모형을 선정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12506" y="2132856"/>
            <a:ext cx="8997253" cy="387253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12506" y="2132856"/>
            <a:ext cx="8997253" cy="3240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200">
                <a:solidFill>
                  <a:srgbClr val="FFFFFF"/>
                </a:solidFill>
                <a:latin typeface="+mn-ea"/>
                <a:sym typeface="Arial" charset="0"/>
              </a:rPr>
              <a:t>모형 평가지표를 활용한 최종 모형 선정</a:t>
            </a:r>
            <a:endParaRPr lang="ko-KR" altLang="en-US" sz="1200" b="1" dirty="0">
              <a:solidFill>
                <a:srgbClr val="FFFFFF"/>
              </a:solidFill>
              <a:latin typeface="+mn-ea"/>
              <a:ea typeface="+mn-ea"/>
              <a:sym typeface="Arial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41449"/>
              </p:ext>
            </p:extLst>
          </p:nvPr>
        </p:nvGraphicFramePr>
        <p:xfrm>
          <a:off x="848544" y="3000599"/>
          <a:ext cx="2556284" cy="882656"/>
        </p:xfrm>
        <a:graphic>
          <a:graphicData uri="http://schemas.openxmlformats.org/drawingml/2006/table">
            <a:tbl>
              <a:tblPr/>
              <a:tblGrid>
                <a:gridCol w="68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4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예측값</a:t>
                      </a:r>
                      <a:endParaRPr lang="en-US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Adult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Young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실제값</a:t>
                      </a:r>
                      <a:endParaRPr lang="en-US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Adult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713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85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64">
                <a:tc v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Young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129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247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10409" y="2697430"/>
            <a:ext cx="18325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+mn-ea"/>
                <a:ea typeface="+mn-ea"/>
              </a:rPr>
              <a:t>로지스틱 회귀모형 결과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96161"/>
              </p:ext>
            </p:extLst>
          </p:nvPr>
        </p:nvGraphicFramePr>
        <p:xfrm>
          <a:off x="3817498" y="3000599"/>
          <a:ext cx="2556284" cy="882656"/>
        </p:xfrm>
        <a:graphic>
          <a:graphicData uri="http://schemas.openxmlformats.org/drawingml/2006/table">
            <a:tbl>
              <a:tblPr/>
              <a:tblGrid>
                <a:gridCol w="68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4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예측값</a:t>
                      </a:r>
                      <a:endParaRPr lang="en-US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Adult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Young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실제값</a:t>
                      </a:r>
                      <a:endParaRPr lang="en-US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Adult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711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87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64">
                <a:tc v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Young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126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250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387403" y="2732265"/>
            <a:ext cx="124745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SVM </a:t>
            </a:r>
            <a:r>
              <a:rPr lang="ko-KR" altLang="en-US">
                <a:latin typeface="+mn-ea"/>
                <a:ea typeface="+mn-ea"/>
              </a:rPr>
              <a:t>모형 결과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64441"/>
              </p:ext>
            </p:extLst>
          </p:nvPr>
        </p:nvGraphicFramePr>
        <p:xfrm>
          <a:off x="6757491" y="3000599"/>
          <a:ext cx="2556284" cy="882656"/>
        </p:xfrm>
        <a:graphic>
          <a:graphicData uri="http://schemas.openxmlformats.org/drawingml/2006/table">
            <a:tbl>
              <a:tblPr/>
              <a:tblGrid>
                <a:gridCol w="68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4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예측값</a:t>
                      </a:r>
                      <a:endParaRPr lang="en-US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4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Adult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Young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실제값</a:t>
                      </a:r>
                      <a:endParaRPr lang="en-US" altLang="en-US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Adult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726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72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64">
                <a:tc v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en-US" sz="11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Young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107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269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960242" y="2693018"/>
            <a:ext cx="215078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Neural Networks </a:t>
            </a:r>
            <a:r>
              <a:rPr lang="ko-KR" altLang="en-US">
                <a:latin typeface="+mn-ea"/>
                <a:ea typeface="+mn-ea"/>
              </a:rPr>
              <a:t>모형 결과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68524" y="4080719"/>
            <a:ext cx="2652577" cy="985662"/>
            <a:chOff x="668524" y="4293096"/>
            <a:chExt cx="2652577" cy="985662"/>
          </a:xfrm>
        </p:grpSpPr>
        <p:sp>
          <p:nvSpPr>
            <p:cNvPr id="3" name="TextBox 2"/>
            <p:cNvSpPr txBox="1"/>
            <p:nvPr/>
          </p:nvSpPr>
          <p:spPr>
            <a:xfrm>
              <a:off x="1999831" y="4293096"/>
              <a:ext cx="7857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85 + 129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12604" y="4581128"/>
              <a:ext cx="16482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713 + 247 + 85 + 129</a:t>
              </a:r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8524" y="4437496"/>
              <a:ext cx="10198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  <a:ea typeface="+mn-ea"/>
                </a:rPr>
                <a:t>오분류율 </a:t>
              </a:r>
              <a:r>
                <a:rPr lang="en-US" altLang="ko-KR">
                  <a:latin typeface="+mn-ea"/>
                  <a:ea typeface="+mn-ea"/>
                </a:rPr>
                <a:t>= </a:t>
              </a:r>
              <a:endParaRPr lang="ko-KR" altLang="en-US">
                <a:latin typeface="+mn-ea"/>
                <a:ea typeface="+mn-ea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1604628" y="4581128"/>
              <a:ext cx="1716473" cy="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68524" y="5001759"/>
              <a:ext cx="164660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             </a:t>
              </a:r>
              <a:r>
                <a:rPr lang="en-US" altLang="ko-KR" dirty="0">
                  <a:latin typeface="+mn-ea"/>
                  <a:ea typeface="+mn-ea"/>
                </a:rPr>
                <a:t>= 18.22% 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69351" y="4080719"/>
            <a:ext cx="2652577" cy="985662"/>
            <a:chOff x="668524" y="4293096"/>
            <a:chExt cx="2652577" cy="985662"/>
          </a:xfrm>
        </p:grpSpPr>
        <p:sp>
          <p:nvSpPr>
            <p:cNvPr id="38" name="TextBox 37"/>
            <p:cNvSpPr txBox="1"/>
            <p:nvPr/>
          </p:nvSpPr>
          <p:spPr>
            <a:xfrm>
              <a:off x="1999831" y="4293096"/>
              <a:ext cx="7857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87 + 126</a:t>
              </a:r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2604" y="4581128"/>
              <a:ext cx="16397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711 + 250 + 87 + 126</a:t>
              </a: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8524" y="4437496"/>
              <a:ext cx="10198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  <a:ea typeface="+mn-ea"/>
                </a:rPr>
                <a:t>오분류율 </a:t>
              </a:r>
              <a:r>
                <a:rPr lang="en-US" altLang="ko-KR">
                  <a:latin typeface="+mn-ea"/>
                  <a:ea typeface="+mn-ea"/>
                </a:rPr>
                <a:t>= </a:t>
              </a:r>
              <a:endParaRPr lang="ko-KR" altLang="en-US">
                <a:latin typeface="+mn-ea"/>
                <a:ea typeface="+mn-ea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1604628" y="4581128"/>
              <a:ext cx="1716473" cy="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8524" y="5001759"/>
              <a:ext cx="164660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  <a:ea typeface="+mn-ea"/>
                </a:rPr>
                <a:t>             </a:t>
              </a:r>
              <a:r>
                <a:rPr lang="en-US" altLang="ko-KR">
                  <a:latin typeface="+mn-ea"/>
                  <a:ea typeface="+mn-ea"/>
                </a:rPr>
                <a:t>= 18.14% </a:t>
              </a:r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709344" y="4080719"/>
            <a:ext cx="2652577" cy="985662"/>
            <a:chOff x="668524" y="4293096"/>
            <a:chExt cx="2652577" cy="985662"/>
          </a:xfrm>
        </p:grpSpPr>
        <p:sp>
          <p:nvSpPr>
            <p:cNvPr id="44" name="TextBox 43"/>
            <p:cNvSpPr txBox="1"/>
            <p:nvPr/>
          </p:nvSpPr>
          <p:spPr>
            <a:xfrm>
              <a:off x="1999831" y="4293096"/>
              <a:ext cx="7857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72 + 107</a:t>
              </a:r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2604" y="4581128"/>
              <a:ext cx="16482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726 + 269 + 72 + 107</a:t>
              </a: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524" y="4437496"/>
              <a:ext cx="10198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  <a:ea typeface="+mn-ea"/>
                </a:rPr>
                <a:t>오분류율 </a:t>
              </a:r>
              <a:r>
                <a:rPr lang="en-US" altLang="ko-KR">
                  <a:latin typeface="+mn-ea"/>
                  <a:ea typeface="+mn-ea"/>
                </a:rPr>
                <a:t>= </a:t>
              </a:r>
              <a:endParaRPr lang="ko-KR" altLang="en-US">
                <a:latin typeface="+mn-ea"/>
                <a:ea typeface="+mn-ea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 flipV="1">
              <a:off x="1604628" y="4581128"/>
              <a:ext cx="1716473" cy="1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68524" y="5001759"/>
              <a:ext cx="164660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  <a:ea typeface="+mn-ea"/>
                </a:rPr>
                <a:t>             </a:t>
              </a:r>
              <a:r>
                <a:rPr lang="en-US" altLang="ko-KR" dirty="0">
                  <a:latin typeface="+mn-ea"/>
                  <a:ea typeface="+mn-ea"/>
                </a:rPr>
                <a:t>= 15.24% </a:t>
              </a:r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7329264" y="4728791"/>
            <a:ext cx="1152128" cy="40746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68524" y="5548367"/>
            <a:ext cx="8706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 3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가지 모형의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오분류율을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산출한 결과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NN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모형의 </a:t>
            </a:r>
            <a:r>
              <a:rPr lang="ko-KR" altLang="en-US" dirty="0" err="1">
                <a:latin typeface="+mn-ea"/>
                <a:ea typeface="+mn-ea"/>
                <a:sym typeface="Wingdings" panose="05000000000000000000" pitchFamily="2" charset="2"/>
              </a:rPr>
              <a:t>오분류율이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15.2%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로 가장 낮음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따라서 </a:t>
            </a:r>
            <a:r>
              <a:rPr lang="en-US" altLang="ko-KR" dirty="0">
                <a:latin typeface="+mn-ea"/>
                <a:ea typeface="+mn-ea"/>
                <a:sym typeface="Wingdings" panose="05000000000000000000" pitchFamily="2" charset="2"/>
              </a:rPr>
              <a:t>NN</a:t>
            </a:r>
            <a:r>
              <a:rPr lang="ko-KR" altLang="en-US" dirty="0">
                <a:latin typeface="+mn-ea"/>
                <a:ea typeface="+mn-ea"/>
                <a:sym typeface="Wingdings" panose="05000000000000000000" pitchFamily="2" charset="2"/>
              </a:rPr>
              <a:t>모형을 최종 모형으로 선정</a:t>
            </a:r>
            <a:endParaRPr lang="en-US" altLang="ko-KR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671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3"/>
          <p:cNvSpPr txBox="1">
            <a:spLocks noChangeArrowheads="1"/>
          </p:cNvSpPr>
          <p:nvPr/>
        </p:nvSpPr>
        <p:spPr bwMode="auto">
          <a:xfrm>
            <a:off x="411236" y="620688"/>
            <a:ext cx="83581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00" rIns="91425" bIns="45700">
            <a:spAutoFit/>
          </a:bodyPr>
          <a:lstStyle/>
          <a:p>
            <a:pPr>
              <a:buClr>
                <a:srgbClr val="000000"/>
              </a:buClr>
              <a:buSzPct val="101000"/>
            </a:pPr>
            <a:r>
              <a:rPr lang="ko-KR" altLang="en-US" sz="1600">
                <a:ea typeface="맑은 고딕" pitchFamily="50" charset="-127"/>
                <a:cs typeface="Arial" pitchFamily="34" charset="0"/>
              </a:rPr>
              <a:t>데이터의</a:t>
            </a:r>
            <a:r>
              <a:rPr lang="en-US" altLang="ko-KR" sz="1600"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600">
                <a:ea typeface="맑은 고딕" pitchFamily="50" charset="-127"/>
                <a:cs typeface="Arial" pitchFamily="34" charset="0"/>
              </a:rPr>
              <a:t>형태를 파악하고 변수에 대한 정보를 확인</a:t>
            </a:r>
            <a:endParaRPr lang="en-US" altLang="ko-KR" sz="1600">
              <a:ea typeface="맑은 고딕" pitchFamily="50" charset="-127"/>
              <a:cs typeface="Arial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10255" y="1520788"/>
          <a:ext cx="8770123" cy="1352552"/>
        </p:xfrm>
        <a:graphic>
          <a:graphicData uri="http://schemas.openxmlformats.org/drawingml/2006/table">
            <a:tbl>
              <a:tblPr/>
              <a:tblGrid>
                <a:gridCol w="573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8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5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58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Sex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Length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Diameter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Height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Whole_weight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Shucked_weight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Viscera_weight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Shell_weight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Rings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Age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0.455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0.365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0.095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0.514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0.2245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0.101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0.15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15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/>
                        <a:t>Adult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0.35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0.265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0.09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0.2255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0.0995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0.0485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0.07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7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/>
                        <a:t>Young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F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0.53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0.42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0.135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0.677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0.2565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0.1415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0.21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9</a:t>
                      </a: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/>
                        <a:t>Adult</a:t>
                      </a:r>
                      <a:endParaRPr kumimoji="0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6350" marR="6350" marT="635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710257" y="1020738"/>
            <a:ext cx="3460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 형태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변수 개수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: 9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/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데이터 수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:  4177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10256" y="3264669"/>
          <a:ext cx="877924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0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Character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전복의 성별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[M,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F, I(infant)]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ength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numeric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전복 껍데기의 최대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길이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iameter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numeric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길이의 수직선 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Height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numeric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mm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전복 껍데기의 높이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Whole_weight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numeric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grams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전복의 무게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껍데기 포함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hucked_weight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numeric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grams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전복의 알맹이 무게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iscera_weight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numeric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grams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내장의 무게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hell_weight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numeric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grams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껍데기의 무게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ings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나이테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연속형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05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Age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Character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전복의 연령 구분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이산형형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변수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710257" y="2924944"/>
            <a:ext cx="1093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변수 설명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 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데이터 설명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실행 단추: 홈 12">
            <a:hlinkClick r:id="rId2" action="ppaction://hlinksldjump" highlightClick="1"/>
          </p:cNvPr>
          <p:cNvSpPr/>
          <p:nvPr/>
        </p:nvSpPr>
        <p:spPr>
          <a:xfrm>
            <a:off x="9201496" y="203459"/>
            <a:ext cx="288008" cy="252004"/>
          </a:xfrm>
          <a:prstGeom prst="actionButtonHo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noProof="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ko-KR" altLang="en-US" sz="2000" noProof="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분석 방법 </a:t>
            </a:r>
            <a:r>
              <a:rPr lang="en-US" altLang="ko-KR" sz="2000" noProof="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ko-KR" altLang="en-US" sz="2000" noProof="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lang="en-US" altLang="ko-KR" sz="2000" noProof="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74" y="728700"/>
            <a:ext cx="287931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1)  </a:t>
            </a:r>
            <a:r>
              <a:rPr lang="ko-KR" altLang="en-US" sz="1600" dirty="0">
                <a:latin typeface="+mn-ea"/>
                <a:ea typeface="+mn-ea"/>
              </a:rPr>
              <a:t>자료 탐색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>
                <a:latin typeface="+mn-ea"/>
                <a:ea typeface="+mn-ea"/>
              </a:rPr>
              <a:t>기초 자료 분석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5060412" y="2348880"/>
            <a:ext cx="4429092" cy="39244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68524" y="1024541"/>
            <a:ext cx="8635848" cy="125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읽기 및 저장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형태 파악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read.csv / save :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CSV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파일 읽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R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작업공간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Rdata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)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저장하기</a:t>
            </a:r>
          </a:p>
          <a:p>
            <a:pPr algn="l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summary :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최소값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분위수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중앙값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평균값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분위수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최대값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head / tail :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처음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마지막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 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colnames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열 이름 확인하기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58" name="TextBox 12"/>
          <p:cNvSpPr txBox="1"/>
          <p:nvPr/>
        </p:nvSpPr>
        <p:spPr>
          <a:xfrm>
            <a:off x="560512" y="2672916"/>
            <a:ext cx="3938913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Directory 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endParaRPr lang="en-US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setwd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("C:\\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지정작업방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읽기</a:t>
            </a:r>
            <a:endParaRPr lang="en-US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 err="1"/>
              <a:t>abalone_df</a:t>
            </a:r>
            <a:r>
              <a:rPr lang="en-US" altLang="ko-KR" sz="1200" b="0" dirty="0"/>
              <a:t> 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&lt;-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read.csv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(“Abalone data.csv", header=TRUE,)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공간 저장</a:t>
            </a:r>
            <a:endParaRPr lang="en-US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0" dirty="0" err="1"/>
              <a:t>abalone_df</a:t>
            </a:r>
            <a:r>
              <a:rPr lang="en-US" altLang="ko-KR" sz="1200" b="0" dirty="0"/>
              <a:t> 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file=" C:\\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지정작업방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\\Abalone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data.rdata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형태 파악</a:t>
            </a:r>
            <a:endParaRPr lang="en-US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0" dirty="0" err="1"/>
              <a:t>abalone_df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0" dirty="0" err="1"/>
              <a:t>abalone_df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열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(column)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보기</a:t>
            </a:r>
            <a:endParaRPr lang="en-US" altLang="ko-KR" sz="1200" b="0" dirty="0" err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colnames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abalone_df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40499" y="2348880"/>
            <a:ext cx="4446494" cy="39244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40499" y="2348880"/>
            <a:ext cx="4446494" cy="3491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Code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060412" y="2348880"/>
            <a:ext cx="4429092" cy="3491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Output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241032" y="2959088"/>
          <a:ext cx="4176463" cy="1440180"/>
        </p:xfrm>
        <a:graphic>
          <a:graphicData uri="http://schemas.openxmlformats.org/drawingml/2006/table">
            <a:tbl>
              <a:tblPr/>
              <a:tblGrid>
                <a:gridCol w="613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524"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Sex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Length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Diameter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Height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524"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F:1307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Min.   :0.075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Min.   :0.0550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Min.   :0.0000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524"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I:1342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1st Qu.:0.450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1st Qu.:0.3500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1st Qu.:0.1150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524"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M:1528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Median :0.545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Median :0.4250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Median :0.1400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239"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900" b="0" kern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Mean   :0.524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Mean   :0.4079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Mean   :0.1395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239"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900" b="0" kern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3rd Qu.:0.615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3rd Qu.:0.4800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3rd Qu.:0.1650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239"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ko-KR" altLang="en-US" sz="900" b="0" kern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Max.   :0.815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Max.   :0.6500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Max.   :1.1300</a:t>
                      </a:r>
                    </a:p>
                  </a:txBody>
                  <a:tcPr marL="9525" marR="95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5273486" y="4509120"/>
          <a:ext cx="3963990" cy="861060"/>
        </p:xfrm>
        <a:graphic>
          <a:graphicData uri="http://schemas.openxmlformats.org/drawingml/2006/table">
            <a:tbl>
              <a:tblPr/>
              <a:tblGrid>
                <a:gridCol w="28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116"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Length 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Whole.weight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Shucked.weight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84"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0.455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0.514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0.2245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84"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0.2255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0.0995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984"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0.2565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243314" y="5625244"/>
          <a:ext cx="4426210" cy="645795"/>
        </p:xfrm>
        <a:graphic>
          <a:graphicData uri="http://schemas.openxmlformats.org/drawingml/2006/table">
            <a:tbl>
              <a:tblPr/>
              <a:tblGrid>
                <a:gridCol w="442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[1] "Sex"            "Length"         "Diameter"  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[4</a:t>
                      </a:r>
                      <a:r>
                        <a:rPr lang="en-US" altLang="ko-KR" sz="900" b="0" kern="12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"Height"         "</a:t>
                      </a: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Whole_weight"   "Shucked_weight"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marL="0" algn="l" defTabSz="914400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ko-KR" sz="900" b="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[7] "Viscera_weight" "Shell_weight"   "Rings"  “Age”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69024" y="2744924"/>
            <a:ext cx="1718740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summary(abalone_df</a:t>
            </a:r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9024" y="4293096"/>
            <a:ext cx="187583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head(abalone_df, n = 3)</a:t>
            </a:r>
            <a:endParaRPr lang="ko-KR" altLang="en-US" sz="10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69024" y="5373216"/>
            <a:ext cx="172835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colnames(abalone_df)</a:t>
            </a:r>
            <a:endParaRPr lang="ko-KR" altLang="en-US" sz="10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54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defRPr/>
            </a:pP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분석 방법 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ko-KR" altLang="en-US" sz="2000" dirty="0">
              <a:solidFill>
                <a:srgbClr val="00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74" y="728700"/>
            <a:ext cx="23198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2)</a:t>
            </a:r>
            <a:r>
              <a:rPr lang="ko-KR" altLang="en-US" sz="1600" dirty="0">
                <a:latin typeface="+mn-ea"/>
                <a:ea typeface="+mn-ea"/>
              </a:rPr>
              <a:t>  이상치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 err="1">
                <a:latin typeface="+mn-ea"/>
                <a:ea typeface="+mn-ea"/>
              </a:rPr>
              <a:t>결측치</a:t>
            </a:r>
            <a:r>
              <a:rPr lang="ko-KR" altLang="en-US" sz="1600" dirty="0">
                <a:latin typeface="+mn-ea"/>
                <a:ea typeface="+mn-ea"/>
              </a:rPr>
              <a:t> 분석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5060412" y="2348880"/>
            <a:ext cx="4429092" cy="39244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 algn="l"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67771" y="1016732"/>
            <a:ext cx="8821733" cy="147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상자그림을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활용한 이상치 데이터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파악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is.na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행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cloumn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결측값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(NA)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여부를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TRUE/FALSE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정의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which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조건을 만족하는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TRUE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의 위치 찾기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boxplot :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사분위수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사분위수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사분위수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최소값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최대값이 표시되어 분포를 대략적으로 알 수 있는 그림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boxplot.stats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상자그림을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그리기위한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통계량값을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산출하기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58" name="TextBox 12"/>
          <p:cNvSpPr txBox="1"/>
          <p:nvPr/>
        </p:nvSpPr>
        <p:spPr>
          <a:xfrm>
            <a:off x="524508" y="2852936"/>
            <a:ext cx="4284476" cy="34163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특정 행에 결측치 위치 찾기 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which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is.na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b="0">
                <a:latin typeface="+mn-ea"/>
              </a:rPr>
              <a:t>abalone_df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$</a:t>
            </a:r>
            <a:r>
              <a:rPr lang="en-US" altLang="ko-KR" sz="1200" b="0">
                <a:latin typeface="+mn-ea"/>
              </a:rPr>
              <a:t>Viscera_weight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결측값 데이터 제거하기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0">
                <a:latin typeface="+mn-ea"/>
              </a:rPr>
              <a:t>abalone_df &lt;- abalone_df[- which(is.na(abalone_df$Viscera_weight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)), </a:t>
            </a:r>
            <a:r>
              <a:rPr lang="en-US" altLang="ko-KR" sz="1200" b="0">
                <a:latin typeface="+mn-ea"/>
              </a:rPr>
              <a:t>]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분포 확인 및 이상치 찾기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-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상자그림그리기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boxplot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(abalone_df$Diameter)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-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하한이상치기준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, 1Q, IQR, 3Q,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상한이상치기준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boxplot.stats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b="0">
                <a:latin typeface="+mn-ea"/>
              </a:rPr>
              <a:t>abalone_df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$</a:t>
            </a:r>
            <a:r>
              <a:rPr lang="en-US" altLang="ko-KR" sz="1200" b="0">
                <a:latin typeface="+mn-ea"/>
              </a:rPr>
              <a:t>Diameter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$stats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-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데이터 내 이상치 해당 값 찾기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boxplot.stats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b="0">
                <a:latin typeface="+mn-ea"/>
              </a:rPr>
              <a:t>abalone_df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$</a:t>
            </a:r>
            <a:r>
              <a:rPr lang="en-US" altLang="ko-KR" sz="1200" b="0">
                <a:latin typeface="+mn-ea"/>
              </a:rPr>
              <a:t>Diameter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$out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40499" y="2348880"/>
            <a:ext cx="4446494" cy="39244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9024" y="2852936"/>
            <a:ext cx="34007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/>
              <a:t>&gt; which(is.na(abalone_df$Viscera_weight)) </a:t>
            </a:r>
          </a:p>
          <a:p>
            <a:r>
              <a:rPr lang="en-US" altLang="ko-KR" b="0"/>
              <a:t>  [1] 8  4118  4139</a:t>
            </a:r>
            <a:endParaRPr lang="ko-KR" altLang="en-US" b="0"/>
          </a:p>
        </p:txBody>
      </p:sp>
      <p:sp>
        <p:nvSpPr>
          <p:cNvPr id="12" name="TextBox 11"/>
          <p:cNvSpPr txBox="1"/>
          <p:nvPr/>
        </p:nvSpPr>
        <p:spPr>
          <a:xfrm>
            <a:off x="5169024" y="4725144"/>
            <a:ext cx="341792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&gt; boxplot.stats(abalone_df$Diameter)$stats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</a:t>
            </a:r>
            <a:r>
              <a:rPr lang="en-US" altLang="ko-KR" b="0"/>
              <a:t>[1] 0.155   0.350   0.425   0.480   0.650</a:t>
            </a:r>
          </a:p>
          <a:p>
            <a:pPr>
              <a:lnSpc>
                <a:spcPct val="150000"/>
              </a:lnSpc>
            </a:pPr>
            <a:r>
              <a:rPr lang="en-US" altLang="ko-KR" b="0"/>
              <a:t>  </a:t>
            </a:r>
            <a:endParaRPr lang="ko-KR" altLang="en-US" b="0"/>
          </a:p>
        </p:txBody>
      </p:sp>
      <p:sp>
        <p:nvSpPr>
          <p:cNvPr id="14" name="직사각형 13"/>
          <p:cNvSpPr/>
          <p:nvPr/>
        </p:nvSpPr>
        <p:spPr>
          <a:xfrm>
            <a:off x="5529064" y="5085184"/>
            <a:ext cx="432048" cy="2160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45288" y="5085184"/>
            <a:ext cx="432048" cy="2160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37808" y="5337212"/>
            <a:ext cx="76174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b="0">
                <a:solidFill>
                  <a:srgbClr val="FF0000"/>
                </a:solidFill>
                <a:latin typeface="+mn-ea"/>
                <a:ea typeface="+mn-ea"/>
              </a:rPr>
              <a:t>하한기준값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3681" y="5358408"/>
            <a:ext cx="76174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b="0">
                <a:solidFill>
                  <a:srgbClr val="FF0000"/>
                </a:solidFill>
                <a:latin typeface="+mn-ea"/>
                <a:ea typeface="+mn-ea"/>
              </a:rPr>
              <a:t>하한기준값</a:t>
            </a:r>
          </a:p>
        </p:txBody>
      </p:sp>
      <p:cxnSp>
        <p:nvCxnSpPr>
          <p:cNvPr id="19" name="꺾인 연결선 18"/>
          <p:cNvCxnSpPr>
            <a:stCxn id="16" idx="1"/>
            <a:endCxn id="14" idx="2"/>
          </p:cNvCxnSpPr>
          <p:nvPr/>
        </p:nvCxnSpPr>
        <p:spPr>
          <a:xfrm rot="10800000">
            <a:off x="5745088" y="5301208"/>
            <a:ext cx="192720" cy="151420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18"/>
          <p:cNvCxnSpPr>
            <a:stCxn id="17" idx="1"/>
            <a:endCxn id="15" idx="2"/>
          </p:cNvCxnSpPr>
          <p:nvPr/>
        </p:nvCxnSpPr>
        <p:spPr>
          <a:xfrm rot="10800000">
            <a:off x="7761313" y="5301208"/>
            <a:ext cx="282369" cy="172616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455712" y="2816932"/>
            <a:ext cx="4571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205028" y="5589240"/>
            <a:ext cx="41404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&gt; boxplot.stats(abalone_df$Diameter)$out</a:t>
            </a:r>
          </a:p>
          <a:p>
            <a:r>
              <a:rPr lang="en-US" altLang="ko-KR" b="0"/>
              <a:t> [1] 0.150 0.150 0.130 0.130 0.055 0.100 0.090 0.120 0.145 0.120 ,0.145 0.125 0.150 0.140 0.125 0.110 , ...</a:t>
            </a:r>
            <a:endParaRPr lang="ko-KR" altLang="en-US" b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996" b="20161"/>
          <a:stretch>
            <a:fillRect/>
          </a:stretch>
        </p:blipFill>
        <p:spPr bwMode="auto">
          <a:xfrm>
            <a:off x="6177136" y="3392996"/>
            <a:ext cx="205222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5205028" y="3429000"/>
            <a:ext cx="41404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&gt; boxplot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 bwMode="auto">
          <a:xfrm>
            <a:off x="440499" y="2348880"/>
            <a:ext cx="4446494" cy="3491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Code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060412" y="2348880"/>
            <a:ext cx="4429092" cy="3491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Output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4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defRPr/>
            </a:pP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분석 방법 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ko-KR" altLang="en-US" sz="2000" dirty="0">
              <a:solidFill>
                <a:srgbClr val="00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74" y="728700"/>
            <a:ext cx="24561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3)</a:t>
            </a:r>
            <a:r>
              <a:rPr lang="ko-KR" altLang="en-US" sz="1600" dirty="0">
                <a:latin typeface="+mn-ea"/>
                <a:ea typeface="+mn-ea"/>
              </a:rPr>
              <a:t>  자료 특성 분석 </a:t>
            </a:r>
            <a:r>
              <a:rPr lang="en-US" altLang="ko-KR" sz="1600" dirty="0">
                <a:latin typeface="+mn-ea"/>
                <a:ea typeface="+mn-ea"/>
              </a:rPr>
              <a:t>(1/2)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48511" y="2348880"/>
            <a:ext cx="4446494" cy="39244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+mj-lt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168424" y="2348880"/>
            <a:ext cx="4429092" cy="39244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ea typeface="휴먼모음T" pitchFamily="18" charset="-127"/>
              </a:rPr>
              <a:t>&gt; 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table(</a:t>
            </a:r>
            <a:r>
              <a:rPr lang="en-US" altLang="ko-KR" sz="1200"/>
              <a:t>abalone_df$Age)</a:t>
            </a:r>
            <a:endParaRPr lang="en-US" altLang="ko-KR" sz="1200" dirty="0">
              <a:solidFill>
                <a:srgbClr val="000000"/>
              </a:solidFill>
              <a:ea typeface="휴먼모음T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/>
              <a:t>       </a:t>
            </a:r>
            <a:r>
              <a:rPr lang="en-US" altLang="ko-KR" sz="1200" b="0"/>
              <a:t>Adult   Young</a:t>
            </a:r>
          </a:p>
          <a:p>
            <a:pPr>
              <a:lnSpc>
                <a:spcPct val="150000"/>
              </a:lnSpc>
            </a:pPr>
            <a:r>
              <a:rPr lang="en-US" altLang="ko-KR" sz="1200" b="0"/>
              <a:t>       2767     1407</a:t>
            </a:r>
            <a:endParaRPr lang="en-US" altLang="ko-KR" sz="1200" b="0" dirty="0"/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ea typeface="휴먼모음T" pitchFamily="18" charset="-127"/>
              </a:rPr>
              <a:t> &gt; </a:t>
            </a:r>
            <a:r>
              <a:rPr lang="en-US" altLang="ko-KR" sz="1200" dirty="0" err="1">
                <a:solidFill>
                  <a:srgbClr val="000000"/>
                </a:solidFill>
                <a:ea typeface="휴먼모음T" pitchFamily="18" charset="-127"/>
              </a:rPr>
              <a:t>hist</a:t>
            </a:r>
            <a:r>
              <a:rPr lang="en-US" altLang="ko-KR" sz="1200" dirty="0">
                <a:solidFill>
                  <a:srgbClr val="000000"/>
                </a:solidFill>
                <a:ea typeface="휴먼모음T" pitchFamily="18" charset="-127"/>
              </a:rPr>
              <a:t>                                           &gt; </a:t>
            </a:r>
            <a:r>
              <a:rPr lang="en-US" altLang="ko-KR" sz="1200" err="1">
                <a:solidFill>
                  <a:srgbClr val="000000"/>
                </a:solidFill>
                <a:ea typeface="휴먼모음T" pitchFamily="18" charset="-127"/>
              </a:rPr>
              <a:t>plot</a:t>
            </a:r>
            <a:r>
              <a:rPr lang="en-US" altLang="ko-KR" sz="1200">
                <a:solidFill>
                  <a:srgbClr val="000000"/>
                </a:solidFill>
                <a:ea typeface="휴먼모음T" pitchFamily="18" charset="-127"/>
              </a:rPr>
              <a:t>, abline</a:t>
            </a:r>
            <a:endParaRPr lang="en-US" altLang="ko-KR" sz="1200" dirty="0">
              <a:solidFill>
                <a:srgbClr val="000000"/>
              </a:solidFill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ea typeface="휴먼모음T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+mn-lt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68524" y="1015470"/>
            <a:ext cx="910901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빈도수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히스토그램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산점도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Arial" charset="0"/>
              </a:rPr>
              <a:t>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: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범주형 데이터의 </a:t>
            </a:r>
            <a:r>
              <a:rPr lang="ko-KR" altLang="en-US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분할표</a:t>
            </a:r>
            <a:endParaRPr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구간으로 나누어 빈도가 계산되어 정리된 후 데이터의 분포를 나타내는 히스토그램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plot :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길이를 가진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그래프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abline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plot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그린 후에 수평선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수직선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회귀직선</a:t>
            </a:r>
            <a:endParaRPr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632520" y="2823911"/>
            <a:ext cx="4568983" cy="34163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나이별 데이터 수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table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b="0">
                <a:latin typeface="+mn-ea"/>
              </a:rPr>
              <a:t>abalone_df$Age)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</a:rPr>
              <a:t>데이터의 분포를 확인하기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위한 히스토그램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rings :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나이테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hist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(abalone_df$Rings, 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nclass 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= 20) 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</a:t>
            </a:r>
            <a:r>
              <a:rPr lang="en-US" altLang="ko-KR" sz="1200" b="0">
                <a:solidFill>
                  <a:srgbClr val="000000"/>
                </a:solidFill>
                <a:latin typeface="+mn-ea"/>
                <a:sym typeface="Wingdings" pitchFamily="2" charset="2"/>
              </a:rPr>
              <a:t>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 분포가 왼쪽에 치우친 경우 값의 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log10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을 취하기도 함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두 변수의 산점도 그리기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/>
              <a:t>plot</a:t>
            </a:r>
            <a:r>
              <a:rPr lang="en-US" altLang="ko-KR" sz="1200" b="0"/>
              <a:t>(abalone_df$Whole_weight, abalone_df$Diameter)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</a:rPr>
              <a:t>회귀직선을 빨간색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선으로 그려줌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Y : </a:t>
            </a:r>
            <a:r>
              <a:rPr lang="en-US" altLang="ko-KR" sz="1200" b="0">
                <a:latin typeface="+mn-ea"/>
              </a:rPr>
              <a:t>Diameter(</a:t>
            </a:r>
            <a:r>
              <a:rPr lang="ko-KR" altLang="en-US" sz="1200" b="0">
                <a:latin typeface="+mn-ea"/>
              </a:rPr>
              <a:t>지름</a:t>
            </a:r>
            <a:r>
              <a:rPr lang="en-US" altLang="ko-KR" sz="1200" b="0">
                <a:latin typeface="+mn-ea"/>
              </a:rPr>
              <a:t>),  X : Whole_weight(</a:t>
            </a:r>
            <a:r>
              <a:rPr lang="ko-KR" altLang="en-US" sz="1200" b="0">
                <a:latin typeface="+mn-ea"/>
              </a:rPr>
              <a:t>전체 무게</a:t>
            </a:r>
            <a:r>
              <a:rPr lang="en-US" altLang="ko-KR" sz="1200" b="0">
                <a:latin typeface="+mn-ea"/>
              </a:rPr>
              <a:t>)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abline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lm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(abalone_df$Diameter ~ abalone_df$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Whole_weight), col = "red")</a:t>
            </a:r>
          </a:p>
        </p:txBody>
      </p:sp>
      <p:pic>
        <p:nvPicPr>
          <p:cNvPr id="142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8983" y="4149080"/>
            <a:ext cx="2152289" cy="179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264" y="4026822"/>
            <a:ext cx="2196244" cy="195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 bwMode="auto">
          <a:xfrm>
            <a:off x="548511" y="2348880"/>
            <a:ext cx="4446494" cy="3491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Code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168424" y="2348880"/>
            <a:ext cx="4429092" cy="3491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Output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0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defRPr/>
            </a:pP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분석 방법 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ko-KR" altLang="en-US" sz="2000" dirty="0">
              <a:solidFill>
                <a:srgbClr val="00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74" y="728700"/>
            <a:ext cx="24561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3)</a:t>
            </a:r>
            <a:r>
              <a:rPr lang="ko-KR" altLang="en-US" sz="1600" dirty="0">
                <a:latin typeface="+mn-ea"/>
                <a:ea typeface="+mn-ea"/>
              </a:rPr>
              <a:t>  자료 특성 분석 </a:t>
            </a:r>
            <a:r>
              <a:rPr lang="en-US" altLang="ko-KR" sz="1600" dirty="0">
                <a:latin typeface="+mn-ea"/>
                <a:ea typeface="+mn-ea"/>
              </a:rPr>
              <a:t>(2/2)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68524" y="1009328"/>
            <a:ext cx="9037004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 분석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cor.test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x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간의 상관 관계가 있는지 검정</a:t>
            </a:r>
            <a:endParaRPr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+mn-ea"/>
              </a:rPr>
              <a:t>pairs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이상의 변수들의 </a:t>
            </a:r>
            <a:r>
              <a:rPr lang="ko-KR" altLang="en-US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산점도를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그리기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corrplot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: ‘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corrplot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’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패키지에 있는 함수로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상관분석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결과를 타원의 모양과 색상으로 시각화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67412" y="2348881"/>
            <a:ext cx="4446494" cy="39244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063269" y="2348881"/>
            <a:ext cx="4429092" cy="39244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7"/>
          <p:cNvSpPr txBox="1"/>
          <p:nvPr/>
        </p:nvSpPr>
        <p:spPr>
          <a:xfrm>
            <a:off x="437986" y="2784988"/>
            <a:ext cx="4428492" cy="34163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전체 무게와 나이테  간의 상관분석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cor.test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(abalone_df$Whole_weight, abalone_df$Rings)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상관분석 결과 시각화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0">
                <a:latin typeface="+mn-ea"/>
              </a:rPr>
              <a:t>#  -  </a:t>
            </a:r>
            <a:r>
              <a:rPr lang="ko-KR" altLang="en-US" sz="1200" b="0">
                <a:latin typeface="+mn-ea"/>
              </a:rPr>
              <a:t>산점도 그리기</a:t>
            </a:r>
            <a:endParaRPr lang="en-US" altLang="ko-KR" sz="1200" b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pairs</a:t>
            </a:r>
            <a:r>
              <a:rPr lang="en-US" altLang="ko-KR" sz="1200" b="0">
                <a:latin typeface="+mn-ea"/>
              </a:rPr>
              <a:t>(abalone_df[, c("Length", "Diameter", "Shucked_weight", "Rings")])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latin typeface="+mn-ea"/>
              </a:rPr>
              <a:t>#  -  </a:t>
            </a:r>
            <a:r>
              <a:rPr lang="ko-KR" altLang="en-US" sz="1200" b="0">
                <a:latin typeface="+mn-ea"/>
              </a:rPr>
              <a:t>상관계수 시각화하기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install.packages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("corrplot")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library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(corrplot)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M &lt;- 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cor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(abalone_df[, c("Length", "Diameter", "Shucked_weight", "Rings")])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000000"/>
                </a:solidFill>
                <a:latin typeface="+mn-ea"/>
              </a:rPr>
              <a:t>corrplot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(M, method = "ellipse")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7016" y="2852936"/>
            <a:ext cx="42876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cor.test(abalone_df$Whole_weight</a:t>
            </a:r>
            <a:r>
              <a:rPr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abalone_df$Rings)</a:t>
            </a: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421052" y="3140968"/>
          <a:ext cx="3384376" cy="1272890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       Pearson's product-moment correlation</a:t>
                      </a:r>
                    </a:p>
                  </a:txBody>
                  <a:tcPr marL="5369" marR="5369" marT="5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26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69" marR="5369" marT="5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data:  abalone_df$Whole_weight and abalone_df$Rings</a:t>
                      </a:r>
                    </a:p>
                  </a:txBody>
                  <a:tcPr marL="5369" marR="5369" marT="5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26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t = 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41.527</a:t>
                      </a:r>
                      <a:r>
                        <a:rPr lang="fr-FR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, df = 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4172</a:t>
                      </a:r>
                      <a:r>
                        <a:rPr lang="fr-FR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, p-value &lt; 2.2e-16</a:t>
                      </a:r>
                    </a:p>
                  </a:txBody>
                  <a:tcPr marL="5369" marR="5369" marT="5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alternative hypothesis: true correlation is not equal to 0</a:t>
                      </a:r>
                    </a:p>
                  </a:txBody>
                  <a:tcPr marL="5369" marR="5369" marT="5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95 percent confidence interval:</a:t>
                      </a:r>
                    </a:p>
                  </a:txBody>
                  <a:tcPr marL="5369" marR="5369" marT="5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0.5189768   0.5619196</a:t>
                      </a:r>
                    </a:p>
                  </a:txBody>
                  <a:tcPr marL="5369" marR="5369" marT="5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sample estimates:</a:t>
                      </a:r>
                    </a:p>
                  </a:txBody>
                  <a:tcPr marL="5369" marR="5369" marT="5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      cor </a:t>
                      </a:r>
                    </a:p>
                  </a:txBody>
                  <a:tcPr marL="5369" marR="5369" marT="5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3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0.5408005 </a:t>
                      </a:r>
                    </a:p>
                  </a:txBody>
                  <a:tcPr marL="5369" marR="5369" marT="5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41032" y="4473116"/>
            <a:ext cx="7015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pairs</a:t>
            </a: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131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4858" y="4581128"/>
            <a:ext cx="1816614" cy="16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90082" y="4582430"/>
            <a:ext cx="1931170" cy="179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509284" y="4473116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corrplot</a:t>
            </a: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83043" y="2348880"/>
            <a:ext cx="4446494" cy="3491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Code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060412" y="2348880"/>
            <a:ext cx="4429092" cy="3491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Output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9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defRPr/>
            </a:pP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분석 방법 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ko-KR" altLang="en-US" sz="2000" dirty="0">
              <a:solidFill>
                <a:srgbClr val="00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74" y="728700"/>
            <a:ext cx="19607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4)</a:t>
            </a:r>
            <a:r>
              <a:rPr lang="ko-KR" altLang="en-US" sz="1600" dirty="0">
                <a:latin typeface="+mn-ea"/>
                <a:ea typeface="+mn-ea"/>
              </a:rPr>
              <a:t>  모형 개발 </a:t>
            </a:r>
            <a:r>
              <a:rPr lang="en-US" altLang="ko-KR" sz="1600" dirty="0">
                <a:latin typeface="+mn-ea"/>
                <a:ea typeface="+mn-ea"/>
              </a:rPr>
              <a:t>(1/5)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68524" y="1048126"/>
            <a:ext cx="9037004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선형 모형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 회귀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 :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설명변수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반응변수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간의 선형 관계식을 구하고자 할 때 선형 모형 적합</a:t>
            </a:r>
            <a:endParaRPr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step :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변수가 여러 개인 다중 회귀 모형에서 설명변수를 선택해주는 방법 중 하나인 단계적 선택 방법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summary :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모형의 결과를 요약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06167" y="2348881"/>
            <a:ext cx="4446494" cy="396044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026080" y="2348881"/>
            <a:ext cx="4429092" cy="396044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448590" y="2712051"/>
            <a:ext cx="4279279" cy="34532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분석 데이터 생성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train_df &lt;- 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abalone_df[c(1:3000),] #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데이터의 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70%</a:t>
            </a:r>
          </a:p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test_df &lt;- abalone_df[c(3001:4174),] #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데이터의 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30%</a:t>
            </a:r>
          </a:p>
          <a:p>
            <a:pPr>
              <a:lnSpc>
                <a:spcPct val="130000"/>
              </a:lnSpc>
            </a:pPr>
            <a:endParaRPr lang="en-US" altLang="ko-KR" sz="12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formula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 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(y ~ x</a:t>
            </a:r>
            <a:r>
              <a:rPr lang="en-US" altLang="ko-KR" sz="1200" b="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x</a:t>
            </a:r>
            <a:r>
              <a:rPr lang="en-US" altLang="ko-KR" sz="1200" b="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x</a:t>
            </a:r>
            <a:r>
              <a:rPr lang="en-US" altLang="ko-KR" sz="1200" b="0" baseline="-25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formula &lt;- Rings ~ Length + Diameter + Height + Whole_weight + Shucked_weight + Viscera_weight + Shell_weight</a:t>
            </a:r>
          </a:p>
          <a:p>
            <a:pPr>
              <a:lnSpc>
                <a:spcPct val="130000"/>
              </a:lnSpc>
            </a:pPr>
            <a:endParaRPr lang="en-US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회귀 모형 적합</a:t>
            </a:r>
          </a:p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lm_model &lt;-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(formula, data = train_df)</a:t>
            </a:r>
          </a:p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단계적 변수 선택</a:t>
            </a: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(lm_model)</a:t>
            </a: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(lm_model))</a:t>
            </a:r>
            <a:endParaRPr lang="en-US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133020" y="3032956"/>
          <a:ext cx="4032448" cy="720080"/>
        </p:xfrm>
        <a:graphic>
          <a:graphicData uri="http://schemas.openxmlformats.org/drawingml/2006/table">
            <a:tbl>
              <a:tblPr/>
              <a:tblGrid>
                <a:gridCol w="118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Coefficients: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Length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Diameter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Whole_weight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3.054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-1.875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14.06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9.479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10.005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Shucked_weight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Viscera_weight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Shell_weight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-21.309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-10.269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8.674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80340" y="2708920"/>
            <a:ext cx="10727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m_model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0340" y="3861048"/>
            <a:ext cx="185288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summary(step(lm()))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277036" y="4149080"/>
          <a:ext cx="4068452" cy="657225"/>
        </p:xfrm>
        <a:graphic>
          <a:graphicData uri="http://schemas.openxmlformats.org/drawingml/2006/table">
            <a:tbl>
              <a:tblPr/>
              <a:tblGrid>
                <a:gridCol w="4068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Start:  AIC=4882.47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4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                 Df Sum of Sq   RSS    AIC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- Length          1      3.81 15196 4881.2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&lt;none&gt;                        15192 4882.5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296034" y="5013176"/>
          <a:ext cx="3581402" cy="1183005"/>
        </p:xfrm>
        <a:graphic>
          <a:graphicData uri="http://schemas.openxmlformats.org/drawingml/2006/table">
            <a:tbl>
              <a:tblPr/>
              <a:tblGrid>
                <a:gridCol w="94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Coefficients: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9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Std. 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t 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Pr(&gt;|t|)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latin typeface="Lucida Console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2.9503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0.2911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10.136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&lt; 2e-16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Diameter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11.9818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1.1581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10.346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&lt; 2e-16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Height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9.4475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1.6754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5.639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1.87E-08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Whole_weight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10.0186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0.9113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10.993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&lt; 2e-16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Shucked_weight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-21.3838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1.0041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-21.295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&lt; 2e-16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Viscera_weight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-10.3799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1.5742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-6.594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5.05E-11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Shell_weight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8.7142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1.4016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6.217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5.77E-10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latin typeface="Lucida Console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31884" y="4813121"/>
            <a:ext cx="3653564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b="0">
                <a:latin typeface="+mn-ea"/>
                <a:ea typeface="+mn-ea"/>
              </a:rPr>
              <a:t>------------------------------------------   </a:t>
            </a:r>
            <a:r>
              <a:rPr lang="ko-KR" altLang="en-US" sz="700" b="0">
                <a:latin typeface="+mn-ea"/>
                <a:ea typeface="+mn-ea"/>
              </a:rPr>
              <a:t>생략   </a:t>
            </a:r>
            <a:r>
              <a:rPr lang="en-US" altLang="ko-KR" sz="700" b="0">
                <a:latin typeface="+mn-ea"/>
              </a:rPr>
              <a:t>------------------------------------------</a:t>
            </a:r>
            <a:endParaRPr lang="ko-KR" altLang="en-US" sz="700" b="0"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06167" y="2348880"/>
            <a:ext cx="4446494" cy="3491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Code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026081" y="2348880"/>
            <a:ext cx="4429092" cy="34917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Output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defRPr/>
            </a:pP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분석 방법 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ko-KR" altLang="en-US" sz="2000" dirty="0">
              <a:solidFill>
                <a:srgbClr val="00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74" y="728700"/>
            <a:ext cx="19607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4)</a:t>
            </a:r>
            <a:r>
              <a:rPr lang="ko-KR" altLang="en-US" sz="1600" dirty="0">
                <a:latin typeface="+mn-ea"/>
                <a:ea typeface="+mn-ea"/>
              </a:rPr>
              <a:t>  모형 개발 </a:t>
            </a:r>
            <a:r>
              <a:rPr lang="en-US" altLang="ko-KR" sz="1600" dirty="0">
                <a:latin typeface="+mn-ea"/>
                <a:ea typeface="+mn-ea"/>
              </a:rPr>
              <a:t>(1/5)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68524" y="1057235"/>
            <a:ext cx="9037004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선형 모형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 회귀 분석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predict :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적합된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선형식에 새로운 데이터를 적용하여 분류 결과 확인하기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06167" y="2348881"/>
            <a:ext cx="4446494" cy="396044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026080" y="2348881"/>
            <a:ext cx="4429092" cy="396044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06166" y="2348880"/>
            <a:ext cx="4446495" cy="3240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Code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026080" y="2348880"/>
            <a:ext cx="4429091" cy="3240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Output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473990" y="2759322"/>
            <a:ext cx="4279279" cy="22898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모형을 활용한 예측 적용해보기</a:t>
            </a:r>
            <a:endParaRPr lang="en-US" altLang="ko-KR" sz="12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lm.pred.value &lt;-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(lm_model, test_df, type = "response")</a:t>
            </a:r>
          </a:p>
          <a:p>
            <a:pPr>
              <a:lnSpc>
                <a:spcPct val="130000"/>
              </a:lnSpc>
            </a:pPr>
            <a:endParaRPr lang="en-US" altLang="ko-KR" sz="12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 시각화 하기</a:t>
            </a:r>
            <a:endParaRPr lang="en-US" altLang="ko-KR" sz="12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plot(test_df$Rings, lm.pred.value )</a:t>
            </a:r>
          </a:p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abline(0, 1, col = "red")</a:t>
            </a:r>
          </a:p>
          <a:p>
            <a:pPr>
              <a:lnSpc>
                <a:spcPct val="13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8578" y="2935977"/>
            <a:ext cx="7505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plot()</a:t>
            </a: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85048" y="2852936"/>
            <a:ext cx="3494707" cy="33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043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defRPr/>
            </a:pP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분석 방법 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ko-KR" altLang="en-US" sz="2000" dirty="0">
              <a:solidFill>
                <a:srgbClr val="00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74" y="728700"/>
            <a:ext cx="19607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4)</a:t>
            </a:r>
            <a:r>
              <a:rPr lang="ko-KR" altLang="en-US" sz="1600" dirty="0">
                <a:latin typeface="+mn-ea"/>
                <a:ea typeface="+mn-ea"/>
              </a:rPr>
              <a:t>  모형 개발 </a:t>
            </a:r>
            <a:r>
              <a:rPr lang="en-US" altLang="ko-KR" sz="1600" dirty="0">
                <a:latin typeface="+mn-ea"/>
                <a:ea typeface="+mn-ea"/>
              </a:rPr>
              <a:t>(2/5)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32520" y="1048126"/>
            <a:ext cx="9073008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로지스틱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회귀모형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glm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/>
              <a:t>Generalized Linear Models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일반화 선형 모형 적합 함수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y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변수의 분포에 따라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family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정의 함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step :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변수가 여러 개인 다중 회귀 모형에서 설명변수를 선택해주는 방법 중 하나인 단계적 선택 방법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predict : 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적합된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선형식에 새로운 데이터를 적용하여 분류 결과 확인하기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06167" y="2348881"/>
            <a:ext cx="4446494" cy="396044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026080" y="2348881"/>
            <a:ext cx="4429092" cy="396044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05095" y="2348880"/>
            <a:ext cx="4447566" cy="3240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Code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025008" y="2348880"/>
            <a:ext cx="4430164" cy="3240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Output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380492" y="2672916"/>
            <a:ext cx="4644516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# y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</a:rPr>
              <a:t>변수 형태 변환 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(factor 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</a:rPr>
              <a:t>형태로 변환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) </a:t>
            </a:r>
          </a:p>
          <a:p>
            <a:pPr>
              <a:lnSpc>
                <a:spcPct val="130000"/>
              </a:lnSpc>
            </a:pP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train_df$Age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 &lt;- 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as.factor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train_df$Age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b="0" dirty="0" err="1">
                <a:solidFill>
                  <a:srgbClr val="000000"/>
                </a:solidFill>
                <a:latin typeface="+mn-ea"/>
              </a:rPr>
              <a:t>로지스틱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</a:rPr>
              <a:t> 회귀 모형 적합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logistic_model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 &lt;-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glm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(Age ~ 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Whole_weight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 + Diameter, data = 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train_df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 ,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family = binomial()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200" b="0" dirty="0"/>
              <a:t>summary(</a:t>
            </a:r>
            <a:r>
              <a:rPr lang="en-US" altLang="ko-KR" sz="1200" b="0" dirty="0" err="1"/>
              <a:t>logistic_model</a:t>
            </a:r>
            <a:r>
              <a:rPr lang="en-US" altLang="ko-KR" sz="1200" b="0" dirty="0"/>
              <a:t>)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# 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</a:rPr>
              <a:t>단계적 변수 선택 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</a:rPr>
              <a:t>일반 선형 모형과 사용법 동일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step(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glm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(Age ~ </a:t>
            </a:r>
            <a:r>
              <a:rPr lang="en-US" altLang="ko-KR" sz="1200" b="0" dirty="0" err="1">
                <a:solidFill>
                  <a:srgbClr val="000000"/>
                </a:solidFill>
                <a:latin typeface="+mn-ea"/>
              </a:rPr>
              <a:t>Whole_weight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, . . . ,family = binomial()))</a:t>
            </a:r>
          </a:p>
          <a:p>
            <a:pPr>
              <a:lnSpc>
                <a:spcPct val="130000"/>
              </a:lnSpc>
            </a:pP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모형을 활용한 예측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적용해보기</a:t>
            </a:r>
            <a:r>
              <a:rPr lang="en-US" altLang="ko-KR" sz="1200" b="0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pred.value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&lt;-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logistic_model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test_df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type = "response")</a:t>
            </a:r>
          </a:p>
          <a:p>
            <a:pPr>
              <a:lnSpc>
                <a:spcPct val="130000"/>
              </a:lnSpc>
            </a:pPr>
            <a:r>
              <a:rPr lang="en-US" altLang="ko-KR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pred.value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&lt;-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ifelse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pred.value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0.5, "Young", "Adult")</a:t>
            </a:r>
          </a:p>
          <a:p>
            <a:pPr>
              <a:lnSpc>
                <a:spcPct val="13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 </a:t>
            </a:r>
            <a:r>
              <a:rPr lang="ko-KR" altLang="en-US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 보기</a:t>
            </a:r>
            <a:endParaRPr lang="en-US" altLang="ko-KR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table(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test_df$Age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pred.value</a:t>
            </a:r>
            <a:r>
              <a:rPr lang="en-US" altLang="ko-KR" sz="12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b="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205028" y="3075909"/>
          <a:ext cx="4104456" cy="1191863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Coefficients: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             Estimate Std. Error z value Pr(&gt;|z|) 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9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(Intercept)    5.2604     0.4662  11.283  &lt; 2e-16 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Whole_weight  -1.4960     0.4001  -3.739 0.000185 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Diameter     -12.4439     1.8094  -6.877 6.09e-12 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---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409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Signif. codes:  0 ‘***’ 0.001 ‘**’ 0.01 ‘*’ 0.05 ‘.’ 0.1 ‘ ’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97016" y="2744924"/>
            <a:ext cx="21804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/>
              <a:t>&gt; summary(logistic_model)</a:t>
            </a:r>
            <a:endParaRPr lang="en-US" altLang="ko-KR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7016" y="4329100"/>
            <a:ext cx="25138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/>
              <a:t>&gt; table(test_df$Age, pred.value)</a:t>
            </a:r>
            <a:endParaRPr lang="en-US" altLang="ko-KR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421052" y="4679032"/>
          <a:ext cx="1764196" cy="838200"/>
        </p:xfrm>
        <a:graphic>
          <a:graphicData uri="http://schemas.openxmlformats.org/drawingml/2006/table">
            <a:tbl>
              <a:tblPr/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pred.value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 Adult Young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Adult      713       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Young    129     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6398240" y="5069907"/>
            <a:ext cx="324036" cy="252028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25500" y="5278311"/>
            <a:ext cx="324036" cy="252028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6"/>
            <a:endCxn id="20" idx="1"/>
          </p:cNvCxnSpPr>
          <p:nvPr/>
        </p:nvCxnSpPr>
        <p:spPr>
          <a:xfrm flipV="1">
            <a:off x="6722276" y="5170577"/>
            <a:ext cx="318956" cy="253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41232" y="5043619"/>
            <a:ext cx="68407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F0000"/>
                </a:solidFill>
                <a:latin typeface="+mn-ea"/>
                <a:ea typeface="+mn-ea"/>
              </a:rPr>
              <a:t>오분류 </a:t>
            </a:r>
          </a:p>
        </p:txBody>
      </p:sp>
      <p:cxnSp>
        <p:nvCxnSpPr>
          <p:cNvPr id="21" name="직선 화살표 연결선 20"/>
          <p:cNvCxnSpPr>
            <a:stCxn id="18" idx="6"/>
            <a:endCxn id="20" idx="1"/>
          </p:cNvCxnSpPr>
          <p:nvPr/>
        </p:nvCxnSpPr>
        <p:spPr>
          <a:xfrm flipV="1">
            <a:off x="6349536" y="5170577"/>
            <a:ext cx="691696" cy="2337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18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/>
          <p:cNvSpPr txBox="1">
            <a:spLocks/>
          </p:cNvSpPr>
          <p:nvPr/>
        </p:nvSpPr>
        <p:spPr>
          <a:xfrm>
            <a:off x="200472" y="141489"/>
            <a:ext cx="9289032" cy="400752"/>
          </a:xfrm>
          <a:prstGeom prst="rect">
            <a:avLst/>
          </a:prstGeom>
        </p:spPr>
        <p:txBody>
          <a:bodyPr/>
          <a:lstStyle/>
          <a:p>
            <a:pPr lvl="0" eaLnBrk="0" latinLnBrk="0" hangingPunct="0">
              <a:defRPr/>
            </a:pP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분석 방법 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예시</a:t>
            </a:r>
            <a:r>
              <a:rPr lang="en-US" altLang="ko-KR" sz="2000" dirty="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lang="ko-KR" altLang="en-US" sz="2000" dirty="0">
              <a:solidFill>
                <a:srgbClr val="000066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0774" y="728700"/>
            <a:ext cx="19607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4)</a:t>
            </a:r>
            <a:r>
              <a:rPr lang="ko-KR" altLang="en-US" sz="1600" dirty="0">
                <a:latin typeface="+mn-ea"/>
                <a:ea typeface="+mn-ea"/>
              </a:rPr>
              <a:t>  모형 개발 </a:t>
            </a:r>
            <a:r>
              <a:rPr lang="en-US" altLang="ko-KR" sz="1600" dirty="0">
                <a:latin typeface="+mn-ea"/>
                <a:ea typeface="+mn-ea"/>
              </a:rPr>
              <a:t>(3/5)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668524" y="1111823"/>
            <a:ext cx="903700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선형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SVM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svm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‘e1071’ 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패키지에 있는 함수이며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설명변수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반응변수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간의 선형 관계식을 구하고자 할 때 선형 모형 적합</a:t>
            </a:r>
            <a:endParaRPr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 ▶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적합된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선형식에 새로운 데이터를 적용하여 분류 결과 확인하기</a:t>
            </a:r>
            <a:endParaRPr lang="en-US" altLang="ko-KR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06167" y="2348881"/>
            <a:ext cx="4446494" cy="396044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026080" y="2348881"/>
            <a:ext cx="4429092" cy="396044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06167" y="2348880"/>
            <a:ext cx="4446494" cy="3240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Code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026080" y="2348880"/>
            <a:ext cx="4429092" cy="32403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 charset="0"/>
              </a:rPr>
              <a:t>R Output</a:t>
            </a:r>
            <a:endParaRPr lang="ko-KR" altLang="en-US" sz="12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93701" y="2672916"/>
            <a:ext cx="4279279" cy="28623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# SVM</a:t>
            </a:r>
            <a:r>
              <a:rPr lang="ko-KR" altLang="en-US" sz="1200" b="0">
                <a:solidFill>
                  <a:srgbClr val="000000"/>
                </a:solidFill>
                <a:latin typeface="+mn-ea"/>
              </a:rPr>
              <a:t> 모형 적합</a:t>
            </a:r>
            <a:endParaRPr lang="en-US" altLang="ko-KR" sz="1200" b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install.packages("e1071")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library(e1071)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svm.model &lt;- </a:t>
            </a:r>
            <a:r>
              <a:rPr lang="en-US" altLang="ko-KR" sz="1200">
                <a:solidFill>
                  <a:srgbClr val="000000"/>
                </a:solidFill>
                <a:latin typeface="+mn-ea"/>
              </a:rPr>
              <a:t>svm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(Age ~ Whole_weight + Diameter, data = train_df, type='C-classification',kernel = 'linear',scale = FALSE)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SVM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모형을 활용한 예측 적용해보기</a:t>
            </a:r>
            <a:endParaRPr lang="en-US" altLang="ko-KR" sz="12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pred.value &lt;- 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svm.model 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b="0">
                <a:solidFill>
                  <a:srgbClr val="000000"/>
                </a:solidFill>
                <a:latin typeface="+mn-ea"/>
              </a:rPr>
              <a:t>test_df</a:t>
            </a: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 보기</a:t>
            </a:r>
            <a:endParaRPr lang="en-US" altLang="ko-KR" sz="1200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table(test_df$Age, pred.value)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5093" y="2780928"/>
            <a:ext cx="15921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&gt; head(pred.value)</a:t>
            </a:r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169024" y="3068960"/>
          <a:ext cx="4068449" cy="576064"/>
        </p:xfrm>
        <a:graphic>
          <a:graphicData uri="http://schemas.openxmlformats.org/drawingml/2006/table">
            <a:tbl>
              <a:tblPr/>
              <a:tblGrid>
                <a:gridCol w="581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3001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 .  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Adult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Adult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  .  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25093" y="3717032"/>
            <a:ext cx="25530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  <a:ea typeface="+mn-ea"/>
              </a:rPr>
              <a:t>&gt; table(test_df$Age, pred.value)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313040" y="4005064"/>
          <a:ext cx="2287116" cy="838200"/>
        </p:xfrm>
        <a:graphic>
          <a:graphicData uri="http://schemas.openxmlformats.org/drawingml/2006/table">
            <a:tbl>
              <a:tblPr/>
              <a:tblGrid>
                <a:gridCol w="2287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pred.value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      Adult Young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Adult     711       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Young    126     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타원 17"/>
          <p:cNvSpPr/>
          <p:nvPr/>
        </p:nvSpPr>
        <p:spPr>
          <a:xfrm>
            <a:off x="6290228" y="4393488"/>
            <a:ext cx="324036" cy="252028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17488" y="4601892"/>
            <a:ext cx="324036" cy="252028"/>
          </a:xfrm>
          <a:prstGeom prst="ellipse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8" idx="6"/>
            <a:endCxn id="23" idx="1"/>
          </p:cNvCxnSpPr>
          <p:nvPr/>
        </p:nvCxnSpPr>
        <p:spPr>
          <a:xfrm flipV="1">
            <a:off x="6614264" y="4494158"/>
            <a:ext cx="318956" cy="2534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33220" y="4367200"/>
            <a:ext cx="68407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F0000"/>
                </a:solidFill>
                <a:latin typeface="+mn-ea"/>
                <a:ea typeface="+mn-ea"/>
              </a:rPr>
              <a:t>오분류 </a:t>
            </a:r>
          </a:p>
        </p:txBody>
      </p:sp>
      <p:cxnSp>
        <p:nvCxnSpPr>
          <p:cNvPr id="24" name="직선 화살표 연결선 23"/>
          <p:cNvCxnSpPr>
            <a:stCxn id="19" idx="6"/>
            <a:endCxn id="23" idx="1"/>
          </p:cNvCxnSpPr>
          <p:nvPr/>
        </p:nvCxnSpPr>
        <p:spPr>
          <a:xfrm flipV="1">
            <a:off x="6241524" y="4494158"/>
            <a:ext cx="691696" cy="2337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1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9244" y="4149080"/>
            <a:ext cx="2376264" cy="220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직선 화살표 연결선 36"/>
          <p:cNvCxnSpPr>
            <a:stCxn id="38" idx="1"/>
          </p:cNvCxnSpPr>
          <p:nvPr/>
        </p:nvCxnSpPr>
        <p:spPr>
          <a:xfrm flipH="1">
            <a:off x="8265368" y="5392162"/>
            <a:ext cx="288032" cy="161074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53400" y="5265204"/>
            <a:ext cx="588623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0000FF"/>
                </a:solidFill>
                <a:latin typeface="+mn-ea"/>
                <a:ea typeface="+mn-ea"/>
              </a:rPr>
              <a:t>분류선</a:t>
            </a:r>
          </a:p>
        </p:txBody>
      </p:sp>
    </p:spTree>
    <p:extLst>
      <p:ext uri="{BB962C8B-B14F-4D97-AF65-F5344CB8AC3E}">
        <p14:creationId xmlns:p14="http://schemas.microsoft.com/office/powerpoint/2010/main" val="132999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101867</TotalTime>
  <Words>3023</Words>
  <Application>Microsoft Office PowerPoint</Application>
  <PresentationFormat>A4 용지(210x297mm)</PresentationFormat>
  <Paragraphs>647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Arial Unicode MS</vt:lpstr>
      <vt:lpstr>Optima</vt:lpstr>
      <vt:lpstr>굴림</vt:lpstr>
      <vt:lpstr>맑은 고딕</vt:lpstr>
      <vt:lpstr>휴먼모음T</vt:lpstr>
      <vt:lpstr>Arial</vt:lpstr>
      <vt:lpstr>Calibri</vt:lpstr>
      <vt:lpstr>Lucida Console</vt:lpstr>
      <vt:lpstr>Times New Roman</vt:lpstr>
      <vt:lpstr>Wingdings</vt:lpstr>
      <vt:lpstr>Office 테마</vt:lpstr>
      <vt:lpstr>Microsoft Excel 매크로 사용 워크시트</vt:lpstr>
      <vt:lpstr>패키지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KRX 선도개발 PMO 제안</dc:title>
  <dc:creator>Deloitte</dc:creator>
  <cp:lastModifiedBy>김성연</cp:lastModifiedBy>
  <cp:revision>5675</cp:revision>
  <dcterms:created xsi:type="dcterms:W3CDTF">2008-04-01T02:37:23Z</dcterms:created>
  <dcterms:modified xsi:type="dcterms:W3CDTF">2017-04-03T20:31:07Z</dcterms:modified>
</cp:coreProperties>
</file>