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CC9A2-17D2-04B2-A663-AC4E94B0C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D9806C5-3EA5-FCB0-147E-71148E44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B3EC785-FB3F-FB71-07C9-4266BE4E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60FCD2B-02B0-F210-C513-6DC4B03C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5CBA210-07DD-68AA-8B7F-96067A0C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787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AFB4B-D3DF-1A3E-CCBC-08F4F7B6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E5BBD46-C873-8FC3-504E-0E4991D0A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69DD9DA-64D9-CB46-C1A4-2C35117E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A7DE76E-789C-8841-3175-FAFDF2B2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7234C46-6A6F-91C7-3627-67E9C89C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12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91803F22-19E4-AF1F-4D15-3A896F394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2552C44-D69E-6C5C-0CF9-80871006D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5DB2626-5071-230D-50CA-90F6C1FE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6072C02-FB5B-003B-2252-EC516630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BF5F073-AFFF-5ECC-1CB9-53F3645B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288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66462-AACA-07D1-5BFA-625A692B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9B3467F-2D84-DB55-FF87-0E74BB04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CDBA14E-5AD8-BEB8-FE06-BD8DDD21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BA715D4-370C-7996-C5EE-DC383A7D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95B7547-0AE0-FFF9-E8F9-2988E2F0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797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02FE4-62A3-D447-47CC-E53519CD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BAA7C2E-8DEE-085E-4646-AFDBCD4FA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B1B7B60-5384-4B5D-6DAE-EAF7757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64E609C-F4FC-A056-2153-888A09C0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53F3DC7-8263-152B-5B25-753C38B8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564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E719F-F261-D3A2-8717-CCF85427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8123AB8-2805-1A75-9899-20B06F4A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EB0E5B2-4B79-FA38-75C4-C98929D7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FE30DC0-FB92-83D0-2F42-02BB4B53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E18666C-48B7-3A58-84E8-DB58F46E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3AB889A-BD16-3474-EC5B-68B3CCF3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952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7C694-B018-10C3-74C0-28134CD4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0112D82-CE79-DE96-E5F4-3C3FD8D3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99BFDA9-AEF8-2112-0F53-66B9CA7D8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4838A86-8ADE-1A64-27CF-E2DCEA325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DC587AA-037E-C627-4755-AF6F38EB5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544F0A5-4314-816E-F5A3-1DFAD488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59562526-1185-D4E2-94C3-085921C2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0A5CA626-FE62-151B-33AA-3AF5A721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22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F6EA1-7939-D2D6-3DCF-741D5F9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004CED1-EFC0-2FEF-4679-6DAA1E76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888F071F-763A-8DA8-1E81-59167A71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A879534-ED51-1851-2D6E-A433A98A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44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16040B3-1AA6-4BE3-416D-EAABA453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C8E48C87-53B5-9C41-1618-B2E77B42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ED053EE-390D-56AB-381D-3D2EF9A3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531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83EC8-54C0-3B53-7E69-4477003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C695B64-D472-41E8-666B-AEC2282F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AA25F52-6C4C-0E7F-C995-9C0AAE560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1ECB56A-D592-EAA1-A89F-7721C33B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F6A888C-FFB0-4F0A-0836-68FC43CD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B458488-02F5-E000-990C-173CA4D0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893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66760-7963-281C-1D9D-6371E42A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68998332-C6B2-219B-BFF2-F0F16B28A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C2E21B0-C6BC-80CC-C664-3BE4201B6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5178F4D-86CC-CAC3-BA1F-4B5A72A0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6340BF1-692D-B208-9632-937B8309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92803F2-D7D0-1264-8D8F-1A396DDF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027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2BB38B9-12EC-91AF-61C9-75C79097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D29E6C3-AEA4-803E-A5EF-240A5F76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D733026-A0EA-8736-A319-70B6BF5E5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B966990-6AE7-4359-5BE8-69227C61E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B22ED2B-4170-BCDB-213E-FC6B929FD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89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707C1C-12CA-52F3-8859-D13F10DF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5" b="12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F9B322-2A57-F665-4CA2-453A1445350A}"/>
              </a:ext>
            </a:extLst>
          </p:cNvPr>
          <p:cNvSpPr txBox="1"/>
          <p:nvPr/>
        </p:nvSpPr>
        <p:spPr>
          <a:xfrm>
            <a:off x="1665308" y="772626"/>
            <a:ext cx="88613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dirty="0"/>
              <a:t>МІНІСТЕРСТВО ОСВІТИ І НАУКИ УКРАЇНИ</a:t>
            </a:r>
            <a:br>
              <a:rPr lang="uk-UA" sz="3200" dirty="0"/>
            </a:br>
            <a:r>
              <a:rPr lang="uk-UA" sz="3200" dirty="0"/>
              <a:t>ХАРКІВСЬКИЙ НАЦІОНАЛЬНИЙ УНІВЕРСИТЕТ РАДІОЕЛЕКТРОНІКИ</a:t>
            </a:r>
            <a:br>
              <a:rPr lang="uk-UA" sz="3200" dirty="0"/>
            </a:br>
            <a:br>
              <a:rPr lang="uk-UA" sz="3200" dirty="0"/>
            </a:br>
            <a:r>
              <a:rPr lang="uk-UA" sz="3200" b="1" dirty="0"/>
              <a:t>«</a:t>
            </a:r>
            <a:r>
              <a:rPr lang="ru-RU" sz="3200" b="1" dirty="0" err="1"/>
              <a:t>Дослідження</a:t>
            </a:r>
            <a:r>
              <a:rPr lang="ru-RU" sz="3200" b="1" dirty="0"/>
              <a:t> </a:t>
            </a:r>
            <a:r>
              <a:rPr lang="ru-RU" sz="3200" b="1" dirty="0" err="1"/>
              <a:t>методів</a:t>
            </a:r>
            <a:r>
              <a:rPr lang="ru-RU" sz="3200" b="1" dirty="0"/>
              <a:t>  </a:t>
            </a:r>
            <a:r>
              <a:rPr lang="ru-RU" sz="3200" b="1" dirty="0" err="1"/>
              <a:t>розпізнавання</a:t>
            </a:r>
            <a:r>
              <a:rPr lang="ru-RU" sz="3200" b="1" dirty="0"/>
              <a:t> рукописного тексту на </a:t>
            </a:r>
            <a:r>
              <a:rPr lang="ru-RU" sz="3200" b="1" dirty="0" err="1"/>
              <a:t>зображеннях</a:t>
            </a:r>
            <a:r>
              <a:rPr lang="ru-RU" sz="3200" b="1" dirty="0"/>
              <a:t> за </a:t>
            </a:r>
            <a:r>
              <a:rPr lang="ru-RU" sz="3200" b="1" dirty="0" err="1"/>
              <a:t>допомогою</a:t>
            </a:r>
            <a:r>
              <a:rPr lang="ru-RU" sz="3200" b="1" dirty="0"/>
              <a:t> </a:t>
            </a:r>
            <a:r>
              <a:rPr lang="en-US" sz="3200" b="1" dirty="0"/>
              <a:t>CNN (Convolutional Neural Network)</a:t>
            </a:r>
            <a:r>
              <a:rPr lang="uk-UA" sz="3200" b="1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FBF49-4837-65CD-7B50-A169A6925C21}"/>
              </a:ext>
            </a:extLst>
          </p:cNvPr>
          <p:cNvSpPr txBox="1"/>
          <p:nvPr/>
        </p:nvSpPr>
        <p:spPr>
          <a:xfrm>
            <a:off x="5135512" y="5721636"/>
            <a:ext cx="6110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400" dirty="0" err="1"/>
              <a:t>Виконав</a:t>
            </a:r>
            <a:r>
              <a:rPr lang="ru-RU" sz="2400" dirty="0"/>
              <a:t>: ст. гр. ІПЗм-23-</a:t>
            </a:r>
            <a:r>
              <a:rPr lang="en-US" sz="2400" dirty="0"/>
              <a:t>3</a:t>
            </a:r>
            <a:r>
              <a:rPr lang="ru-RU" sz="2400" dirty="0"/>
              <a:t> Берковський М. В.</a:t>
            </a:r>
          </a:p>
          <a:p>
            <a:pPr algn="r"/>
            <a:r>
              <a:rPr lang="ru-RU" sz="2400" dirty="0" err="1"/>
              <a:t>Науковий</a:t>
            </a:r>
            <a:r>
              <a:rPr lang="ru-RU" sz="2400" dirty="0"/>
              <a:t> </a:t>
            </a:r>
            <a:r>
              <a:rPr lang="ru-RU" sz="2400" dirty="0" err="1"/>
              <a:t>керівник</a:t>
            </a:r>
            <a:r>
              <a:rPr lang="ru-RU" sz="2400" dirty="0"/>
              <a:t>: доц. каф. ПІ </a:t>
            </a:r>
            <a:r>
              <a:rPr lang="ru-RU" sz="2400" dirty="0" err="1"/>
              <a:t>Голян</a:t>
            </a:r>
            <a:r>
              <a:rPr lang="ru-RU" sz="2400" dirty="0"/>
              <a:t> В.В.</a:t>
            </a:r>
          </a:p>
        </p:txBody>
      </p:sp>
    </p:spTree>
    <p:extLst>
      <p:ext uri="{BB962C8B-B14F-4D97-AF65-F5344CB8AC3E}">
        <p14:creationId xmlns:p14="http://schemas.microsoft.com/office/powerpoint/2010/main" val="162607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3E236-5D7F-8DD7-CEE9-8A94F7286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6AF83B-9038-B618-9F29-7862BD87E2A5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Ефективність</a:t>
            </a:r>
            <a:r>
              <a:rPr lang="ru-RU" sz="2800" b="1" dirty="0"/>
              <a:t> методу CRNN за результатами </a:t>
            </a:r>
            <a:r>
              <a:rPr lang="ru-RU" sz="2800" b="1" dirty="0" err="1"/>
              <a:t>тестування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C9BA2265-4FAE-C48B-D9E4-F5E2CD6C5B5D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51076A6B-06B6-5914-8114-652CFF65FE90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10</a:t>
            </a:fld>
            <a:endParaRPr lang="ru-RU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4B581-F40F-5C3E-A755-0F097956BFB9}"/>
              </a:ext>
            </a:extLst>
          </p:cNvPr>
          <p:cNvSpPr txBox="1"/>
          <p:nvPr/>
        </p:nvSpPr>
        <p:spPr>
          <a:xfrm>
            <a:off x="2697305" y="1282256"/>
            <a:ext cx="7823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i="1" dirty="0" err="1"/>
              <a:t>Таблиця</a:t>
            </a:r>
            <a:r>
              <a:rPr lang="ru-RU" sz="2000" i="1" dirty="0"/>
              <a:t> 4 – </a:t>
            </a:r>
            <a:r>
              <a:rPr lang="ru-RU" sz="2000" i="1" dirty="0" err="1"/>
              <a:t>Вплив</a:t>
            </a:r>
            <a:r>
              <a:rPr lang="ru-RU" sz="2000" i="1" dirty="0"/>
              <a:t> </a:t>
            </a:r>
            <a:r>
              <a:rPr lang="ru-RU" sz="2000" i="1" dirty="0" err="1"/>
              <a:t>спотворень</a:t>
            </a:r>
            <a:r>
              <a:rPr lang="ru-RU" sz="2000" i="1" dirty="0"/>
              <a:t> на </a:t>
            </a:r>
            <a:r>
              <a:rPr lang="ru-RU" sz="2000" i="1" dirty="0" err="1"/>
              <a:t>точність</a:t>
            </a:r>
            <a:r>
              <a:rPr lang="ru-RU" sz="2000" i="1" dirty="0"/>
              <a:t> </a:t>
            </a:r>
            <a:r>
              <a:rPr lang="ru-RU" sz="2000" i="1" dirty="0" err="1"/>
              <a:t>розпізнавання</a:t>
            </a:r>
            <a:endParaRPr lang="en-US" sz="2000" i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D1D331-B7C6-4623-303D-D31FEDF1B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05" y="1682366"/>
            <a:ext cx="6770381" cy="5109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4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7E96C-44FA-7D3F-0C4B-CC0854780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DA58DC-7BD6-6F3B-CE37-7030E71A9B4E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Тестування</a:t>
            </a:r>
            <a:r>
              <a:rPr lang="ru-RU" sz="2800" b="1" dirty="0"/>
              <a:t> </a:t>
            </a:r>
            <a:r>
              <a:rPr lang="ru-RU" sz="2800" b="1" dirty="0" err="1"/>
              <a:t>використання</a:t>
            </a:r>
            <a:r>
              <a:rPr lang="ru-RU" sz="2800" b="1" dirty="0"/>
              <a:t> </a:t>
            </a:r>
            <a:r>
              <a:rPr lang="ru-RU" sz="2800" b="1" dirty="0" err="1"/>
              <a:t>системи</a:t>
            </a:r>
            <a:r>
              <a:rPr lang="ru-RU" sz="2800" b="1" dirty="0"/>
              <a:t> 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A9671B1F-F16B-892C-881D-B60F6CD743CA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A5848BCE-6E5C-B0BC-D9C8-A884483507C5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11</a:t>
            </a:fld>
            <a:endParaRPr lang="ru-RU" sz="1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87941-0951-EB9C-975E-0C3B81F3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5" y="1603131"/>
            <a:ext cx="5496466" cy="2593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78A1C6-1BC8-D3EE-CA29-6FE3C92A4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7" y="4196705"/>
            <a:ext cx="4491355" cy="14077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09E0C8-6085-7911-0415-0FCF200436E9}"/>
              </a:ext>
            </a:extLst>
          </p:cNvPr>
          <p:cNvSpPr txBox="1"/>
          <p:nvPr/>
        </p:nvSpPr>
        <p:spPr>
          <a:xfrm>
            <a:off x="1230917" y="5805460"/>
            <a:ext cx="445706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6300470" algn="r"/>
              </a:tabLst>
            </a:pPr>
            <a:r>
              <a:rPr lang="ru-RU" sz="1800" i="1" dirty="0"/>
              <a:t>Рисунок 2 – </a:t>
            </a:r>
            <a:r>
              <a:rPr lang="uk-UA" sz="1800" i="1" dirty="0">
                <a:effectLst/>
                <a:ea typeface="MS Mincho" panose="02020609040205080304" pitchFamily="49" charset="-128"/>
              </a:rPr>
              <a:t>Тестування короткого тексту</a:t>
            </a:r>
            <a:endParaRPr lang="uk-UA" sz="1400" i="1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3B77B1-59E2-A87E-F9F6-F5E189572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072" y="1656623"/>
            <a:ext cx="5940133" cy="2439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BA3E87-C509-B0F9-7F9E-CDDD081CC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073" y="4114409"/>
            <a:ext cx="4940300" cy="15182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18977D-EA6B-1CAE-D8E0-F4334D729EC5}"/>
              </a:ext>
            </a:extLst>
          </p:cNvPr>
          <p:cNvSpPr txBox="1"/>
          <p:nvPr/>
        </p:nvSpPr>
        <p:spPr>
          <a:xfrm>
            <a:off x="6055072" y="5805460"/>
            <a:ext cx="4940301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6300470" algn="r"/>
              </a:tabLst>
            </a:pPr>
            <a:r>
              <a:rPr lang="ru-RU" sz="1800" i="1" dirty="0"/>
              <a:t>Рисунок 3 – </a:t>
            </a:r>
            <a:r>
              <a:rPr lang="uk-UA" sz="1800" i="1" dirty="0">
                <a:effectLst/>
                <a:ea typeface="MS Mincho" panose="02020609040205080304" pitchFamily="49" charset="-128"/>
              </a:rPr>
              <a:t>Тестування середнього тексту</a:t>
            </a:r>
            <a:endParaRPr lang="uk-UA" sz="1400" i="1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3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F2E61-38C6-9D0A-2B0D-C226BDD7B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95FF9A-45D2-6922-BFA2-4075B304789E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Тестування</a:t>
            </a:r>
            <a:r>
              <a:rPr lang="ru-RU" sz="2800" b="1" dirty="0"/>
              <a:t> </a:t>
            </a:r>
            <a:r>
              <a:rPr lang="ru-RU" sz="2800" b="1" dirty="0" err="1"/>
              <a:t>використання</a:t>
            </a:r>
            <a:r>
              <a:rPr lang="ru-RU" sz="2800" b="1" dirty="0"/>
              <a:t> </a:t>
            </a:r>
            <a:r>
              <a:rPr lang="ru-RU" sz="2800" b="1" dirty="0" err="1"/>
              <a:t>системи</a:t>
            </a:r>
            <a:r>
              <a:rPr lang="ru-RU" sz="2800" b="1" dirty="0"/>
              <a:t> 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AA0433DA-7650-862A-58E0-451EF5525F8C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524E015A-2FD3-606C-4A2D-601287DCBCBF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12</a:t>
            </a:fld>
            <a:endParaRPr lang="ru-RU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FAEE1B-8806-6E7E-7DA3-BEBA0821F21D}"/>
              </a:ext>
            </a:extLst>
          </p:cNvPr>
          <p:cNvSpPr txBox="1"/>
          <p:nvPr/>
        </p:nvSpPr>
        <p:spPr>
          <a:xfrm>
            <a:off x="3062468" y="6278427"/>
            <a:ext cx="609407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6300470" algn="r"/>
              </a:tabLst>
            </a:pPr>
            <a:r>
              <a:rPr lang="ru-RU" sz="1800" i="1" dirty="0"/>
              <a:t>Рисунок 4 – </a:t>
            </a:r>
            <a:r>
              <a:rPr lang="uk-UA" sz="1800" i="1" dirty="0">
                <a:effectLst/>
                <a:ea typeface="MS Mincho" panose="02020609040205080304" pitchFamily="49" charset="-128"/>
              </a:rPr>
              <a:t>Тестування розширеного тексту</a:t>
            </a:r>
            <a:endParaRPr lang="uk-UA" sz="1400" i="1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1A8110-048F-8FAE-6631-EDC494A1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03" y="1197560"/>
            <a:ext cx="7124000" cy="2708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D2E170-52F6-73FB-BABA-8AC3E326F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903" y="3906545"/>
            <a:ext cx="5888191" cy="23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6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D11BB-974D-83CF-8644-B151BC7A7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87493B-098D-7138-E383-EDB18E641BBC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Підсумки</a:t>
            </a:r>
            <a:r>
              <a:rPr lang="ru-RU" sz="2800" b="1" dirty="0"/>
              <a:t> </a:t>
            </a:r>
            <a:r>
              <a:rPr lang="ru-RU" sz="2800" b="1" dirty="0" err="1"/>
              <a:t>дослідження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148CC41-867C-9084-C9F8-E1EBDB55AF8C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7E79B625-E812-4AAD-153B-FF848E66D403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13</a:t>
            </a:fld>
            <a:endParaRPr lang="ru-RU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B607D-BE7F-1EB3-8E91-1149D7C7CAEB}"/>
              </a:ext>
            </a:extLst>
          </p:cNvPr>
          <p:cNvSpPr txBox="1"/>
          <p:nvPr/>
        </p:nvSpPr>
        <p:spPr>
          <a:xfrm>
            <a:off x="459731" y="1263355"/>
            <a:ext cx="1127253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uk-UA" sz="2000" b="1" dirty="0"/>
              <a:t>Реалістичність та корисність отриманих результатів</a:t>
            </a:r>
            <a:br>
              <a:rPr lang="uk-UA" sz="2000" dirty="0"/>
            </a:br>
            <a:r>
              <a:rPr lang="uk-UA" sz="2000" dirty="0"/>
              <a:t>Розроблена модель на базі </a:t>
            </a:r>
            <a:r>
              <a:rPr lang="en-US" sz="2000" dirty="0"/>
              <a:t>CRNN </a:t>
            </a:r>
            <a:r>
              <a:rPr lang="uk-UA" sz="2000" dirty="0"/>
              <a:t>демонструє високу точність і стійкість до спотворень, шумів і стилістичної варіативності рукописного тексту. Вона адаптивна, не вимагає надвисоких обчислювальних ресурсів і може бути інтегрована в реальні системи документообігу, </a:t>
            </a:r>
            <a:r>
              <a:rPr lang="uk-UA" sz="2000" dirty="0" err="1"/>
              <a:t>цифровізації</a:t>
            </a:r>
            <a:r>
              <a:rPr lang="uk-UA" sz="2000" dirty="0"/>
              <a:t> архівів і сервісів доступності.</a:t>
            </a:r>
          </a:p>
          <a:p>
            <a:pPr indent="457200">
              <a:buNone/>
            </a:pPr>
            <a:r>
              <a:rPr lang="uk-UA" sz="2000" b="1" dirty="0"/>
              <a:t>Можливий розвиток досліджень</a:t>
            </a:r>
            <a:br>
              <a:rPr lang="uk-UA" sz="2000" dirty="0"/>
            </a:br>
            <a:r>
              <a:rPr lang="uk-UA" sz="2000" dirty="0"/>
              <a:t>Подальші напрями включають: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/>
              <a:t>інтеграцію </a:t>
            </a:r>
            <a:r>
              <a:rPr lang="uk-UA" sz="2000" dirty="0" err="1"/>
              <a:t>трансформерів</a:t>
            </a:r>
            <a:r>
              <a:rPr lang="uk-UA" sz="2000" dirty="0"/>
              <a:t> для контекстного кодування;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/>
              <a:t>генерацію синтетичних даних за допомогою </a:t>
            </a:r>
            <a:r>
              <a:rPr lang="en-US" sz="2000" dirty="0"/>
              <a:t>GAN;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 err="1"/>
              <a:t>мультимовну</a:t>
            </a:r>
            <a:r>
              <a:rPr lang="uk-UA" sz="2000" dirty="0"/>
              <a:t> адаптацію;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/>
              <a:t>оптимізацію моделі для мобільних пристроїв та вбудованих систем;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/>
              <a:t>підвищення стійкості до деформацій і нових шрифтів.</a:t>
            </a:r>
          </a:p>
          <a:p>
            <a:pPr indent="457200"/>
            <a:r>
              <a:rPr lang="uk-UA" sz="2000" b="1" dirty="0"/>
              <a:t>Висновок</a:t>
            </a:r>
            <a:br>
              <a:rPr lang="uk-UA" sz="2000" dirty="0"/>
            </a:br>
            <a:r>
              <a:rPr lang="uk-UA" sz="2000" dirty="0"/>
              <a:t>Модель на основі </a:t>
            </a:r>
            <a:r>
              <a:rPr lang="en-US" sz="2000" dirty="0"/>
              <a:t>CNN (</a:t>
            </a:r>
            <a:r>
              <a:rPr lang="uk-UA" sz="2000" dirty="0"/>
              <a:t>та гібридна </a:t>
            </a:r>
            <a:r>
              <a:rPr lang="en-US" sz="2000" dirty="0"/>
              <a:t>CRNN) </a:t>
            </a:r>
            <a:r>
              <a:rPr lang="uk-UA" sz="2000" dirty="0"/>
              <a:t>підтвердила ефективність у задачах розпізнавання рукописного тексту. Отримані результати мають як наукову новизну, так і практичну цінність. Метод дозволяє автоматизувати обробку документів, підвищити доступність інформації та відкрити шлях до масштабованих рішень.</a:t>
            </a:r>
          </a:p>
        </p:txBody>
      </p:sp>
    </p:spTree>
    <p:extLst>
      <p:ext uri="{BB962C8B-B14F-4D97-AF65-F5344CB8AC3E}">
        <p14:creationId xmlns:p14="http://schemas.microsoft.com/office/powerpoint/2010/main" val="418226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F56B9-3DA4-7CE3-72ED-6CBF25887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6E1EE766-752C-E599-7E1B-9AF9D0AE5FD3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DDAF4A1B-84CD-5584-CC7E-AF7790DCF1F1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2</a:t>
            </a:fld>
            <a:endParaRPr lang="ru-RU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FAA4E-22B0-6A72-654F-A6C47351BC9A}"/>
              </a:ext>
            </a:extLst>
          </p:cNvPr>
          <p:cNvSpPr txBox="1"/>
          <p:nvPr/>
        </p:nvSpPr>
        <p:spPr>
          <a:xfrm>
            <a:off x="891251" y="579573"/>
            <a:ext cx="11100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Мета, актуальність та об'єкт дослідження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02909-2024-BA21-DCED-5129C6A1E39A}"/>
              </a:ext>
            </a:extLst>
          </p:cNvPr>
          <p:cNvSpPr txBox="1"/>
          <p:nvPr/>
        </p:nvSpPr>
        <p:spPr>
          <a:xfrm>
            <a:off x="459731" y="1263355"/>
            <a:ext cx="112725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ru-RU" sz="2000" b="1" dirty="0" err="1"/>
              <a:t>Об'єкт</a:t>
            </a:r>
            <a:r>
              <a:rPr lang="ru-RU" sz="2000" b="1" dirty="0"/>
              <a:t> </a:t>
            </a:r>
            <a:r>
              <a:rPr lang="ru-RU" sz="2000" b="1" dirty="0" err="1"/>
              <a:t>дослідження</a:t>
            </a:r>
            <a:endParaRPr lang="ru-RU" sz="2000" b="1" dirty="0"/>
          </a:p>
          <a:p>
            <a:pPr indent="457200">
              <a:buNone/>
            </a:pPr>
            <a:r>
              <a:rPr lang="ru-RU" sz="2000" dirty="0" err="1"/>
              <a:t>Об'єктом</a:t>
            </a:r>
            <a:r>
              <a:rPr lang="ru-RU" sz="2000" dirty="0"/>
              <a:t> </a:t>
            </a:r>
            <a:r>
              <a:rPr lang="ru-RU" sz="2000" dirty="0" err="1"/>
              <a:t>дослідження</a:t>
            </a:r>
            <a:r>
              <a:rPr lang="ru-RU" sz="2000" dirty="0"/>
              <a:t> є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автоматизованого</a:t>
            </a:r>
            <a:r>
              <a:rPr lang="ru-RU" sz="2000" dirty="0"/>
              <a:t> </a:t>
            </a:r>
            <a:r>
              <a:rPr lang="ru-RU" sz="2000" dirty="0" err="1"/>
              <a:t>розпізнавання</a:t>
            </a:r>
            <a:r>
              <a:rPr lang="ru-RU" sz="2000" dirty="0"/>
              <a:t> рукописного тексту на </a:t>
            </a:r>
            <a:r>
              <a:rPr lang="ru-RU" sz="2000" dirty="0" err="1"/>
              <a:t>зображеннях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містять</a:t>
            </a:r>
            <a:r>
              <a:rPr lang="ru-RU" sz="2000" dirty="0"/>
              <a:t> </a:t>
            </a:r>
            <a:r>
              <a:rPr lang="ru-RU" sz="2000" dirty="0" err="1"/>
              <a:t>фрагменти</a:t>
            </a:r>
            <a:r>
              <a:rPr lang="ru-RU" sz="2000" dirty="0"/>
              <a:t> тексту з </a:t>
            </a:r>
            <a:r>
              <a:rPr lang="ru-RU" sz="2000" dirty="0" err="1"/>
              <a:t>різною</a:t>
            </a:r>
            <a:r>
              <a:rPr lang="ru-RU" sz="2000" dirty="0"/>
              <a:t> </a:t>
            </a:r>
            <a:r>
              <a:rPr lang="ru-RU" sz="2000" dirty="0" err="1"/>
              <a:t>якістю</a:t>
            </a:r>
            <a:r>
              <a:rPr lang="ru-RU" sz="2000" dirty="0"/>
              <a:t>, стилями письма та шрифтами.</a:t>
            </a:r>
          </a:p>
          <a:p>
            <a:pPr indent="457200">
              <a:buNone/>
            </a:pPr>
            <a:r>
              <a:rPr lang="ru-RU" sz="2000" b="1" dirty="0"/>
              <a:t>Мета </a:t>
            </a:r>
            <a:r>
              <a:rPr lang="ru-RU" sz="2000" b="1" dirty="0" err="1"/>
              <a:t>дослідження</a:t>
            </a:r>
            <a:endParaRPr lang="ru-RU" sz="2000" b="1" dirty="0"/>
          </a:p>
          <a:p>
            <a:pPr indent="457200">
              <a:buNone/>
            </a:pPr>
            <a:r>
              <a:rPr lang="ru-RU" sz="2000" dirty="0"/>
              <a:t>Метою </a:t>
            </a:r>
            <a:r>
              <a:rPr lang="ru-RU" sz="2000" dirty="0" err="1"/>
              <a:t>роботи</a:t>
            </a:r>
            <a:r>
              <a:rPr lang="ru-RU" sz="2000" dirty="0"/>
              <a:t> є </a:t>
            </a:r>
            <a:r>
              <a:rPr lang="ru-RU" sz="2000" dirty="0" err="1"/>
              <a:t>дослідження</a:t>
            </a:r>
            <a:r>
              <a:rPr lang="ru-RU" sz="2000" dirty="0"/>
              <a:t> та </a:t>
            </a:r>
            <a:r>
              <a:rPr lang="ru-RU" sz="2000" dirty="0" err="1"/>
              <a:t>реалізація</a:t>
            </a:r>
            <a:r>
              <a:rPr lang="ru-RU" sz="2000" dirty="0"/>
              <a:t> </a:t>
            </a:r>
            <a:r>
              <a:rPr lang="ru-RU" sz="2000" dirty="0" err="1"/>
              <a:t>ефективного</a:t>
            </a:r>
            <a:r>
              <a:rPr lang="ru-RU" sz="2000" dirty="0"/>
              <a:t> методу </a:t>
            </a:r>
            <a:r>
              <a:rPr lang="ru-RU" sz="2000" dirty="0" err="1"/>
              <a:t>розпізнавання</a:t>
            </a:r>
            <a:r>
              <a:rPr lang="ru-RU" sz="2000" dirty="0"/>
              <a:t> рукописного тексту на </a:t>
            </a:r>
            <a:r>
              <a:rPr lang="ru-RU" sz="2000" dirty="0" err="1"/>
              <a:t>зображеннях</a:t>
            </a:r>
            <a:r>
              <a:rPr lang="ru-RU" sz="2000" dirty="0"/>
              <a:t>, </a:t>
            </a:r>
            <a:r>
              <a:rPr lang="ru-RU" sz="2000" dirty="0" err="1"/>
              <a:t>здатного</a:t>
            </a:r>
            <a:r>
              <a:rPr lang="ru-RU" sz="2000" dirty="0"/>
              <a:t> </a:t>
            </a:r>
            <a:r>
              <a:rPr lang="ru-RU" sz="2000" dirty="0" err="1"/>
              <a:t>адаптуватися</a:t>
            </a:r>
            <a:r>
              <a:rPr lang="ru-RU" sz="2000" dirty="0"/>
              <a:t> до </a:t>
            </a:r>
            <a:r>
              <a:rPr lang="ru-RU" sz="2000" dirty="0" err="1"/>
              <a:t>варіативності</a:t>
            </a:r>
            <a:r>
              <a:rPr lang="ru-RU" sz="2000" dirty="0"/>
              <a:t> </a:t>
            </a:r>
            <a:r>
              <a:rPr lang="ru-RU" sz="2000" dirty="0" err="1"/>
              <a:t>рукописних</a:t>
            </a:r>
            <a:r>
              <a:rPr lang="ru-RU" sz="2000" dirty="0"/>
              <a:t> </a:t>
            </a:r>
            <a:r>
              <a:rPr lang="ru-RU" sz="2000" dirty="0" err="1"/>
              <a:t>стилів</a:t>
            </a:r>
            <a:r>
              <a:rPr lang="ru-RU" sz="2000" dirty="0"/>
              <a:t>, </a:t>
            </a:r>
            <a:r>
              <a:rPr lang="ru-RU" sz="2000" dirty="0" err="1"/>
              <a:t>забезпечуючи</a:t>
            </a:r>
            <a:r>
              <a:rPr lang="ru-RU" sz="2000" dirty="0"/>
              <a:t> </a:t>
            </a:r>
            <a:r>
              <a:rPr lang="ru-RU" sz="2000" dirty="0" err="1"/>
              <a:t>високу</a:t>
            </a:r>
            <a:r>
              <a:rPr lang="ru-RU" sz="2000" dirty="0"/>
              <a:t> </a:t>
            </a:r>
            <a:r>
              <a:rPr lang="ru-RU" sz="2000" dirty="0" err="1"/>
              <a:t>точність</a:t>
            </a:r>
            <a:r>
              <a:rPr lang="ru-RU" sz="2000" dirty="0"/>
              <a:t> та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обробки</a:t>
            </a:r>
            <a:r>
              <a:rPr lang="ru-RU" sz="2000" dirty="0"/>
              <a:t>,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використанням</a:t>
            </a:r>
            <a:r>
              <a:rPr lang="ru-RU" sz="2000" dirty="0"/>
              <a:t> </a:t>
            </a:r>
            <a:r>
              <a:rPr lang="ru-RU" sz="2000" dirty="0" err="1"/>
              <a:t>згорткових</a:t>
            </a:r>
            <a:r>
              <a:rPr lang="ru-RU" sz="2000" dirty="0"/>
              <a:t> </a:t>
            </a:r>
            <a:r>
              <a:rPr lang="ru-RU" sz="2000" dirty="0" err="1"/>
              <a:t>нейронних</a:t>
            </a:r>
            <a:r>
              <a:rPr lang="ru-RU" sz="2000" dirty="0"/>
              <a:t> мереж для </a:t>
            </a:r>
            <a:r>
              <a:rPr lang="ru-RU" sz="2000" dirty="0" err="1"/>
              <a:t>підвищення</a:t>
            </a:r>
            <a:r>
              <a:rPr lang="ru-RU" sz="2000" dirty="0"/>
              <a:t> </a:t>
            </a:r>
            <a:r>
              <a:rPr lang="ru-RU" sz="2000" dirty="0" err="1"/>
              <a:t>точності</a:t>
            </a:r>
            <a:r>
              <a:rPr lang="ru-RU" sz="2000" dirty="0"/>
              <a:t> автоматичного </a:t>
            </a:r>
            <a:r>
              <a:rPr lang="ru-RU" sz="2000" dirty="0" err="1"/>
              <a:t>зчитування</a:t>
            </a:r>
            <a:r>
              <a:rPr lang="ru-RU" sz="2000" dirty="0"/>
              <a:t> тексту в </a:t>
            </a:r>
            <a:r>
              <a:rPr lang="ru-RU" sz="2000" dirty="0" err="1"/>
              <a:t>реальних</a:t>
            </a:r>
            <a:r>
              <a:rPr lang="ru-RU" sz="2000" dirty="0"/>
              <a:t> </a:t>
            </a:r>
            <a:r>
              <a:rPr lang="ru-RU" sz="2000" dirty="0" err="1"/>
              <a:t>умовах</a:t>
            </a:r>
            <a:r>
              <a:rPr lang="ru-RU" sz="2000" dirty="0"/>
              <a:t>.</a:t>
            </a:r>
          </a:p>
          <a:p>
            <a:pPr indent="457200"/>
            <a:r>
              <a:rPr lang="ru-RU" sz="2000" b="1" dirty="0" err="1"/>
              <a:t>Актуальність</a:t>
            </a:r>
            <a:endParaRPr lang="ru-RU" sz="2000" b="1" dirty="0"/>
          </a:p>
          <a:p>
            <a:pPr indent="457200"/>
            <a:r>
              <a:rPr lang="ru-RU" sz="2000" dirty="0" err="1"/>
              <a:t>Розпізнавання</a:t>
            </a:r>
            <a:r>
              <a:rPr lang="ru-RU" sz="2000" dirty="0"/>
              <a:t> рукописного тексту є </a:t>
            </a:r>
            <a:r>
              <a:rPr lang="ru-RU" sz="2000" dirty="0" err="1"/>
              <a:t>однією</a:t>
            </a:r>
            <a:r>
              <a:rPr lang="ru-RU" sz="2000" dirty="0"/>
              <a:t> з </a:t>
            </a:r>
            <a:r>
              <a:rPr lang="ru-RU" sz="2000" dirty="0" err="1"/>
              <a:t>найбільш</a:t>
            </a:r>
            <a:r>
              <a:rPr lang="ru-RU" sz="2000" dirty="0"/>
              <a:t> </a:t>
            </a:r>
            <a:r>
              <a:rPr lang="ru-RU" sz="2000" dirty="0" err="1"/>
              <a:t>актуальних</a:t>
            </a:r>
            <a:r>
              <a:rPr lang="ru-RU" sz="2000" dirty="0"/>
              <a:t> і </a:t>
            </a:r>
            <a:r>
              <a:rPr lang="ru-RU" sz="2000" dirty="0" err="1"/>
              <a:t>складних</a:t>
            </a:r>
            <a:r>
              <a:rPr lang="ru-RU" sz="2000" dirty="0"/>
              <a:t> задач в </a:t>
            </a:r>
            <a:r>
              <a:rPr lang="ru-RU" sz="2000" dirty="0" err="1"/>
              <a:t>області</a:t>
            </a:r>
            <a:r>
              <a:rPr lang="ru-RU" sz="2000" dirty="0"/>
              <a:t> </a:t>
            </a:r>
            <a:r>
              <a:rPr lang="ru-RU" sz="2000" dirty="0" err="1"/>
              <a:t>комп’ютерного</a:t>
            </a:r>
            <a:r>
              <a:rPr lang="ru-RU" sz="2000" dirty="0"/>
              <a:t> </a:t>
            </a:r>
            <a:r>
              <a:rPr lang="ru-RU" sz="2000" dirty="0" err="1"/>
              <a:t>зору</a:t>
            </a:r>
            <a:r>
              <a:rPr lang="ru-RU" sz="2000" dirty="0"/>
              <a:t> та </a:t>
            </a:r>
            <a:r>
              <a:rPr lang="ru-RU" sz="2000" dirty="0" err="1"/>
              <a:t>обробки</a:t>
            </a:r>
            <a:r>
              <a:rPr lang="ru-RU" sz="2000" dirty="0"/>
              <a:t> </a:t>
            </a:r>
            <a:r>
              <a:rPr lang="ru-RU" sz="2000" dirty="0" err="1"/>
              <a:t>зображень</a:t>
            </a:r>
            <a:r>
              <a:rPr lang="ru-RU" sz="2000" dirty="0"/>
              <a:t>.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завдання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велике </a:t>
            </a:r>
            <a:r>
              <a:rPr lang="ru-RU" sz="2000" dirty="0" err="1"/>
              <a:t>значення</a:t>
            </a:r>
            <a:r>
              <a:rPr lang="ru-RU" sz="2000" dirty="0"/>
              <a:t> в </a:t>
            </a:r>
            <a:r>
              <a:rPr lang="ru-RU" sz="2000" dirty="0" err="1"/>
              <a:t>сучасних</a:t>
            </a:r>
            <a:r>
              <a:rPr lang="ru-RU" sz="2000" dirty="0"/>
              <a:t> </a:t>
            </a:r>
            <a:r>
              <a:rPr lang="ru-RU" sz="2000" dirty="0" err="1"/>
              <a:t>технологіях</a:t>
            </a:r>
            <a:r>
              <a:rPr lang="ru-RU" sz="2000" dirty="0"/>
              <a:t>, таких як </a:t>
            </a:r>
            <a:r>
              <a:rPr lang="ru-RU" sz="2000" dirty="0" err="1"/>
              <a:t>автоматизація</a:t>
            </a:r>
            <a:r>
              <a:rPr lang="ru-RU" sz="2000" dirty="0"/>
              <a:t> </a:t>
            </a:r>
            <a:r>
              <a:rPr lang="ru-RU" sz="2000" dirty="0" err="1"/>
              <a:t>документообігу</a:t>
            </a:r>
            <a:r>
              <a:rPr lang="ru-RU" sz="2000" dirty="0"/>
              <a:t>,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доступних</a:t>
            </a:r>
            <a:r>
              <a:rPr lang="ru-RU" sz="2000" dirty="0"/>
              <a:t> систем для людей з </a:t>
            </a:r>
            <a:r>
              <a:rPr lang="ru-RU" sz="2000" dirty="0" err="1"/>
              <a:t>обмеженими</a:t>
            </a:r>
            <a:r>
              <a:rPr lang="ru-RU" sz="2000" dirty="0"/>
              <a:t> </a:t>
            </a:r>
            <a:r>
              <a:rPr lang="ru-RU" sz="2000" dirty="0" err="1"/>
              <a:t>можливостями</a:t>
            </a:r>
            <a:r>
              <a:rPr lang="ru-RU" sz="2000" dirty="0"/>
              <a:t>, а також </a:t>
            </a:r>
            <a:r>
              <a:rPr lang="ru-RU" sz="2000" dirty="0" err="1"/>
              <a:t>інтеграція</a:t>
            </a:r>
            <a:r>
              <a:rPr lang="ru-RU" sz="2000" dirty="0"/>
              <a:t> з </a:t>
            </a:r>
            <a:r>
              <a:rPr lang="ru-RU" sz="2000" dirty="0" err="1"/>
              <a:t>іншими</a:t>
            </a:r>
            <a:r>
              <a:rPr lang="ru-RU" sz="2000" dirty="0"/>
              <a:t> сферами, такими як </a:t>
            </a:r>
            <a:r>
              <a:rPr lang="ru-RU" sz="2000" dirty="0" err="1"/>
              <a:t>банківська</a:t>
            </a:r>
            <a:r>
              <a:rPr lang="ru-RU" sz="2000" dirty="0"/>
              <a:t> справа, </a:t>
            </a:r>
            <a:r>
              <a:rPr lang="ru-RU" sz="2000" dirty="0" err="1"/>
              <a:t>юриспруденція</a:t>
            </a:r>
            <a:r>
              <a:rPr lang="ru-RU" sz="2000" dirty="0"/>
              <a:t>, медицина та </a:t>
            </a:r>
            <a:r>
              <a:rPr lang="ru-RU" sz="2000" dirty="0" err="1"/>
              <a:t>освіта</a:t>
            </a:r>
            <a:r>
              <a:rPr lang="ru-RU" sz="2000" dirty="0"/>
              <a:t>.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збільшенням</a:t>
            </a:r>
            <a:r>
              <a:rPr lang="ru-RU" sz="2000" dirty="0"/>
              <a:t> </a:t>
            </a:r>
            <a:r>
              <a:rPr lang="ru-RU" sz="2000" dirty="0" err="1"/>
              <a:t>обсягів</a:t>
            </a:r>
            <a:r>
              <a:rPr lang="ru-RU" sz="2000" dirty="0"/>
              <a:t> </a:t>
            </a:r>
            <a:r>
              <a:rPr lang="ru-RU" sz="2000" dirty="0" err="1"/>
              <a:t>електронних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</a:t>
            </a:r>
            <a:r>
              <a:rPr lang="ru-RU" sz="2000" dirty="0" err="1"/>
              <a:t>важливим</a:t>
            </a:r>
            <a:r>
              <a:rPr lang="ru-RU" sz="2000" dirty="0"/>
              <a:t> є </a:t>
            </a:r>
            <a:r>
              <a:rPr lang="ru-RU" sz="2000" dirty="0" err="1"/>
              <a:t>розробка</a:t>
            </a:r>
            <a:r>
              <a:rPr lang="ru-RU" sz="2000" dirty="0"/>
              <a:t> </a:t>
            </a:r>
            <a:r>
              <a:rPr lang="ru-RU" sz="2000" dirty="0" err="1"/>
              <a:t>ефективних</a:t>
            </a:r>
            <a:r>
              <a:rPr lang="ru-RU" sz="2000" dirty="0"/>
              <a:t> </a:t>
            </a:r>
            <a:r>
              <a:rPr lang="ru-RU" sz="2000" dirty="0" err="1"/>
              <a:t>методів</a:t>
            </a:r>
            <a:r>
              <a:rPr lang="ru-RU" sz="2000" dirty="0"/>
              <a:t> для автоматичного </a:t>
            </a:r>
            <a:r>
              <a:rPr lang="ru-RU" sz="2000" dirty="0" err="1"/>
              <a:t>переведення</a:t>
            </a:r>
            <a:r>
              <a:rPr lang="ru-RU" sz="2000" dirty="0"/>
              <a:t> рукописного тексту в </a:t>
            </a:r>
            <a:r>
              <a:rPr lang="ru-RU" sz="2000" dirty="0" err="1"/>
              <a:t>машинночитану</a:t>
            </a:r>
            <a:r>
              <a:rPr lang="ru-RU" sz="2000" dirty="0"/>
              <a:t> форму. </a:t>
            </a:r>
            <a:r>
              <a:rPr lang="ru-RU" sz="2000" dirty="0" err="1"/>
              <a:t>Використання</a:t>
            </a:r>
            <a:r>
              <a:rPr lang="ru-RU" sz="2000" dirty="0"/>
              <a:t> </a:t>
            </a:r>
            <a:r>
              <a:rPr lang="ru-RU" sz="2000" dirty="0" err="1"/>
              <a:t>згорткових</a:t>
            </a:r>
            <a:r>
              <a:rPr lang="ru-RU" sz="2000" dirty="0"/>
              <a:t> </a:t>
            </a:r>
            <a:r>
              <a:rPr lang="ru-RU" sz="2000" dirty="0" err="1"/>
              <a:t>нейронних</a:t>
            </a:r>
            <a:r>
              <a:rPr lang="ru-RU" sz="2000" dirty="0"/>
              <a:t> мереж (CNN)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значно</a:t>
            </a:r>
            <a:r>
              <a:rPr lang="ru-RU" sz="2000" dirty="0"/>
              <a:t> </a:t>
            </a:r>
            <a:r>
              <a:rPr lang="ru-RU" sz="2000" dirty="0" err="1"/>
              <a:t>покращити</a:t>
            </a:r>
            <a:r>
              <a:rPr lang="ru-RU" sz="2000" dirty="0"/>
              <a:t> </a:t>
            </a:r>
            <a:r>
              <a:rPr lang="ru-RU" sz="2000" dirty="0" err="1"/>
              <a:t>точність</a:t>
            </a:r>
            <a:r>
              <a:rPr lang="ru-RU" sz="2000" dirty="0"/>
              <a:t> та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обробки</a:t>
            </a:r>
            <a:r>
              <a:rPr lang="ru-RU" sz="2000" dirty="0"/>
              <a:t> </a:t>
            </a:r>
            <a:r>
              <a:rPr lang="ru-RU" sz="2000" dirty="0" err="1"/>
              <a:t>зображень</a:t>
            </a:r>
            <a:r>
              <a:rPr lang="ru-RU" sz="2000" dirty="0"/>
              <a:t> з </a:t>
            </a:r>
            <a:r>
              <a:rPr lang="ru-RU" sz="2000" dirty="0" err="1"/>
              <a:t>рукописним</a:t>
            </a:r>
            <a:r>
              <a:rPr lang="ru-RU" sz="2000" dirty="0"/>
              <a:t> текстом, </a:t>
            </a:r>
            <a:r>
              <a:rPr lang="ru-RU" sz="2000" dirty="0" err="1"/>
              <a:t>адаптуючи</a:t>
            </a:r>
            <a:r>
              <a:rPr lang="ru-RU" sz="2000" dirty="0"/>
              <a:t> систему до </a:t>
            </a:r>
            <a:r>
              <a:rPr lang="ru-RU" sz="2000" dirty="0" err="1"/>
              <a:t>різноманітних</a:t>
            </a:r>
            <a:r>
              <a:rPr lang="ru-RU" sz="2000" dirty="0"/>
              <a:t> </a:t>
            </a:r>
            <a:r>
              <a:rPr lang="ru-RU" sz="2000" dirty="0" err="1"/>
              <a:t>стилів</a:t>
            </a:r>
            <a:r>
              <a:rPr lang="ru-RU" sz="2000" dirty="0"/>
              <a:t> письма і </a:t>
            </a:r>
            <a:r>
              <a:rPr lang="ru-RU" sz="2000" dirty="0" err="1"/>
              <a:t>якості</a:t>
            </a:r>
            <a:r>
              <a:rPr lang="ru-RU" sz="2000" dirty="0"/>
              <a:t> </a:t>
            </a:r>
            <a:r>
              <a:rPr lang="ru-RU" sz="2000" dirty="0" err="1"/>
              <a:t>зображень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07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98177-177F-40E2-0911-FCBB463D6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FF6EF73A-487E-389A-A1E9-8029810C82B9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F8EF24F6-1DF5-B09C-80FE-EC5EC32BE360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3</a:t>
            </a:fld>
            <a:endParaRPr lang="ru-RU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1E1D6-7C0D-C1E8-0A2C-85FDCA82F3DC}"/>
              </a:ext>
            </a:extLst>
          </p:cNvPr>
          <p:cNvSpPr txBox="1"/>
          <p:nvPr/>
        </p:nvSpPr>
        <p:spPr>
          <a:xfrm>
            <a:off x="879676" y="579573"/>
            <a:ext cx="9880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Постановка задачі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E7346-664D-03B4-D994-24A717A89E72}"/>
              </a:ext>
            </a:extLst>
          </p:cNvPr>
          <p:cNvSpPr txBox="1"/>
          <p:nvPr/>
        </p:nvSpPr>
        <p:spPr>
          <a:xfrm>
            <a:off x="459731" y="1263355"/>
            <a:ext cx="1127253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buNone/>
            </a:pPr>
            <a:r>
              <a:rPr lang="uk-UA" sz="2200" dirty="0"/>
              <a:t>Основним завданням даної роботи є розробка ефективного методу розпізнавання рукописного тексту на зображеннях за допомогою </a:t>
            </a:r>
            <a:r>
              <a:rPr lang="uk-UA" sz="2200" dirty="0" err="1"/>
              <a:t>згорткових</a:t>
            </a:r>
            <a:r>
              <a:rPr lang="uk-UA" sz="2200" dirty="0"/>
              <a:t> нейронних мереж (</a:t>
            </a:r>
            <a:r>
              <a:rPr lang="en-US" sz="2200" dirty="0"/>
              <a:t>CNN), </a:t>
            </a:r>
            <a:r>
              <a:rPr lang="uk-UA" sz="2200" dirty="0"/>
              <a:t>що дозволить автоматизувати обробку рукописних документів з високою точністю та швидкістю. Це рішення повинно вирішити проблему низької ефективності традиційних методів, зокрема в умовах варіативних шрифтів, стилів письма та якості зображень.</a:t>
            </a:r>
          </a:p>
          <a:p>
            <a:pPr indent="457200"/>
            <a:r>
              <a:rPr lang="uk-UA" sz="2200" dirty="0"/>
              <a:t>Для досягнення мети сформульовано такі задачі: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err="1"/>
              <a:t>дослідження</a:t>
            </a:r>
            <a:r>
              <a:rPr lang="ru-RU" sz="2200" dirty="0"/>
              <a:t> CNN для </a:t>
            </a:r>
            <a:r>
              <a:rPr lang="ru-RU" sz="2200" dirty="0" err="1"/>
              <a:t>розпізнавання</a:t>
            </a:r>
            <a:r>
              <a:rPr lang="ru-RU" sz="2200" dirty="0"/>
              <a:t> тексту;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err="1"/>
              <a:t>розробка</a:t>
            </a:r>
            <a:r>
              <a:rPr lang="ru-RU" sz="2200" dirty="0"/>
              <a:t> </a:t>
            </a:r>
            <a:r>
              <a:rPr lang="ru-RU" sz="2200" dirty="0" err="1"/>
              <a:t>стратегій</a:t>
            </a:r>
            <a:r>
              <a:rPr lang="ru-RU" sz="2200" dirty="0"/>
              <a:t> </a:t>
            </a:r>
            <a:r>
              <a:rPr lang="ru-RU" sz="2200" dirty="0" err="1"/>
              <a:t>попередньої</a:t>
            </a:r>
            <a:r>
              <a:rPr lang="ru-RU" sz="2200" dirty="0"/>
              <a:t> </a:t>
            </a:r>
            <a:r>
              <a:rPr lang="ru-RU" sz="2200" dirty="0" err="1"/>
              <a:t>обробки</a:t>
            </a:r>
            <a:r>
              <a:rPr lang="ru-RU" sz="2200" dirty="0"/>
              <a:t> </a:t>
            </a:r>
            <a:r>
              <a:rPr lang="ru-RU" sz="2200" dirty="0" err="1"/>
              <a:t>зображень</a:t>
            </a:r>
            <a:r>
              <a:rPr lang="ru-RU" sz="22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вибір </a:t>
            </a:r>
            <a:r>
              <a:rPr lang="uk-UA" sz="2200" dirty="0" err="1"/>
              <a:t>архітектур</a:t>
            </a:r>
            <a:r>
              <a:rPr lang="uk-UA" sz="2200" dirty="0"/>
              <a:t> </a:t>
            </a:r>
            <a:r>
              <a:rPr lang="en-US" sz="2200" dirty="0"/>
              <a:t>CNN</a:t>
            </a:r>
            <a:r>
              <a:rPr lang="uk-UA" sz="22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err="1"/>
              <a:t>оптимізація</a:t>
            </a:r>
            <a:r>
              <a:rPr lang="ru-RU" sz="2200" dirty="0"/>
              <a:t> моделей для </a:t>
            </a:r>
            <a:r>
              <a:rPr lang="ru-RU" sz="2200" dirty="0" err="1"/>
              <a:t>обмежених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реалізація моделей розпізнавання;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експериментальне дослідження моделі;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порівняння з іншими методами;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рекомендації для практичного застосування.</a:t>
            </a:r>
          </a:p>
          <a:p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65393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A805D-EC70-6B63-D12C-86A6FE613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CCA64D-332B-DF32-BA28-88EC505E2236}"/>
              </a:ext>
            </a:extLst>
          </p:cNvPr>
          <p:cNvSpPr txBox="1"/>
          <p:nvPr/>
        </p:nvSpPr>
        <p:spPr>
          <a:xfrm>
            <a:off x="879676" y="579573"/>
            <a:ext cx="9880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Протиріччя та невирішені питання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6CE124A-9CBE-FCF2-A216-CE9287D82473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CC84AAA6-D4DC-54E0-2EE3-C8BDA1D51F51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4</a:t>
            </a:fld>
            <a:endParaRPr lang="ru-RU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0A933-EE67-677F-BD7C-F7F387E663A8}"/>
              </a:ext>
            </a:extLst>
          </p:cNvPr>
          <p:cNvSpPr txBox="1"/>
          <p:nvPr/>
        </p:nvSpPr>
        <p:spPr>
          <a:xfrm>
            <a:off x="459731" y="1263355"/>
            <a:ext cx="1127253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uk-UA" sz="2800" dirty="0"/>
              <a:t>Існуючі методи розпізнавання рукописного тексту мають досягнення, але стикаються з обмеженнями: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традиційні методи мають низьку точність при роботі з рукописними даними через варіативність почерків та артефакти;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методи на основі </a:t>
            </a:r>
            <a:r>
              <a:rPr lang="en-US" sz="2800" dirty="0"/>
              <a:t>CNN </a:t>
            </a:r>
            <a:r>
              <a:rPr lang="uk-UA" sz="2800" dirty="0"/>
              <a:t>потребують великого обсягу маркованих даних, що важко отримати;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високі обчислювальні витрати обмежують практичне застосування в реальному часі;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адаптація до різних мов і стилів письма залишається проблемною, особливо для китайської та арабської;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проблеми з обробкою складних зображень (освітлення, перекоси, шум) знижують точність.</a:t>
            </a:r>
          </a:p>
        </p:txBody>
      </p:sp>
    </p:spTree>
    <p:extLst>
      <p:ext uri="{BB962C8B-B14F-4D97-AF65-F5344CB8AC3E}">
        <p14:creationId xmlns:p14="http://schemas.microsoft.com/office/powerpoint/2010/main" val="46080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02E7A-A282-3CF3-07B2-2277E8FB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61C2C1-B7FE-06FB-4770-B6E498870864}"/>
              </a:ext>
            </a:extLst>
          </p:cNvPr>
          <p:cNvSpPr txBox="1"/>
          <p:nvPr/>
        </p:nvSpPr>
        <p:spPr>
          <a:xfrm>
            <a:off x="879676" y="579573"/>
            <a:ext cx="9880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Обґрунтування</a:t>
            </a:r>
            <a:r>
              <a:rPr lang="ru-RU" sz="2800" b="1" dirty="0"/>
              <a:t> </a:t>
            </a:r>
            <a:r>
              <a:rPr lang="ru-RU" sz="2800" b="1" dirty="0" err="1"/>
              <a:t>методології</a:t>
            </a:r>
            <a:r>
              <a:rPr lang="ru-RU" sz="2800" b="1" dirty="0"/>
              <a:t> </a:t>
            </a:r>
            <a:r>
              <a:rPr lang="ru-RU" sz="2800" b="1" dirty="0" err="1"/>
              <a:t>дослідження</a:t>
            </a:r>
            <a:endParaRPr lang="uk-UA" sz="2800" b="1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238E0148-9194-3E47-B794-7F36DF056DA8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FB9CDAC7-1CEC-A051-B7F7-77A087DCFB95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5</a:t>
            </a:fld>
            <a:endParaRPr lang="ru-RU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1CC6F-1ED8-B040-2751-35216D18A33F}"/>
              </a:ext>
            </a:extLst>
          </p:cNvPr>
          <p:cNvSpPr txBox="1"/>
          <p:nvPr/>
        </p:nvSpPr>
        <p:spPr>
          <a:xfrm>
            <a:off x="459731" y="1263355"/>
            <a:ext cx="1127253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uk-UA" sz="2200" dirty="0"/>
              <a:t>Для дослідження методів розпізнавання рукописного тексту будуть обрані чотири архітектури: </a:t>
            </a:r>
            <a:r>
              <a:rPr lang="en-US" sz="2200" b="1" dirty="0"/>
              <a:t>LeNet-5</a:t>
            </a:r>
            <a:r>
              <a:rPr lang="en-US" sz="2200" dirty="0"/>
              <a:t>, </a:t>
            </a:r>
            <a:r>
              <a:rPr lang="en-US" sz="2200" b="1" dirty="0" err="1"/>
              <a:t>VGGNet</a:t>
            </a:r>
            <a:r>
              <a:rPr lang="en-US" sz="2200" dirty="0"/>
              <a:t>, </a:t>
            </a:r>
            <a:r>
              <a:rPr lang="en-US" sz="2200" b="1" dirty="0" err="1"/>
              <a:t>ResNet</a:t>
            </a:r>
            <a:r>
              <a:rPr lang="en-US" sz="2200" dirty="0"/>
              <a:t> </a:t>
            </a:r>
            <a:r>
              <a:rPr lang="uk-UA" sz="2200" dirty="0"/>
              <a:t>та </a:t>
            </a:r>
            <a:r>
              <a:rPr lang="en-US" sz="2200" b="1" dirty="0"/>
              <a:t>CRNN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LeNet-5</a:t>
            </a:r>
            <a:r>
              <a:rPr lang="en-US" sz="2200" dirty="0"/>
              <a:t> – </a:t>
            </a:r>
            <a:r>
              <a:rPr lang="uk-UA" sz="2200" dirty="0"/>
              <a:t>базова архітектура для розпізнавання цифр, проста та ефективна для простих задач.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err="1"/>
              <a:t>VGGNet</a:t>
            </a:r>
            <a:r>
              <a:rPr lang="en-US" sz="2200" dirty="0"/>
              <a:t> – </a:t>
            </a:r>
            <a:r>
              <a:rPr lang="uk-UA" sz="2200" dirty="0"/>
              <a:t>глибша архітектура з малими </a:t>
            </a:r>
            <a:r>
              <a:rPr lang="uk-UA" sz="2200" dirty="0" err="1"/>
              <a:t>згортковими</a:t>
            </a:r>
            <a:r>
              <a:rPr lang="uk-UA" sz="2200" dirty="0"/>
              <a:t> ядрами, що дозволяє виділяти детальніші ознаки, але потребує більше обчислювальних ресурсів.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err="1"/>
              <a:t>ResNet</a:t>
            </a:r>
            <a:r>
              <a:rPr lang="en-US" sz="2200" dirty="0"/>
              <a:t> – </a:t>
            </a:r>
            <a:r>
              <a:rPr lang="uk-UA" sz="2200" dirty="0"/>
              <a:t>архітектура з шляхами залишків, що допомагає уникнути затухання градієнта при глибоких мережах та забезпечує високу точність.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CRNN</a:t>
            </a:r>
            <a:r>
              <a:rPr lang="en-US" sz="2200" dirty="0"/>
              <a:t> – </a:t>
            </a:r>
            <a:r>
              <a:rPr lang="uk-UA" sz="2200" dirty="0"/>
              <a:t>комбінує </a:t>
            </a:r>
            <a:r>
              <a:rPr lang="en-US" sz="2200" dirty="0"/>
              <a:t>CNN </a:t>
            </a:r>
            <a:r>
              <a:rPr lang="uk-UA" sz="2200" dirty="0"/>
              <a:t>для виділення ознак і </a:t>
            </a:r>
            <a:r>
              <a:rPr lang="en-US" sz="2200" dirty="0"/>
              <a:t>RNN (LSTM) </a:t>
            </a:r>
            <a:r>
              <a:rPr lang="uk-UA" sz="2200" dirty="0"/>
              <a:t>для обробки послідовностей, ідеальний для довгих рядків тексту.</a:t>
            </a:r>
          </a:p>
          <a:p>
            <a:pPr indent="457200"/>
            <a:r>
              <a:rPr lang="uk-UA" sz="2200" dirty="0"/>
              <a:t>Вибір цих методів обґрунтований їх здатністю автоматично виділяти ознаки, стійкістю до шуму, високою ефективністю при роботі з великими наборами даних та здатністю обробляти складні зображення з рукописними текстами. Проте, ці методи також мають свої недоліки, такі як висока обчислювальна складність та залежність від обсягу тренувальних даних, що є важливими аспектами для подальшого вдосконалення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47531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DA8EA-44A4-F3EC-BD24-FB4A4E990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9B16F9-5FC1-E082-D730-689F3B99FF3A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Порівняльна оцінка методів  розпізнавання рукописного тексту 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7E540EB-60CB-05A1-E5C6-0492370448EB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8FDF7FD4-6EFC-811B-C953-71F834302062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6</a:t>
            </a:fld>
            <a:endParaRPr lang="ru-RU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14771-4598-DE85-93EE-033CC254B764}"/>
              </a:ext>
            </a:extLst>
          </p:cNvPr>
          <p:cNvSpPr txBox="1"/>
          <p:nvPr/>
        </p:nvSpPr>
        <p:spPr>
          <a:xfrm>
            <a:off x="704870" y="1328423"/>
            <a:ext cx="4989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i="1" dirty="0" err="1"/>
              <a:t>Таблиця</a:t>
            </a:r>
            <a:r>
              <a:rPr lang="ru-RU" sz="2000" i="1" dirty="0"/>
              <a:t> 1 – </a:t>
            </a:r>
            <a:r>
              <a:rPr lang="ru-RU" sz="2000" i="1" dirty="0" err="1"/>
              <a:t>Результати</a:t>
            </a:r>
            <a:r>
              <a:rPr lang="ru-RU" sz="2000" i="1" dirty="0"/>
              <a:t> </a:t>
            </a:r>
            <a:r>
              <a:rPr lang="ru-RU" sz="2000" i="1" dirty="0" err="1"/>
              <a:t>порівняння</a:t>
            </a:r>
            <a:r>
              <a:rPr lang="ru-RU" sz="2000" i="1" dirty="0"/>
              <a:t> </a:t>
            </a:r>
            <a:r>
              <a:rPr lang="ru-RU" sz="2000" i="1" dirty="0" err="1"/>
              <a:t>архітектур</a:t>
            </a:r>
            <a:r>
              <a:rPr lang="ru-RU" sz="2000" i="1" dirty="0"/>
              <a:t> за </a:t>
            </a:r>
            <a:r>
              <a:rPr lang="ru-RU" sz="2000" i="1" dirty="0" err="1"/>
              <a:t>критеріями</a:t>
            </a:r>
            <a:endParaRPr lang="en-US" sz="2000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AAEA13-FBCF-AD1D-7711-9A3FA8C5A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"/>
          <a:stretch/>
        </p:blipFill>
        <p:spPr bwMode="auto">
          <a:xfrm>
            <a:off x="704870" y="2119094"/>
            <a:ext cx="4989874" cy="4675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66346-CBEF-57CA-CACB-AA0A6A8E9BD1}"/>
              </a:ext>
            </a:extLst>
          </p:cNvPr>
          <p:cNvSpPr txBox="1"/>
          <p:nvPr/>
        </p:nvSpPr>
        <p:spPr>
          <a:xfrm>
            <a:off x="5879939" y="1682366"/>
            <a:ext cx="611143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dirty="0"/>
              <a:t>Для задачі розпізнавання рукописного тексту обрано та порівняно кілька </a:t>
            </a:r>
            <a:r>
              <a:rPr lang="uk-UA" dirty="0" err="1"/>
              <a:t>архітектур</a:t>
            </a:r>
            <a:r>
              <a:rPr lang="uk-UA" dirty="0"/>
              <a:t> </a:t>
            </a:r>
            <a:r>
              <a:rPr lang="en-US" dirty="0"/>
              <a:t>CNN: </a:t>
            </a:r>
            <a:r>
              <a:rPr lang="en-US" b="1" dirty="0"/>
              <a:t>LeNet-5</a:t>
            </a:r>
            <a:r>
              <a:rPr lang="en-US" dirty="0"/>
              <a:t>, </a:t>
            </a:r>
            <a:r>
              <a:rPr lang="en-US" b="1" dirty="0" err="1"/>
              <a:t>VGGNet</a:t>
            </a:r>
            <a:r>
              <a:rPr lang="en-US" dirty="0"/>
              <a:t>, </a:t>
            </a:r>
            <a:r>
              <a:rPr lang="en-US" b="1" dirty="0" err="1"/>
              <a:t>ResNet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b="1" dirty="0"/>
              <a:t>CRNN</a:t>
            </a:r>
            <a:r>
              <a:rPr lang="en-US" dirty="0"/>
              <a:t>. </a:t>
            </a:r>
            <a:r>
              <a:rPr lang="uk-UA" dirty="0"/>
              <a:t>Оцінка базувалася на таких критеріях: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точність</a:t>
            </a:r>
            <a:r>
              <a:rPr lang="uk-UA" dirty="0"/>
              <a:t>: </a:t>
            </a:r>
            <a:r>
              <a:rPr lang="en-US" dirty="0"/>
              <a:t>CRNN </a:t>
            </a:r>
            <a:r>
              <a:rPr lang="uk-UA" dirty="0"/>
              <a:t>показала найвищу точність (98.5%), </a:t>
            </a:r>
            <a:r>
              <a:rPr lang="en-US" dirty="0" err="1"/>
              <a:t>VGGNet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ResNet</a:t>
            </a:r>
            <a:r>
              <a:rPr lang="en-US" dirty="0"/>
              <a:t> — 98.3% </a:t>
            </a:r>
            <a:r>
              <a:rPr lang="uk-UA" dirty="0"/>
              <a:t>і 97.9% відповідно, </a:t>
            </a:r>
            <a:r>
              <a:rPr lang="en-US" dirty="0"/>
              <a:t>LeNet-5 — 95.7%</a:t>
            </a:r>
            <a:r>
              <a:rPr lang="uk-UA" dirty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швидкість навчання</a:t>
            </a:r>
            <a:r>
              <a:rPr lang="uk-UA" dirty="0"/>
              <a:t>: </a:t>
            </a:r>
            <a:r>
              <a:rPr lang="en-US" dirty="0"/>
              <a:t>LeNet-5 </a:t>
            </a:r>
            <a:r>
              <a:rPr lang="uk-UA" dirty="0"/>
              <a:t>мала найкращі показники за швидкістю навчання, але її точність обмежена;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обчислювальні ресурси</a:t>
            </a:r>
            <a:r>
              <a:rPr lang="uk-UA" dirty="0"/>
              <a:t>: </a:t>
            </a:r>
            <a:r>
              <a:rPr lang="en-US" dirty="0"/>
              <a:t>CRNN </a:t>
            </a:r>
            <a:r>
              <a:rPr lang="uk-UA" dirty="0"/>
              <a:t>вимагала менше ресурсів порівняно з </a:t>
            </a:r>
            <a:r>
              <a:rPr lang="en-US" dirty="0" err="1"/>
              <a:t>VGGNet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uk-UA" dirty="0"/>
              <a:t>які потребували значних обчислювальних </a:t>
            </a:r>
            <a:r>
              <a:rPr lang="uk-UA" dirty="0" err="1"/>
              <a:t>потужностей</a:t>
            </a:r>
            <a:r>
              <a:rPr lang="uk-UA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обробка послідовностей</a:t>
            </a:r>
            <a:r>
              <a:rPr lang="uk-UA" dirty="0"/>
              <a:t>: </a:t>
            </a:r>
            <a:r>
              <a:rPr lang="en-US" dirty="0"/>
              <a:t>CRNN </a:t>
            </a:r>
            <a:r>
              <a:rPr lang="uk-UA" dirty="0"/>
              <a:t>була найкращою в обробці послідовностей символів, що є важливим для точного розпізнавання рукописних слів.</a:t>
            </a:r>
          </a:p>
          <a:p>
            <a:r>
              <a:rPr lang="uk-UA" b="1" dirty="0"/>
              <a:t>Висновок</a:t>
            </a:r>
            <a:r>
              <a:rPr lang="uk-UA" dirty="0"/>
              <a:t>: </a:t>
            </a:r>
            <a:r>
              <a:rPr lang="en-US" b="1" dirty="0"/>
              <a:t>CRNN</a:t>
            </a:r>
            <a:r>
              <a:rPr lang="en-US" dirty="0"/>
              <a:t> </a:t>
            </a:r>
            <a:r>
              <a:rPr lang="uk-UA" dirty="0"/>
              <a:t>є оптимальним вибором для задачі розпізнавання рукописного тексту, забезпечуючи високу точність при помірних вимогах до ресурсів та часу навчання.</a:t>
            </a:r>
          </a:p>
        </p:txBody>
      </p:sp>
    </p:spTree>
    <p:extLst>
      <p:ext uri="{BB962C8B-B14F-4D97-AF65-F5344CB8AC3E}">
        <p14:creationId xmlns:p14="http://schemas.microsoft.com/office/powerpoint/2010/main" val="16004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B32BE-8DDB-DE99-2C4D-07D5B6AE5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5A85D9-2ACA-3F67-D4CD-F784BD7F1C88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Програмна</a:t>
            </a:r>
            <a:r>
              <a:rPr lang="ru-RU" sz="2800" b="1" dirty="0"/>
              <a:t> </a:t>
            </a:r>
            <a:r>
              <a:rPr lang="ru-RU" sz="2800" b="1" dirty="0" err="1"/>
              <a:t>реалізація</a:t>
            </a:r>
            <a:r>
              <a:rPr lang="ru-RU" sz="2800" b="1" dirty="0"/>
              <a:t> </a:t>
            </a:r>
            <a:r>
              <a:rPr lang="ru-RU" sz="2800" b="1" dirty="0" err="1"/>
              <a:t>системи</a:t>
            </a:r>
            <a:r>
              <a:rPr lang="ru-RU" sz="2800" b="1" dirty="0"/>
              <a:t> </a:t>
            </a:r>
            <a:r>
              <a:rPr lang="ru-RU" sz="2800" b="1" dirty="0" err="1"/>
              <a:t>розпізнавання</a:t>
            </a:r>
            <a:r>
              <a:rPr lang="ru-RU" sz="2800" b="1" dirty="0"/>
              <a:t> рукописного тексту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50158D7C-0D72-0BF2-A199-4E62AE3CBEF4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07DC7B46-BDF1-7036-F042-81D88A7958B0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7</a:t>
            </a:fld>
            <a:endParaRPr lang="ru-RU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BF0A2-1B92-1A86-2DE9-773246726B4E}"/>
              </a:ext>
            </a:extLst>
          </p:cNvPr>
          <p:cNvSpPr txBox="1"/>
          <p:nvPr/>
        </p:nvSpPr>
        <p:spPr>
          <a:xfrm>
            <a:off x="459731" y="1263355"/>
            <a:ext cx="112725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uk-UA" sz="2000" dirty="0"/>
              <a:t>Для реалізації системи розпізнавання рукописного тексту на зображеннях розроблено програмне забезпечення, яке інтегрує алгоритм глибокого навчання </a:t>
            </a:r>
            <a:r>
              <a:rPr lang="en-US" sz="2000" dirty="0"/>
              <a:t>CRNN </a:t>
            </a:r>
            <a:r>
              <a:rPr lang="uk-UA" sz="2000" dirty="0"/>
              <a:t>і графічний інтерфейс користувача. Основні компоненти системи: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dirty="0"/>
              <a:t>алгоритм </a:t>
            </a:r>
            <a:r>
              <a:rPr lang="en-US" sz="2000" b="1" dirty="0"/>
              <a:t>CRNN</a:t>
            </a:r>
            <a:r>
              <a:rPr lang="en-US" sz="2000" dirty="0"/>
              <a:t>: </a:t>
            </a:r>
            <a:r>
              <a:rPr lang="uk-UA" sz="2000" dirty="0"/>
              <a:t>поєднання </a:t>
            </a:r>
            <a:r>
              <a:rPr lang="en-US" sz="2000" dirty="0"/>
              <a:t>CNN </a:t>
            </a:r>
            <a:r>
              <a:rPr lang="uk-UA" sz="2000" dirty="0"/>
              <a:t>для екстракції ознак із зображення і </a:t>
            </a:r>
            <a:r>
              <a:rPr lang="en-US" sz="2000" dirty="0"/>
              <a:t>RNN (LSTM) </a:t>
            </a:r>
            <a:r>
              <a:rPr lang="uk-UA" sz="2000" dirty="0"/>
              <a:t>для обробки послідовностей. Це дозволяє ефективно розпізнавати тексти зі змінною кількістю символів;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dirty="0"/>
              <a:t>графічний інтерфейс</a:t>
            </a:r>
            <a:r>
              <a:rPr lang="uk-UA" sz="2000" dirty="0"/>
              <a:t>: створений з використанням </a:t>
            </a:r>
            <a:r>
              <a:rPr lang="en-US" sz="2000" dirty="0"/>
              <a:t>Python </a:t>
            </a:r>
            <a:r>
              <a:rPr lang="uk-UA" sz="2000" dirty="0"/>
              <a:t>і бібліотеки </a:t>
            </a:r>
            <a:r>
              <a:rPr lang="en-US" sz="2000" dirty="0" err="1"/>
              <a:t>Tkinter</a:t>
            </a:r>
            <a:r>
              <a:rPr lang="en-US" sz="2000" dirty="0"/>
              <a:t>, </a:t>
            </a:r>
            <a:r>
              <a:rPr lang="uk-UA" sz="2000" dirty="0"/>
              <a:t>інтерфейс простий у використанні та дозволяє завантажувати зображення, запускати процес розпізнавання та переглядати результати.</a:t>
            </a:r>
          </a:p>
          <a:p>
            <a:pPr indent="457200">
              <a:buNone/>
            </a:pPr>
            <a:r>
              <a:rPr lang="uk-UA" sz="2000" dirty="0"/>
              <a:t>Основні функціональні можливості: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завантаження зображення та його попередній перегляд;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обробка зображення з використанням моделі </a:t>
            </a:r>
            <a:r>
              <a:rPr lang="en-US" sz="2000" dirty="0"/>
              <a:t>CRNN </a:t>
            </a:r>
            <a:r>
              <a:rPr lang="uk-UA" sz="2000" dirty="0"/>
              <a:t>для розпізнавання тексту;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виведення результату у вигляді текстового рядка в інтерфейсі та консолі;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кнопка для очищення результатів та підготовки до обробки нового зображення.</a:t>
            </a:r>
          </a:p>
          <a:p>
            <a:pPr indent="457200"/>
            <a:r>
              <a:rPr lang="uk-UA" sz="2000" dirty="0"/>
              <a:t>Система автоматично проводить попередню обробку зображень (перехід у відтінки сірого, масштабування, нормалізація), а потім передає їх до моделі для подальшого розпізнавання. Розпізнаний текст виводиться в інтерфейсі і також доступний для копіювання або збереження.</a:t>
            </a:r>
          </a:p>
        </p:txBody>
      </p:sp>
    </p:spTree>
    <p:extLst>
      <p:ext uri="{BB962C8B-B14F-4D97-AF65-F5344CB8AC3E}">
        <p14:creationId xmlns:p14="http://schemas.microsoft.com/office/powerpoint/2010/main" val="383354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7673A-2B03-3406-B05B-DBCDDFC6E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7FA882-018F-4798-4388-5467B0154959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Архітектура</a:t>
            </a:r>
            <a:r>
              <a:rPr lang="ru-RU" sz="2800" b="1" dirty="0"/>
              <a:t> </a:t>
            </a:r>
            <a:r>
              <a:rPr lang="ru-RU" sz="2800" b="1" dirty="0" err="1"/>
              <a:t>побудованої</a:t>
            </a:r>
            <a:r>
              <a:rPr lang="ru-RU" sz="2800" b="1" dirty="0"/>
              <a:t> </a:t>
            </a:r>
            <a:r>
              <a:rPr lang="en-US" sz="2800" b="1" dirty="0"/>
              <a:t>CRNN </a:t>
            </a:r>
            <a:r>
              <a:rPr lang="ru-RU" sz="2800" b="1" dirty="0" err="1"/>
              <a:t>моделі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125F9CCF-221A-2E97-14C9-5519E78B92DC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9C5F4DDF-F4F4-B78A-4663-0DC69158B915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8</a:t>
            </a:fld>
            <a:endParaRPr lang="ru-RU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D0249-EB10-24AE-5946-C50E85BC6FCF}"/>
              </a:ext>
            </a:extLst>
          </p:cNvPr>
          <p:cNvSpPr txBox="1"/>
          <p:nvPr/>
        </p:nvSpPr>
        <p:spPr>
          <a:xfrm>
            <a:off x="2708048" y="6278427"/>
            <a:ext cx="6748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i="1" dirty="0"/>
              <a:t>Рисунок 1 – </a:t>
            </a:r>
            <a:r>
              <a:rPr lang="ru-RU" sz="2000" i="1" dirty="0" err="1"/>
              <a:t>Архітектура</a:t>
            </a:r>
            <a:r>
              <a:rPr lang="ru-RU" sz="2000" i="1" dirty="0"/>
              <a:t> </a:t>
            </a:r>
            <a:r>
              <a:rPr lang="ru-RU" sz="2000" i="1" dirty="0" err="1"/>
              <a:t>побудованої</a:t>
            </a:r>
            <a:r>
              <a:rPr lang="ru-RU" sz="2000" i="1" dirty="0"/>
              <a:t> CRNN </a:t>
            </a:r>
            <a:r>
              <a:rPr lang="ru-RU" sz="2000" i="1" dirty="0" err="1"/>
              <a:t>моделі</a:t>
            </a:r>
            <a:endParaRPr lang="en-US" sz="2000" i="1" dirty="0"/>
          </a:p>
        </p:txBody>
      </p:sp>
      <p:pic>
        <p:nvPicPr>
          <p:cNvPr id="4" name="Рисунок 3" descr="The architecture of CRNN Network">
            <a:extLst>
              <a:ext uri="{FF2B5EF4-FFF2-40B4-BE49-F238E27FC236}">
                <a16:creationId xmlns:a16="http://schemas.microsoft.com/office/drawing/2014/main" id="{49E6CCBE-188C-181E-3BD2-CF49BF5A0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52" y="1159146"/>
            <a:ext cx="6748895" cy="5033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00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87253-C6A7-9397-6750-7B5F3606A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318D8E-2307-C465-8214-4A9FD49E504B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Ефективність</a:t>
            </a:r>
            <a:r>
              <a:rPr lang="ru-RU" sz="2800" b="1" dirty="0"/>
              <a:t> методу CRNN за результатами </a:t>
            </a:r>
            <a:r>
              <a:rPr lang="ru-RU" sz="2800" b="1" dirty="0" err="1"/>
              <a:t>тестування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F8B9FCDB-02F7-2259-233F-40303E9E6660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AB81CF0B-43A2-7C21-C3E4-CF36E0AC6590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9</a:t>
            </a:fld>
            <a:endParaRPr lang="ru-RU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E7955-0BB8-5EEA-A8AB-BBD795677369}"/>
              </a:ext>
            </a:extLst>
          </p:cNvPr>
          <p:cNvSpPr txBox="1"/>
          <p:nvPr/>
        </p:nvSpPr>
        <p:spPr>
          <a:xfrm>
            <a:off x="1432835" y="1337171"/>
            <a:ext cx="9139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i="1" dirty="0" err="1"/>
              <a:t>Таблиця</a:t>
            </a:r>
            <a:r>
              <a:rPr lang="ru-RU" sz="2000" i="1" dirty="0"/>
              <a:t> 2 – </a:t>
            </a:r>
            <a:r>
              <a:rPr lang="ru-RU" sz="2000" i="1" dirty="0" err="1"/>
              <a:t>Результати</a:t>
            </a:r>
            <a:r>
              <a:rPr lang="ru-RU" sz="2000" i="1" dirty="0"/>
              <a:t> </a:t>
            </a:r>
            <a:r>
              <a:rPr lang="ru-RU" sz="2000" i="1" dirty="0" err="1"/>
              <a:t>тестування</a:t>
            </a:r>
            <a:r>
              <a:rPr lang="ru-RU" sz="2000" i="1" dirty="0"/>
              <a:t> </a:t>
            </a:r>
            <a:r>
              <a:rPr lang="ru-RU" sz="2000" i="1" dirty="0" err="1"/>
              <a:t>моделі</a:t>
            </a:r>
            <a:r>
              <a:rPr lang="ru-RU" sz="2000" i="1" dirty="0"/>
              <a:t> CRNN на </a:t>
            </a:r>
            <a:r>
              <a:rPr lang="ru-RU" sz="2000" i="1" dirty="0" err="1"/>
              <a:t>основній</a:t>
            </a:r>
            <a:r>
              <a:rPr lang="ru-RU" sz="2000" i="1" dirty="0"/>
              <a:t> </a:t>
            </a:r>
            <a:r>
              <a:rPr lang="ru-RU" sz="2000" i="1" dirty="0" err="1"/>
              <a:t>тестовій</a:t>
            </a:r>
            <a:r>
              <a:rPr lang="ru-RU" sz="2000" i="1" dirty="0"/>
              <a:t> </a:t>
            </a:r>
            <a:r>
              <a:rPr lang="ru-RU" sz="2000" i="1" dirty="0" err="1"/>
              <a:t>вибірці</a:t>
            </a:r>
            <a:endParaRPr lang="en-US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446F7-CB99-132F-960C-621DDDE4A8B9}"/>
              </a:ext>
            </a:extLst>
          </p:cNvPr>
          <p:cNvSpPr txBox="1"/>
          <p:nvPr/>
        </p:nvSpPr>
        <p:spPr>
          <a:xfrm>
            <a:off x="1432835" y="3818319"/>
            <a:ext cx="9326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i="1" dirty="0" err="1"/>
              <a:t>Таблиця</a:t>
            </a:r>
            <a:r>
              <a:rPr lang="ru-RU" sz="2000" i="1" dirty="0"/>
              <a:t> 3 – </a:t>
            </a:r>
            <a:r>
              <a:rPr lang="ru-RU" sz="2000" i="1" dirty="0" err="1"/>
              <a:t>Середній</a:t>
            </a:r>
            <a:r>
              <a:rPr lang="ru-RU" sz="2000" i="1" dirty="0"/>
              <a:t> час </a:t>
            </a:r>
            <a:r>
              <a:rPr lang="ru-RU" sz="2000" i="1" dirty="0" err="1"/>
              <a:t>обробки</a:t>
            </a:r>
            <a:r>
              <a:rPr lang="ru-RU" sz="2000" i="1" dirty="0"/>
              <a:t> </a:t>
            </a:r>
            <a:r>
              <a:rPr lang="ru-RU" sz="2000" i="1" dirty="0" err="1"/>
              <a:t>зображення</a:t>
            </a:r>
            <a:r>
              <a:rPr lang="ru-RU" sz="2000" i="1" dirty="0"/>
              <a:t> на </a:t>
            </a:r>
            <a:r>
              <a:rPr lang="ru-RU" sz="2000" i="1" dirty="0" err="1"/>
              <a:t>різних</a:t>
            </a:r>
            <a:r>
              <a:rPr lang="ru-RU" sz="2000" i="1" dirty="0"/>
              <a:t> пристроях</a:t>
            </a:r>
            <a:endParaRPr lang="en-US" sz="2000" i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EE422B-5BC8-80A9-A0AE-58DD99D3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35" y="4218429"/>
            <a:ext cx="9326330" cy="250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9EE7D61-5AB0-3198-0283-30AB64AD9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35" y="1763635"/>
            <a:ext cx="9326330" cy="2054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232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1136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Mincho</vt:lpstr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Берковський Микола</cp:lastModifiedBy>
  <cp:revision>1</cp:revision>
  <dcterms:created xsi:type="dcterms:W3CDTF">2025-04-21T17:59:54Z</dcterms:created>
  <dcterms:modified xsi:type="dcterms:W3CDTF">2025-06-23T16:03:44Z</dcterms:modified>
</cp:coreProperties>
</file>