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8" r:id="rId11"/>
    <p:sldId id="264" r:id="rId12"/>
    <p:sldId id="266" r:id="rId13"/>
    <p:sldId id="267" r:id="rId14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CC9A2-17D2-04B2-A663-AC4E94B0C4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DD9806C5-3EA5-FCB0-147E-71148E44C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FB3EC785-FB3F-FB71-07C9-4266BE4E3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AAAA-75F5-47DD-992F-FD2A48ADCF02}" type="datetimeFigureOut">
              <a:rPr lang="uk-UA" smtClean="0"/>
              <a:t>23.06.2025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60FCD2B-02B0-F210-C513-6DC4B03C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5CBA210-07DD-68AA-8B7F-96067A0C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8535-7FFF-45DE-9A46-EE4BBBFA2B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9787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7AFB4B-D3DF-1A3E-CCBC-08F4F7B6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AE5BBD46-C873-8FC3-504E-0E4991D0A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69DD9DA-64D9-CB46-C1A4-2C35117E4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AAAA-75F5-47DD-992F-FD2A48ADCF02}" type="datetimeFigureOut">
              <a:rPr lang="uk-UA" smtClean="0"/>
              <a:t>23.06.2025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EA7DE76E-789C-8841-3175-FAFDF2B22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B7234C46-6A6F-91C7-3627-67E9C89C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8535-7FFF-45DE-9A46-EE4BBBFA2B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012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91803F22-19E4-AF1F-4D15-3A896F394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F2552C44-D69E-6C5C-0CF9-80871006D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25DB2626-5071-230D-50CA-90F6C1FE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AAAA-75F5-47DD-992F-FD2A48ADCF02}" type="datetimeFigureOut">
              <a:rPr lang="uk-UA" smtClean="0"/>
              <a:t>23.06.2025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6072C02-FB5B-003B-2252-EC5166301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DBF5F073-AFFF-5ECC-1CB9-53F3645B1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8535-7FFF-45DE-9A46-EE4BBBFA2B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02886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966462-AACA-07D1-5BFA-625A692B4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9B3467F-2D84-DB55-FF87-0E74BB04A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CDBA14E-5AD8-BEB8-FE06-BD8DDD210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AAAA-75F5-47DD-992F-FD2A48ADCF02}" type="datetimeFigureOut">
              <a:rPr lang="uk-UA" smtClean="0"/>
              <a:t>23.06.2025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2BA715D4-370C-7996-C5EE-DC383A7D4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95B7547-0AE0-FFF9-E8F9-2988E2F01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8535-7FFF-45DE-9A46-EE4BBBFA2B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517979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D02FE4-62A3-D447-47CC-E53519CD5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8BAA7C2E-8DEE-085E-4646-AFDBCD4FA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EB1B7B60-5384-4B5D-6DAE-EAF77576C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AAAA-75F5-47DD-992F-FD2A48ADCF02}" type="datetimeFigureOut">
              <a:rPr lang="uk-UA" smtClean="0"/>
              <a:t>23.06.2025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64E609C-F4FC-A056-2153-888A09C0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C53F3DC7-8263-152B-5B25-753C38B8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8535-7FFF-45DE-9A46-EE4BBBFA2B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564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E719F-F261-D3A2-8717-CCF85427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8123AB8-2805-1A75-9899-20B06F4A1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BEB0E5B2-4B79-FA38-75C4-C98929D7F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8FE30DC0-FB92-83D0-2F42-02BB4B530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AAAA-75F5-47DD-992F-FD2A48ADCF02}" type="datetimeFigureOut">
              <a:rPr lang="uk-UA" smtClean="0"/>
              <a:t>23.06.2025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EE18666C-48B7-3A58-84E8-DB58F46EA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03AB889A-BD16-3474-EC5B-68B3CCF3E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8535-7FFF-45DE-9A46-EE4BBBFA2B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0952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87C694-B018-10C3-74C0-28134CD4E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80112D82-CE79-DE96-E5F4-3C3FD8D33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199BFDA9-AEF8-2112-0F53-66B9CA7D8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74838A86-8ADE-1A64-27CF-E2DCEA325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9DC587AA-037E-C627-4755-AF6F38EB5C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9544F0A5-4314-816E-F5A3-1DFAD4884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AAAA-75F5-47DD-992F-FD2A48ADCF02}" type="datetimeFigureOut">
              <a:rPr lang="uk-UA" smtClean="0"/>
              <a:t>23.06.2025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59562526-1185-D4E2-94C3-085921C29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0A5CA626-FE62-151B-33AA-3AF5A721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8535-7FFF-45DE-9A46-EE4BBBFA2B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2220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F6EA1-7939-D2D6-3DCF-741D5F97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9004CED1-EFC0-2FEF-4679-6DAA1E762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AAAA-75F5-47DD-992F-FD2A48ADCF02}" type="datetimeFigureOut">
              <a:rPr lang="uk-UA" smtClean="0"/>
              <a:t>23.06.2025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888F071F-763A-8DA8-1E81-59167A71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7A879534-ED51-1851-2D6E-A433A98A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8535-7FFF-45DE-9A46-EE4BBBFA2B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9444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A16040B3-1AA6-4BE3-416D-EAABA453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AAAA-75F5-47DD-992F-FD2A48ADCF02}" type="datetimeFigureOut">
              <a:rPr lang="uk-UA" smtClean="0"/>
              <a:t>23.06.2025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C8E48C87-53B5-9C41-1618-B2E77B42C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FED053EE-390D-56AB-381D-3D2EF9A33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8535-7FFF-45DE-9A46-EE4BBBFA2B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55311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083EC8-54C0-3B53-7E69-44770031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C695B64-D472-41E8-666B-AEC2282FF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AAA25F52-6C4C-0E7F-C995-9C0AAE560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01ECB56A-D592-EAA1-A89F-7721C33BE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AAAA-75F5-47DD-992F-FD2A48ADCF02}" type="datetimeFigureOut">
              <a:rPr lang="uk-UA" smtClean="0"/>
              <a:t>23.06.2025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9F6A888C-FFB0-4F0A-0836-68FC43CD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BB458488-02F5-E000-990C-173CA4D0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8535-7FFF-45DE-9A46-EE4BBBFA2B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5893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366760-7963-281C-1D9D-6371E42AF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68998332-C6B2-219B-BFF2-F0F16B28A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1C2E21B0-C6BC-80CC-C664-3BE4201B6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95178F4D-86CC-CAC3-BA1F-4B5A72A01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2AAAA-75F5-47DD-992F-FD2A48ADCF02}" type="datetimeFigureOut">
              <a:rPr lang="uk-UA" smtClean="0"/>
              <a:t>23.06.2025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56340BF1-692D-B208-9632-937B8309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392803F2-D7D0-1264-8D8F-1A396DDFC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A8535-7FFF-45DE-9A46-EE4BBBFA2B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60273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32BB38B9-12EC-91AF-61C9-75C790979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BD29E6C3-AEA4-803E-A5EF-240A5F764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D733026-A0EA-8736-A319-70B6BF5E5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2AAAA-75F5-47DD-992F-FD2A48ADCF02}" type="datetimeFigureOut">
              <a:rPr lang="uk-UA" smtClean="0"/>
              <a:t>23.06.2025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DB966990-6AE7-4359-5BE8-69227C61E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AB22ED2B-4170-BCDB-213E-FC6B929FD3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A8535-7FFF-45DE-9A46-EE4BBBFA2BC9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2896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707C1C-12CA-52F3-8859-D13F10DF17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85" b="125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9F9B322-2A57-F665-4CA2-453A1445350A}"/>
              </a:ext>
            </a:extLst>
          </p:cNvPr>
          <p:cNvSpPr txBox="1"/>
          <p:nvPr/>
        </p:nvSpPr>
        <p:spPr>
          <a:xfrm>
            <a:off x="1665308" y="772626"/>
            <a:ext cx="8861384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3200" dirty="0"/>
              <a:t>МІНІСТЕРСТВО ОСВІТИ І НАУКИ УКРАЇНИ</a:t>
            </a:r>
            <a:br>
              <a:rPr lang="uk-UA" sz="3200" dirty="0"/>
            </a:br>
            <a:r>
              <a:rPr lang="uk-UA" sz="3200" dirty="0"/>
              <a:t>ХАРКІВСЬКИЙ НАЦІОНАЛЬНИЙ УНІВЕРСИТЕТ РАДІОЕЛЕКТРОНІКИ</a:t>
            </a:r>
            <a:br>
              <a:rPr lang="uk-UA" sz="3200" dirty="0"/>
            </a:br>
            <a:br>
              <a:rPr lang="uk-UA" sz="3200" dirty="0"/>
            </a:br>
            <a:r>
              <a:rPr lang="uk-UA" sz="3200" b="1" dirty="0"/>
              <a:t>«</a:t>
            </a:r>
            <a:r>
              <a:rPr lang="ru-RU" sz="3200" b="1" dirty="0" err="1"/>
              <a:t>Дослідження</a:t>
            </a:r>
            <a:r>
              <a:rPr lang="ru-RU" sz="3200" b="1" dirty="0"/>
              <a:t> </a:t>
            </a:r>
            <a:r>
              <a:rPr lang="ru-RU" sz="3200" b="1" dirty="0" err="1"/>
              <a:t>методів</a:t>
            </a:r>
            <a:r>
              <a:rPr lang="ru-RU" sz="3200" b="1" dirty="0"/>
              <a:t>  </a:t>
            </a:r>
            <a:r>
              <a:rPr lang="ru-RU" sz="3200" b="1" dirty="0" err="1"/>
              <a:t>розпізнавання</a:t>
            </a:r>
            <a:r>
              <a:rPr lang="ru-RU" sz="3200" b="1" dirty="0"/>
              <a:t> рукописного тексту на </a:t>
            </a:r>
            <a:r>
              <a:rPr lang="ru-RU" sz="3200" b="1" dirty="0" err="1"/>
              <a:t>зображеннях</a:t>
            </a:r>
            <a:r>
              <a:rPr lang="ru-RU" sz="3200" b="1" dirty="0"/>
              <a:t> за </a:t>
            </a:r>
            <a:r>
              <a:rPr lang="ru-RU" sz="3200" b="1" dirty="0" err="1"/>
              <a:t>допомогою</a:t>
            </a:r>
            <a:r>
              <a:rPr lang="ru-RU" sz="3200" b="1" dirty="0"/>
              <a:t> </a:t>
            </a:r>
            <a:r>
              <a:rPr lang="en-US" sz="3200" b="1" dirty="0"/>
              <a:t>CNN (Convolutional Neural Network)</a:t>
            </a:r>
            <a:r>
              <a:rPr lang="uk-UA" sz="3200" b="1" dirty="0"/>
              <a:t>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5FBF49-4837-65CD-7B50-A169A6925C21}"/>
              </a:ext>
            </a:extLst>
          </p:cNvPr>
          <p:cNvSpPr txBox="1"/>
          <p:nvPr/>
        </p:nvSpPr>
        <p:spPr>
          <a:xfrm>
            <a:off x="5135512" y="5721636"/>
            <a:ext cx="61107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2400" dirty="0" err="1"/>
              <a:t>Виконав</a:t>
            </a:r>
            <a:r>
              <a:rPr lang="ru-RU" sz="2400" dirty="0"/>
              <a:t>: ст. гр. ІПЗм-23-</a:t>
            </a:r>
            <a:r>
              <a:rPr lang="en-US" sz="2400" dirty="0"/>
              <a:t>3</a:t>
            </a:r>
            <a:r>
              <a:rPr lang="ru-RU" sz="2400" dirty="0"/>
              <a:t> Берковський М. В.</a:t>
            </a:r>
          </a:p>
          <a:p>
            <a:pPr algn="r"/>
            <a:r>
              <a:rPr lang="ru-RU" sz="2400" dirty="0" err="1"/>
              <a:t>Науковий</a:t>
            </a:r>
            <a:r>
              <a:rPr lang="ru-RU" sz="2400" dirty="0"/>
              <a:t> </a:t>
            </a:r>
            <a:r>
              <a:rPr lang="ru-RU" sz="2400" dirty="0" err="1"/>
              <a:t>керівник</a:t>
            </a:r>
            <a:r>
              <a:rPr lang="ru-RU" sz="2400" dirty="0"/>
              <a:t>: доц. каф. ПІ </a:t>
            </a:r>
            <a:r>
              <a:rPr lang="ru-RU" sz="2400" dirty="0" err="1"/>
              <a:t>Голян</a:t>
            </a:r>
            <a:r>
              <a:rPr lang="ru-RU" sz="2400" dirty="0"/>
              <a:t> В.В.</a:t>
            </a:r>
          </a:p>
        </p:txBody>
      </p:sp>
    </p:spTree>
    <p:extLst>
      <p:ext uri="{BB962C8B-B14F-4D97-AF65-F5344CB8AC3E}">
        <p14:creationId xmlns:p14="http://schemas.microsoft.com/office/powerpoint/2010/main" val="16260718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3E236-5D7F-8DD7-CEE9-8A94F7286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6AF83B-9038-B618-9F29-7862BD87E2A5}"/>
              </a:ext>
            </a:extLst>
          </p:cNvPr>
          <p:cNvSpPr txBox="1"/>
          <p:nvPr/>
        </p:nvSpPr>
        <p:spPr>
          <a:xfrm>
            <a:off x="879676" y="579573"/>
            <a:ext cx="10405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 err="1"/>
              <a:t>Ефективність</a:t>
            </a:r>
            <a:r>
              <a:rPr lang="ru-RU" sz="2800" b="1" dirty="0"/>
              <a:t> методу CRNN за результатами </a:t>
            </a:r>
            <a:r>
              <a:rPr lang="ru-RU" sz="2800" b="1" dirty="0" err="1"/>
              <a:t>тестування</a:t>
            </a:r>
            <a:endParaRPr lang="ru-RU" sz="2800" dirty="0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C9BA2265-4FAE-C48B-D9E4-F5E2CD6C5B5D}"/>
              </a:ext>
            </a:extLst>
          </p:cNvPr>
          <p:cNvSpPr/>
          <p:nvPr/>
        </p:nvSpPr>
        <p:spPr>
          <a:xfrm>
            <a:off x="-1" y="0"/>
            <a:ext cx="12192001" cy="579573"/>
          </a:xfrm>
          <a:prstGeom prst="rect">
            <a:avLst/>
          </a:prstGeom>
          <a:solidFill>
            <a:srgbClr val="E6EE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Google Shape;305;p29">
            <a:extLst>
              <a:ext uri="{FF2B5EF4-FFF2-40B4-BE49-F238E27FC236}">
                <a16:creationId xmlns:a16="http://schemas.microsoft.com/office/drawing/2014/main" id="{51076A6B-06B6-5914-8114-652CFF65FE90}"/>
              </a:ext>
            </a:extLst>
          </p:cNvPr>
          <p:cNvSpPr txBox="1">
            <a:spLocks/>
          </p:cNvSpPr>
          <p:nvPr/>
        </p:nvSpPr>
        <p:spPr>
          <a:xfrm>
            <a:off x="11623040" y="35787"/>
            <a:ext cx="568960" cy="5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9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00000"/>
              </a:lnSpc>
            </a:pPr>
            <a:fld id="{E74685A4-5E5B-4202-9E3B-0C55012C8A89}" type="slidenum">
              <a:rPr lang="ru-RU" sz="1800" b="1" smtClean="0"/>
              <a:t>10</a:t>
            </a:fld>
            <a:endParaRPr lang="ru-RU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94B581-F40F-5C3E-A755-0F097956BFB9}"/>
              </a:ext>
            </a:extLst>
          </p:cNvPr>
          <p:cNvSpPr txBox="1"/>
          <p:nvPr/>
        </p:nvSpPr>
        <p:spPr>
          <a:xfrm>
            <a:off x="2697305" y="1282256"/>
            <a:ext cx="78238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2000" i="1" dirty="0" err="1"/>
              <a:t>Таблиця</a:t>
            </a:r>
            <a:r>
              <a:rPr lang="ru-RU" sz="2000" i="1" dirty="0"/>
              <a:t> 4 – </a:t>
            </a:r>
            <a:r>
              <a:rPr lang="ru-RU" sz="2000" i="1" dirty="0" err="1"/>
              <a:t>Вплив</a:t>
            </a:r>
            <a:r>
              <a:rPr lang="ru-RU" sz="2000" i="1" dirty="0"/>
              <a:t> </a:t>
            </a:r>
            <a:r>
              <a:rPr lang="ru-RU" sz="2000" i="1" dirty="0" err="1"/>
              <a:t>спотворень</a:t>
            </a:r>
            <a:r>
              <a:rPr lang="ru-RU" sz="2000" i="1" dirty="0"/>
              <a:t> на </a:t>
            </a:r>
            <a:r>
              <a:rPr lang="ru-RU" sz="2000" i="1" dirty="0" err="1"/>
              <a:t>точність</a:t>
            </a:r>
            <a:r>
              <a:rPr lang="ru-RU" sz="2000" i="1" dirty="0"/>
              <a:t> </a:t>
            </a:r>
            <a:r>
              <a:rPr lang="ru-RU" sz="2000" i="1" dirty="0" err="1"/>
              <a:t>розпізнавання</a:t>
            </a:r>
            <a:endParaRPr lang="en-US" sz="2000" i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ED1D331-B7C6-4623-303D-D31FEDF1B8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305" y="1682366"/>
            <a:ext cx="6770381" cy="5109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4466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7E96C-44FA-7D3F-0C4B-CC0854780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3DA58DC-7BD6-6F3B-CE37-7030E71A9B4E}"/>
              </a:ext>
            </a:extLst>
          </p:cNvPr>
          <p:cNvSpPr txBox="1"/>
          <p:nvPr/>
        </p:nvSpPr>
        <p:spPr>
          <a:xfrm>
            <a:off x="879676" y="579573"/>
            <a:ext cx="10405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 err="1"/>
              <a:t>Тестування</a:t>
            </a:r>
            <a:r>
              <a:rPr lang="ru-RU" sz="2800" b="1" dirty="0"/>
              <a:t> </a:t>
            </a:r>
            <a:r>
              <a:rPr lang="ru-RU" sz="2800" b="1" dirty="0" err="1"/>
              <a:t>використання</a:t>
            </a:r>
            <a:r>
              <a:rPr lang="ru-RU" sz="2800" b="1" dirty="0"/>
              <a:t> </a:t>
            </a:r>
            <a:r>
              <a:rPr lang="ru-RU" sz="2800" b="1" dirty="0" err="1"/>
              <a:t>системи</a:t>
            </a:r>
            <a:r>
              <a:rPr lang="ru-RU" sz="2800" b="1" dirty="0"/>
              <a:t> </a:t>
            </a:r>
            <a:endParaRPr lang="ru-RU" sz="2800" dirty="0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A9671B1F-F16B-892C-881D-B60F6CD743CA}"/>
              </a:ext>
            </a:extLst>
          </p:cNvPr>
          <p:cNvSpPr/>
          <p:nvPr/>
        </p:nvSpPr>
        <p:spPr>
          <a:xfrm>
            <a:off x="-1" y="0"/>
            <a:ext cx="12192001" cy="579573"/>
          </a:xfrm>
          <a:prstGeom prst="rect">
            <a:avLst/>
          </a:prstGeom>
          <a:solidFill>
            <a:srgbClr val="E6EE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Google Shape;305;p29">
            <a:extLst>
              <a:ext uri="{FF2B5EF4-FFF2-40B4-BE49-F238E27FC236}">
                <a16:creationId xmlns:a16="http://schemas.microsoft.com/office/drawing/2014/main" id="{A5848BCE-6E5C-B0BC-D9C8-A884483507C5}"/>
              </a:ext>
            </a:extLst>
          </p:cNvPr>
          <p:cNvSpPr txBox="1">
            <a:spLocks/>
          </p:cNvSpPr>
          <p:nvPr/>
        </p:nvSpPr>
        <p:spPr>
          <a:xfrm>
            <a:off x="11623040" y="35787"/>
            <a:ext cx="568960" cy="5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9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00000"/>
              </a:lnSpc>
            </a:pPr>
            <a:fld id="{E74685A4-5E5B-4202-9E3B-0C55012C8A89}" type="slidenum">
              <a:rPr lang="ru-RU" sz="1800" b="1" smtClean="0"/>
              <a:t>11</a:t>
            </a:fld>
            <a:endParaRPr lang="ru-RU" sz="18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F87941-0951-EB9C-975E-0C3B81F34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95" y="1603131"/>
            <a:ext cx="5496466" cy="25935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F78A1C6-1BC8-D3EE-CA29-6FE3C92A4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627" y="4196705"/>
            <a:ext cx="4491355" cy="14077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09E0C8-6085-7911-0415-0FCF200436E9}"/>
              </a:ext>
            </a:extLst>
          </p:cNvPr>
          <p:cNvSpPr txBox="1"/>
          <p:nvPr/>
        </p:nvSpPr>
        <p:spPr>
          <a:xfrm>
            <a:off x="1230917" y="5805460"/>
            <a:ext cx="4457065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tabLst>
                <a:tab pos="6300470" algn="r"/>
              </a:tabLst>
            </a:pPr>
            <a:r>
              <a:rPr lang="ru-RU" sz="1800" i="1" dirty="0"/>
              <a:t>Рисунок 2 – </a:t>
            </a:r>
            <a:r>
              <a:rPr lang="uk-UA" sz="1800" i="1" dirty="0">
                <a:effectLst/>
                <a:ea typeface="MS Mincho" panose="02020609040205080304" pitchFamily="49" charset="-128"/>
              </a:rPr>
              <a:t>Тестування короткого тексту</a:t>
            </a:r>
            <a:endParaRPr lang="uk-UA" sz="1400" i="1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43B77B1-59E2-A87E-F9F6-F5E189572F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5072" y="1656623"/>
            <a:ext cx="5940133" cy="24392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EBA3E87-C509-B0F9-7F9E-CDDD081CC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5073" y="4114409"/>
            <a:ext cx="4940300" cy="15182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018977D-EA6B-1CAE-D8E0-F4334D729EC5}"/>
              </a:ext>
            </a:extLst>
          </p:cNvPr>
          <p:cNvSpPr txBox="1"/>
          <p:nvPr/>
        </p:nvSpPr>
        <p:spPr>
          <a:xfrm>
            <a:off x="6055072" y="5805460"/>
            <a:ext cx="4940301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tabLst>
                <a:tab pos="6300470" algn="r"/>
              </a:tabLst>
            </a:pPr>
            <a:r>
              <a:rPr lang="ru-RU" sz="1800" i="1" dirty="0"/>
              <a:t>Рисунок 3 – </a:t>
            </a:r>
            <a:r>
              <a:rPr lang="uk-UA" sz="1800" i="1" dirty="0">
                <a:effectLst/>
                <a:ea typeface="MS Mincho" panose="02020609040205080304" pitchFamily="49" charset="-128"/>
              </a:rPr>
              <a:t>Тестування середнього тексту</a:t>
            </a:r>
            <a:endParaRPr lang="uk-UA" sz="1400" i="1" dirty="0">
              <a:effectLst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430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F2E61-38C6-9D0A-2B0D-C226BDD7B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C95FF9A-45D2-6922-BFA2-4075B304789E}"/>
              </a:ext>
            </a:extLst>
          </p:cNvPr>
          <p:cNvSpPr txBox="1"/>
          <p:nvPr/>
        </p:nvSpPr>
        <p:spPr>
          <a:xfrm>
            <a:off x="879676" y="579573"/>
            <a:ext cx="10405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 err="1"/>
              <a:t>Тестування</a:t>
            </a:r>
            <a:r>
              <a:rPr lang="ru-RU" sz="2800" b="1" dirty="0"/>
              <a:t> </a:t>
            </a:r>
            <a:r>
              <a:rPr lang="ru-RU" sz="2800" b="1" dirty="0" err="1"/>
              <a:t>використання</a:t>
            </a:r>
            <a:r>
              <a:rPr lang="ru-RU" sz="2800" b="1" dirty="0"/>
              <a:t> </a:t>
            </a:r>
            <a:r>
              <a:rPr lang="ru-RU" sz="2800" b="1" dirty="0" err="1"/>
              <a:t>системи</a:t>
            </a:r>
            <a:r>
              <a:rPr lang="ru-RU" sz="2800" b="1" dirty="0"/>
              <a:t> </a:t>
            </a:r>
            <a:endParaRPr lang="ru-RU" sz="2800" dirty="0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AA0433DA-7650-862A-58E0-451EF5525F8C}"/>
              </a:ext>
            </a:extLst>
          </p:cNvPr>
          <p:cNvSpPr/>
          <p:nvPr/>
        </p:nvSpPr>
        <p:spPr>
          <a:xfrm>
            <a:off x="-1" y="0"/>
            <a:ext cx="12192001" cy="579573"/>
          </a:xfrm>
          <a:prstGeom prst="rect">
            <a:avLst/>
          </a:prstGeom>
          <a:solidFill>
            <a:srgbClr val="E6EE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Google Shape;305;p29">
            <a:extLst>
              <a:ext uri="{FF2B5EF4-FFF2-40B4-BE49-F238E27FC236}">
                <a16:creationId xmlns:a16="http://schemas.microsoft.com/office/drawing/2014/main" id="{524E015A-2FD3-606C-4A2D-601287DCBCBF}"/>
              </a:ext>
            </a:extLst>
          </p:cNvPr>
          <p:cNvSpPr txBox="1">
            <a:spLocks/>
          </p:cNvSpPr>
          <p:nvPr/>
        </p:nvSpPr>
        <p:spPr>
          <a:xfrm>
            <a:off x="11623040" y="35787"/>
            <a:ext cx="568960" cy="5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9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00000"/>
              </a:lnSpc>
            </a:pPr>
            <a:fld id="{E74685A4-5E5B-4202-9E3B-0C55012C8A89}" type="slidenum">
              <a:rPr lang="ru-RU" sz="1800" b="1" smtClean="0"/>
              <a:t>12</a:t>
            </a:fld>
            <a:endParaRPr lang="ru-RU" sz="18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FAEE1B-8806-6E7E-7DA3-BEBA0821F21D}"/>
              </a:ext>
            </a:extLst>
          </p:cNvPr>
          <p:cNvSpPr txBox="1"/>
          <p:nvPr/>
        </p:nvSpPr>
        <p:spPr>
          <a:xfrm>
            <a:off x="3062468" y="6278427"/>
            <a:ext cx="6094070" cy="4633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tabLst>
                <a:tab pos="6300470" algn="r"/>
              </a:tabLst>
            </a:pPr>
            <a:r>
              <a:rPr lang="ru-RU" sz="1800" i="1" dirty="0"/>
              <a:t>Рисунок 4 – </a:t>
            </a:r>
            <a:r>
              <a:rPr lang="uk-UA" sz="1800" i="1" dirty="0">
                <a:effectLst/>
                <a:ea typeface="MS Mincho" panose="02020609040205080304" pitchFamily="49" charset="-128"/>
              </a:rPr>
              <a:t>Тестування розширеного тексту</a:t>
            </a:r>
            <a:endParaRPr lang="uk-UA" sz="1400" i="1" dirty="0">
              <a:effectLst/>
              <a:ea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1A8110-048F-8FAE-6631-EDC494A16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503" y="1197560"/>
            <a:ext cx="7124000" cy="27089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5D2E170-52F6-73FB-BABA-8AC3E326F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903" y="3906545"/>
            <a:ext cx="5888191" cy="237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766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D11BB-974D-83CF-8644-B151BC7A7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87493B-098D-7138-E383-EDB18E641BBC}"/>
              </a:ext>
            </a:extLst>
          </p:cNvPr>
          <p:cNvSpPr txBox="1"/>
          <p:nvPr/>
        </p:nvSpPr>
        <p:spPr>
          <a:xfrm>
            <a:off x="879676" y="579573"/>
            <a:ext cx="10405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 err="1"/>
              <a:t>Підсумки</a:t>
            </a:r>
            <a:r>
              <a:rPr lang="ru-RU" sz="2800" b="1" dirty="0"/>
              <a:t> </a:t>
            </a:r>
            <a:r>
              <a:rPr lang="ru-RU" sz="2800" b="1" dirty="0" err="1"/>
              <a:t>дослідження</a:t>
            </a:r>
            <a:endParaRPr lang="ru-RU" sz="2800" dirty="0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0148CC41-867C-9084-C9F8-E1EBDB55AF8C}"/>
              </a:ext>
            </a:extLst>
          </p:cNvPr>
          <p:cNvSpPr/>
          <p:nvPr/>
        </p:nvSpPr>
        <p:spPr>
          <a:xfrm>
            <a:off x="-1" y="0"/>
            <a:ext cx="12192001" cy="579573"/>
          </a:xfrm>
          <a:prstGeom prst="rect">
            <a:avLst/>
          </a:prstGeom>
          <a:solidFill>
            <a:srgbClr val="E6EE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Google Shape;305;p29">
            <a:extLst>
              <a:ext uri="{FF2B5EF4-FFF2-40B4-BE49-F238E27FC236}">
                <a16:creationId xmlns:a16="http://schemas.microsoft.com/office/drawing/2014/main" id="{7E79B625-E812-4AAD-153B-FF848E66D403}"/>
              </a:ext>
            </a:extLst>
          </p:cNvPr>
          <p:cNvSpPr txBox="1">
            <a:spLocks/>
          </p:cNvSpPr>
          <p:nvPr/>
        </p:nvSpPr>
        <p:spPr>
          <a:xfrm>
            <a:off x="11623040" y="35787"/>
            <a:ext cx="568960" cy="5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9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00000"/>
              </a:lnSpc>
            </a:pPr>
            <a:fld id="{E74685A4-5E5B-4202-9E3B-0C55012C8A89}" type="slidenum">
              <a:rPr lang="ru-RU" sz="1800" b="1" smtClean="0"/>
              <a:t>13</a:t>
            </a:fld>
            <a:endParaRPr lang="ru-RU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2B607D-BE7F-1EB3-8E91-1149D7C7CAEB}"/>
              </a:ext>
            </a:extLst>
          </p:cNvPr>
          <p:cNvSpPr txBox="1"/>
          <p:nvPr/>
        </p:nvSpPr>
        <p:spPr>
          <a:xfrm>
            <a:off x="459731" y="1263355"/>
            <a:ext cx="11272537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buNone/>
            </a:pPr>
            <a:r>
              <a:rPr lang="uk-UA" sz="2000" b="1" dirty="0"/>
              <a:t>Реалістичність та корисність отриманих результатів</a:t>
            </a:r>
            <a:br>
              <a:rPr lang="uk-UA" sz="2000" dirty="0"/>
            </a:br>
            <a:r>
              <a:rPr lang="uk-UA" sz="2000" dirty="0"/>
              <a:t>Розроблена модель на базі </a:t>
            </a:r>
            <a:r>
              <a:rPr lang="en-US" sz="2000" dirty="0"/>
              <a:t>CRNN </a:t>
            </a:r>
            <a:r>
              <a:rPr lang="uk-UA" sz="2000" dirty="0"/>
              <a:t>демонструє високу точність і стійкість до спотворень, шумів і стилістичної варіативності рукописного тексту. Вона адаптивна, не вимагає надвисоких обчислювальних ресурсів і може бути інтегрована в реальні системи документообігу, </a:t>
            </a:r>
            <a:r>
              <a:rPr lang="uk-UA" sz="2000" dirty="0" err="1"/>
              <a:t>цифровізації</a:t>
            </a:r>
            <a:r>
              <a:rPr lang="uk-UA" sz="2000" dirty="0"/>
              <a:t> архівів і сервісів доступності.</a:t>
            </a:r>
          </a:p>
          <a:p>
            <a:pPr indent="457200">
              <a:buNone/>
            </a:pPr>
            <a:r>
              <a:rPr lang="uk-UA" sz="2000" b="1" dirty="0"/>
              <a:t>Можливий розвиток досліджень</a:t>
            </a:r>
            <a:br>
              <a:rPr lang="uk-UA" sz="2000" dirty="0"/>
            </a:br>
            <a:r>
              <a:rPr lang="uk-UA" sz="2000" dirty="0"/>
              <a:t>Подальші напрями включають:</a:t>
            </a:r>
          </a:p>
          <a:p>
            <a:pPr marL="342900" indent="457200">
              <a:buFont typeface="Arial" panose="020B0604020202020204" pitchFamily="34" charset="0"/>
              <a:buChar char="•"/>
            </a:pPr>
            <a:r>
              <a:rPr lang="uk-UA" sz="2000" dirty="0"/>
              <a:t>інтеграцію </a:t>
            </a:r>
            <a:r>
              <a:rPr lang="uk-UA" sz="2000" dirty="0" err="1"/>
              <a:t>трансформерів</a:t>
            </a:r>
            <a:r>
              <a:rPr lang="uk-UA" sz="2000" dirty="0"/>
              <a:t> для контекстного кодування;</a:t>
            </a:r>
          </a:p>
          <a:p>
            <a:pPr marL="342900" indent="457200">
              <a:buFont typeface="Arial" panose="020B0604020202020204" pitchFamily="34" charset="0"/>
              <a:buChar char="•"/>
            </a:pPr>
            <a:r>
              <a:rPr lang="uk-UA" sz="2000" dirty="0"/>
              <a:t>генерацію синтетичних даних за допомогою </a:t>
            </a:r>
            <a:r>
              <a:rPr lang="en-US" sz="2000" dirty="0"/>
              <a:t>GAN;</a:t>
            </a:r>
          </a:p>
          <a:p>
            <a:pPr marL="342900" indent="457200">
              <a:buFont typeface="Arial" panose="020B0604020202020204" pitchFamily="34" charset="0"/>
              <a:buChar char="•"/>
            </a:pPr>
            <a:r>
              <a:rPr lang="uk-UA" sz="2000" dirty="0" err="1"/>
              <a:t>мультимовну</a:t>
            </a:r>
            <a:r>
              <a:rPr lang="uk-UA" sz="2000" dirty="0"/>
              <a:t> адаптацію;</a:t>
            </a:r>
          </a:p>
          <a:p>
            <a:pPr marL="342900" indent="457200">
              <a:buFont typeface="Arial" panose="020B0604020202020204" pitchFamily="34" charset="0"/>
              <a:buChar char="•"/>
            </a:pPr>
            <a:r>
              <a:rPr lang="uk-UA" sz="2000" dirty="0"/>
              <a:t>оптимізацію моделі для мобільних пристроїв та вбудованих систем;</a:t>
            </a:r>
          </a:p>
          <a:p>
            <a:pPr marL="342900" indent="457200">
              <a:buFont typeface="Arial" panose="020B0604020202020204" pitchFamily="34" charset="0"/>
              <a:buChar char="•"/>
            </a:pPr>
            <a:r>
              <a:rPr lang="uk-UA" sz="2000" dirty="0"/>
              <a:t>підвищення стійкості до деформацій і нових шрифтів.</a:t>
            </a:r>
          </a:p>
          <a:p>
            <a:pPr indent="457200"/>
            <a:r>
              <a:rPr lang="uk-UA" sz="2000" b="1" dirty="0"/>
              <a:t>Висновок</a:t>
            </a:r>
            <a:br>
              <a:rPr lang="uk-UA" sz="2000" dirty="0"/>
            </a:br>
            <a:r>
              <a:rPr lang="uk-UA" sz="2000" dirty="0"/>
              <a:t>Модель на основі </a:t>
            </a:r>
            <a:r>
              <a:rPr lang="en-US" sz="2000" dirty="0"/>
              <a:t>CNN (</a:t>
            </a:r>
            <a:r>
              <a:rPr lang="uk-UA" sz="2000" dirty="0"/>
              <a:t>та гібридна </a:t>
            </a:r>
            <a:r>
              <a:rPr lang="en-US" sz="2000" dirty="0"/>
              <a:t>CRNN) </a:t>
            </a:r>
            <a:r>
              <a:rPr lang="uk-UA" sz="2000" dirty="0"/>
              <a:t>підтвердила ефективність у задачах розпізнавання рукописного тексту. Отримані результати мають як наукову новизну, так і практичну цінність. Метод дозволяє автоматизувати обробку документів, підвищити доступність інформації та відкрити шлях до масштабованих рішень.</a:t>
            </a:r>
          </a:p>
        </p:txBody>
      </p:sp>
    </p:spTree>
    <p:extLst>
      <p:ext uri="{BB962C8B-B14F-4D97-AF65-F5344CB8AC3E}">
        <p14:creationId xmlns:p14="http://schemas.microsoft.com/office/powerpoint/2010/main" val="4182265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F56B9-3DA4-7CE3-72ED-6CBF25887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кутник 5">
            <a:extLst>
              <a:ext uri="{FF2B5EF4-FFF2-40B4-BE49-F238E27FC236}">
                <a16:creationId xmlns:a16="http://schemas.microsoft.com/office/drawing/2014/main" id="{6E1EE766-752C-E599-7E1B-9AF9D0AE5FD3}"/>
              </a:ext>
            </a:extLst>
          </p:cNvPr>
          <p:cNvSpPr/>
          <p:nvPr/>
        </p:nvSpPr>
        <p:spPr>
          <a:xfrm>
            <a:off x="-1" y="0"/>
            <a:ext cx="12192001" cy="579573"/>
          </a:xfrm>
          <a:prstGeom prst="rect">
            <a:avLst/>
          </a:prstGeom>
          <a:solidFill>
            <a:srgbClr val="E6EE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Google Shape;305;p29">
            <a:extLst>
              <a:ext uri="{FF2B5EF4-FFF2-40B4-BE49-F238E27FC236}">
                <a16:creationId xmlns:a16="http://schemas.microsoft.com/office/drawing/2014/main" id="{DDAF4A1B-84CD-5584-CC7E-AF7790DCF1F1}"/>
              </a:ext>
            </a:extLst>
          </p:cNvPr>
          <p:cNvSpPr txBox="1">
            <a:spLocks/>
          </p:cNvSpPr>
          <p:nvPr/>
        </p:nvSpPr>
        <p:spPr>
          <a:xfrm>
            <a:off x="11623040" y="35787"/>
            <a:ext cx="568960" cy="5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9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00000"/>
              </a:lnSpc>
            </a:pPr>
            <a:fld id="{E74685A4-5E5B-4202-9E3B-0C55012C8A89}" type="slidenum">
              <a:rPr lang="ru-RU" sz="1800" b="1" smtClean="0"/>
              <a:t>2</a:t>
            </a:fld>
            <a:endParaRPr lang="ru-RU" sz="1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5FAA4E-22B0-6A72-654F-A6C47351BC9A}"/>
              </a:ext>
            </a:extLst>
          </p:cNvPr>
          <p:cNvSpPr txBox="1"/>
          <p:nvPr/>
        </p:nvSpPr>
        <p:spPr>
          <a:xfrm>
            <a:off x="891251" y="579573"/>
            <a:ext cx="111001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1" dirty="0"/>
              <a:t>Мета, актуальність та об'єкт дослідження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902909-2024-BA21-DCED-5129C6A1E39A}"/>
              </a:ext>
            </a:extLst>
          </p:cNvPr>
          <p:cNvSpPr txBox="1"/>
          <p:nvPr/>
        </p:nvSpPr>
        <p:spPr>
          <a:xfrm>
            <a:off x="459731" y="1263355"/>
            <a:ext cx="1127253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buNone/>
            </a:pPr>
            <a:r>
              <a:rPr lang="ru-RU" sz="2000" b="1" dirty="0" err="1"/>
              <a:t>Об'єкт</a:t>
            </a:r>
            <a:r>
              <a:rPr lang="ru-RU" sz="2000" b="1" dirty="0"/>
              <a:t> </a:t>
            </a:r>
            <a:r>
              <a:rPr lang="ru-RU" sz="2000" b="1" dirty="0" err="1"/>
              <a:t>дослідження</a:t>
            </a:r>
            <a:endParaRPr lang="ru-RU" sz="2000" b="1" dirty="0"/>
          </a:p>
          <a:p>
            <a:pPr indent="457200">
              <a:buNone/>
            </a:pPr>
            <a:r>
              <a:rPr lang="ru-RU" sz="2000" dirty="0" err="1"/>
              <a:t>Об'єктом</a:t>
            </a:r>
            <a:r>
              <a:rPr lang="ru-RU" sz="2000" dirty="0"/>
              <a:t> </a:t>
            </a:r>
            <a:r>
              <a:rPr lang="ru-RU" sz="2000" dirty="0" err="1"/>
              <a:t>дослідження</a:t>
            </a:r>
            <a:r>
              <a:rPr lang="ru-RU" sz="2000" dirty="0"/>
              <a:t> є </a:t>
            </a:r>
            <a:r>
              <a:rPr lang="ru-RU" sz="2000" dirty="0" err="1"/>
              <a:t>процес</a:t>
            </a:r>
            <a:r>
              <a:rPr lang="ru-RU" sz="2000" dirty="0"/>
              <a:t> </a:t>
            </a:r>
            <a:r>
              <a:rPr lang="ru-RU" sz="2000" dirty="0" err="1"/>
              <a:t>автоматизованого</a:t>
            </a:r>
            <a:r>
              <a:rPr lang="ru-RU" sz="2000" dirty="0"/>
              <a:t> </a:t>
            </a:r>
            <a:r>
              <a:rPr lang="ru-RU" sz="2000" dirty="0" err="1"/>
              <a:t>розпізнавання</a:t>
            </a:r>
            <a:r>
              <a:rPr lang="ru-RU" sz="2000" dirty="0"/>
              <a:t> рукописного тексту на </a:t>
            </a:r>
            <a:r>
              <a:rPr lang="ru-RU" sz="2000" dirty="0" err="1"/>
              <a:t>зображеннях</a:t>
            </a:r>
            <a:r>
              <a:rPr lang="ru-RU" sz="2000" dirty="0"/>
              <a:t>, </a:t>
            </a:r>
            <a:r>
              <a:rPr lang="ru-RU" sz="2000" dirty="0" err="1"/>
              <a:t>що</a:t>
            </a:r>
            <a:r>
              <a:rPr lang="ru-RU" sz="2000" dirty="0"/>
              <a:t> </a:t>
            </a:r>
            <a:r>
              <a:rPr lang="ru-RU" sz="2000" dirty="0" err="1"/>
              <a:t>містять</a:t>
            </a:r>
            <a:r>
              <a:rPr lang="ru-RU" sz="2000" dirty="0"/>
              <a:t> </a:t>
            </a:r>
            <a:r>
              <a:rPr lang="ru-RU" sz="2000" dirty="0" err="1"/>
              <a:t>фрагменти</a:t>
            </a:r>
            <a:r>
              <a:rPr lang="ru-RU" sz="2000" dirty="0"/>
              <a:t> тексту з </a:t>
            </a:r>
            <a:r>
              <a:rPr lang="ru-RU" sz="2000" dirty="0" err="1"/>
              <a:t>різною</a:t>
            </a:r>
            <a:r>
              <a:rPr lang="ru-RU" sz="2000" dirty="0"/>
              <a:t> </a:t>
            </a:r>
            <a:r>
              <a:rPr lang="ru-RU" sz="2000" dirty="0" err="1"/>
              <a:t>якістю</a:t>
            </a:r>
            <a:r>
              <a:rPr lang="ru-RU" sz="2000" dirty="0"/>
              <a:t>, стилями письма та шрифтами.</a:t>
            </a:r>
          </a:p>
          <a:p>
            <a:pPr indent="457200">
              <a:buNone/>
            </a:pPr>
            <a:r>
              <a:rPr lang="ru-RU" sz="2000" b="1" dirty="0"/>
              <a:t>Мета </a:t>
            </a:r>
            <a:r>
              <a:rPr lang="ru-RU" sz="2000" b="1" dirty="0" err="1"/>
              <a:t>дослідження</a:t>
            </a:r>
            <a:endParaRPr lang="ru-RU" sz="2000" b="1" dirty="0"/>
          </a:p>
          <a:p>
            <a:pPr indent="457200">
              <a:buNone/>
            </a:pPr>
            <a:r>
              <a:rPr lang="ru-RU" sz="2000" dirty="0"/>
              <a:t>Метою </a:t>
            </a:r>
            <a:r>
              <a:rPr lang="ru-RU" sz="2000" dirty="0" err="1"/>
              <a:t>роботи</a:t>
            </a:r>
            <a:r>
              <a:rPr lang="ru-RU" sz="2000" dirty="0"/>
              <a:t> є </a:t>
            </a:r>
            <a:r>
              <a:rPr lang="ru-RU" sz="2000" dirty="0" err="1"/>
              <a:t>дослідження</a:t>
            </a:r>
            <a:r>
              <a:rPr lang="ru-RU" sz="2000" dirty="0"/>
              <a:t> та </a:t>
            </a:r>
            <a:r>
              <a:rPr lang="ru-RU" sz="2000" dirty="0" err="1"/>
              <a:t>реалізація</a:t>
            </a:r>
            <a:r>
              <a:rPr lang="ru-RU" sz="2000" dirty="0"/>
              <a:t> </a:t>
            </a:r>
            <a:r>
              <a:rPr lang="ru-RU" sz="2000" dirty="0" err="1"/>
              <a:t>ефективного</a:t>
            </a:r>
            <a:r>
              <a:rPr lang="ru-RU" sz="2000" dirty="0"/>
              <a:t> методу </a:t>
            </a:r>
            <a:r>
              <a:rPr lang="ru-RU" sz="2000" dirty="0" err="1"/>
              <a:t>розпізнавання</a:t>
            </a:r>
            <a:r>
              <a:rPr lang="ru-RU" sz="2000" dirty="0"/>
              <a:t> рукописного тексту на </a:t>
            </a:r>
            <a:r>
              <a:rPr lang="ru-RU" sz="2000" dirty="0" err="1"/>
              <a:t>зображеннях</a:t>
            </a:r>
            <a:r>
              <a:rPr lang="ru-RU" sz="2000" dirty="0"/>
              <a:t>, </a:t>
            </a:r>
            <a:r>
              <a:rPr lang="ru-RU" sz="2000" dirty="0" err="1"/>
              <a:t>здатного</a:t>
            </a:r>
            <a:r>
              <a:rPr lang="ru-RU" sz="2000" dirty="0"/>
              <a:t> </a:t>
            </a:r>
            <a:r>
              <a:rPr lang="ru-RU" sz="2000" dirty="0" err="1"/>
              <a:t>адаптуватися</a:t>
            </a:r>
            <a:r>
              <a:rPr lang="ru-RU" sz="2000" dirty="0"/>
              <a:t> до </a:t>
            </a:r>
            <a:r>
              <a:rPr lang="ru-RU" sz="2000" dirty="0" err="1"/>
              <a:t>варіативності</a:t>
            </a:r>
            <a:r>
              <a:rPr lang="ru-RU" sz="2000" dirty="0"/>
              <a:t> </a:t>
            </a:r>
            <a:r>
              <a:rPr lang="ru-RU" sz="2000" dirty="0" err="1"/>
              <a:t>рукописних</a:t>
            </a:r>
            <a:r>
              <a:rPr lang="ru-RU" sz="2000" dirty="0"/>
              <a:t> </a:t>
            </a:r>
            <a:r>
              <a:rPr lang="ru-RU" sz="2000" dirty="0" err="1"/>
              <a:t>стилів</a:t>
            </a:r>
            <a:r>
              <a:rPr lang="ru-RU" sz="2000" dirty="0"/>
              <a:t>, </a:t>
            </a:r>
            <a:r>
              <a:rPr lang="ru-RU" sz="2000" dirty="0" err="1"/>
              <a:t>забезпечуючи</a:t>
            </a:r>
            <a:r>
              <a:rPr lang="ru-RU" sz="2000" dirty="0"/>
              <a:t> </a:t>
            </a:r>
            <a:r>
              <a:rPr lang="ru-RU" sz="2000" dirty="0" err="1"/>
              <a:t>високу</a:t>
            </a:r>
            <a:r>
              <a:rPr lang="ru-RU" sz="2000" dirty="0"/>
              <a:t> </a:t>
            </a:r>
            <a:r>
              <a:rPr lang="ru-RU" sz="2000" dirty="0" err="1"/>
              <a:t>точність</a:t>
            </a:r>
            <a:r>
              <a:rPr lang="ru-RU" sz="2000" dirty="0"/>
              <a:t> та </a:t>
            </a:r>
            <a:r>
              <a:rPr lang="ru-RU" sz="2000" dirty="0" err="1"/>
              <a:t>швидкість</a:t>
            </a:r>
            <a:r>
              <a:rPr lang="ru-RU" sz="2000" dirty="0"/>
              <a:t> </a:t>
            </a:r>
            <a:r>
              <a:rPr lang="ru-RU" sz="2000" dirty="0" err="1"/>
              <a:t>обробки</a:t>
            </a:r>
            <a:r>
              <a:rPr lang="ru-RU" sz="2000" dirty="0"/>
              <a:t>, </a:t>
            </a:r>
            <a:r>
              <a:rPr lang="ru-RU" sz="2000" dirty="0" err="1"/>
              <a:t>із</a:t>
            </a:r>
            <a:r>
              <a:rPr lang="ru-RU" sz="2000" dirty="0"/>
              <a:t> </a:t>
            </a:r>
            <a:r>
              <a:rPr lang="ru-RU" sz="2000" dirty="0" err="1"/>
              <a:t>використанням</a:t>
            </a:r>
            <a:r>
              <a:rPr lang="ru-RU" sz="2000" dirty="0"/>
              <a:t> </a:t>
            </a:r>
            <a:r>
              <a:rPr lang="ru-RU" sz="2000" dirty="0" err="1"/>
              <a:t>згорткових</a:t>
            </a:r>
            <a:r>
              <a:rPr lang="ru-RU" sz="2000" dirty="0"/>
              <a:t> </a:t>
            </a:r>
            <a:r>
              <a:rPr lang="ru-RU" sz="2000" dirty="0" err="1"/>
              <a:t>нейронних</a:t>
            </a:r>
            <a:r>
              <a:rPr lang="ru-RU" sz="2000" dirty="0"/>
              <a:t> мереж для </a:t>
            </a:r>
            <a:r>
              <a:rPr lang="ru-RU" sz="2000" dirty="0" err="1"/>
              <a:t>підвищення</a:t>
            </a:r>
            <a:r>
              <a:rPr lang="ru-RU" sz="2000" dirty="0"/>
              <a:t> </a:t>
            </a:r>
            <a:r>
              <a:rPr lang="ru-RU" sz="2000" dirty="0" err="1"/>
              <a:t>точності</a:t>
            </a:r>
            <a:r>
              <a:rPr lang="ru-RU" sz="2000" dirty="0"/>
              <a:t> автоматичного </a:t>
            </a:r>
            <a:r>
              <a:rPr lang="ru-RU" sz="2000" dirty="0" err="1"/>
              <a:t>зчитування</a:t>
            </a:r>
            <a:r>
              <a:rPr lang="ru-RU" sz="2000" dirty="0"/>
              <a:t> тексту в </a:t>
            </a:r>
            <a:r>
              <a:rPr lang="ru-RU" sz="2000" dirty="0" err="1"/>
              <a:t>реальних</a:t>
            </a:r>
            <a:r>
              <a:rPr lang="ru-RU" sz="2000" dirty="0"/>
              <a:t> </a:t>
            </a:r>
            <a:r>
              <a:rPr lang="ru-RU" sz="2000" dirty="0" err="1"/>
              <a:t>умовах</a:t>
            </a:r>
            <a:r>
              <a:rPr lang="ru-RU" sz="2000" dirty="0"/>
              <a:t>.</a:t>
            </a:r>
          </a:p>
          <a:p>
            <a:pPr indent="457200"/>
            <a:r>
              <a:rPr lang="ru-RU" sz="2000" b="1" dirty="0" err="1"/>
              <a:t>Актуальність</a:t>
            </a:r>
            <a:endParaRPr lang="ru-RU" sz="2000" b="1" dirty="0"/>
          </a:p>
          <a:p>
            <a:pPr indent="457200"/>
            <a:r>
              <a:rPr lang="ru-RU" sz="2000" dirty="0" err="1"/>
              <a:t>Розпізнавання</a:t>
            </a:r>
            <a:r>
              <a:rPr lang="ru-RU" sz="2000" dirty="0"/>
              <a:t> рукописного тексту є </a:t>
            </a:r>
            <a:r>
              <a:rPr lang="ru-RU" sz="2000" dirty="0" err="1"/>
              <a:t>однією</a:t>
            </a:r>
            <a:r>
              <a:rPr lang="ru-RU" sz="2000" dirty="0"/>
              <a:t> з </a:t>
            </a:r>
            <a:r>
              <a:rPr lang="ru-RU" sz="2000" dirty="0" err="1"/>
              <a:t>найбільш</a:t>
            </a:r>
            <a:r>
              <a:rPr lang="ru-RU" sz="2000" dirty="0"/>
              <a:t> </a:t>
            </a:r>
            <a:r>
              <a:rPr lang="ru-RU" sz="2000" dirty="0" err="1"/>
              <a:t>актуальних</a:t>
            </a:r>
            <a:r>
              <a:rPr lang="ru-RU" sz="2000" dirty="0"/>
              <a:t> і </a:t>
            </a:r>
            <a:r>
              <a:rPr lang="ru-RU" sz="2000" dirty="0" err="1"/>
              <a:t>складних</a:t>
            </a:r>
            <a:r>
              <a:rPr lang="ru-RU" sz="2000" dirty="0"/>
              <a:t> задач в </a:t>
            </a:r>
            <a:r>
              <a:rPr lang="ru-RU" sz="2000" dirty="0" err="1"/>
              <a:t>області</a:t>
            </a:r>
            <a:r>
              <a:rPr lang="ru-RU" sz="2000" dirty="0"/>
              <a:t> </a:t>
            </a:r>
            <a:r>
              <a:rPr lang="ru-RU" sz="2000" dirty="0" err="1"/>
              <a:t>комп’ютерного</a:t>
            </a:r>
            <a:r>
              <a:rPr lang="ru-RU" sz="2000" dirty="0"/>
              <a:t> </a:t>
            </a:r>
            <a:r>
              <a:rPr lang="ru-RU" sz="2000" dirty="0" err="1"/>
              <a:t>зору</a:t>
            </a:r>
            <a:r>
              <a:rPr lang="ru-RU" sz="2000" dirty="0"/>
              <a:t> та </a:t>
            </a:r>
            <a:r>
              <a:rPr lang="ru-RU" sz="2000" dirty="0" err="1"/>
              <a:t>обробки</a:t>
            </a:r>
            <a:r>
              <a:rPr lang="ru-RU" sz="2000" dirty="0"/>
              <a:t> </a:t>
            </a:r>
            <a:r>
              <a:rPr lang="ru-RU" sz="2000" dirty="0" err="1"/>
              <a:t>зображень</a:t>
            </a:r>
            <a:r>
              <a:rPr lang="ru-RU" sz="2000" dirty="0"/>
              <a:t>. </a:t>
            </a:r>
            <a:r>
              <a:rPr lang="ru-RU" sz="2000" dirty="0" err="1"/>
              <a:t>Це</a:t>
            </a:r>
            <a:r>
              <a:rPr lang="ru-RU" sz="2000" dirty="0"/>
              <a:t> </a:t>
            </a:r>
            <a:r>
              <a:rPr lang="ru-RU" sz="2000" dirty="0" err="1"/>
              <a:t>завдання</a:t>
            </a:r>
            <a:r>
              <a:rPr lang="ru-RU" sz="2000" dirty="0"/>
              <a:t> </a:t>
            </a:r>
            <a:r>
              <a:rPr lang="ru-RU" sz="2000" dirty="0" err="1"/>
              <a:t>має</a:t>
            </a:r>
            <a:r>
              <a:rPr lang="ru-RU" sz="2000" dirty="0"/>
              <a:t> велике </a:t>
            </a:r>
            <a:r>
              <a:rPr lang="ru-RU" sz="2000" dirty="0" err="1"/>
              <a:t>значення</a:t>
            </a:r>
            <a:r>
              <a:rPr lang="ru-RU" sz="2000" dirty="0"/>
              <a:t> в </a:t>
            </a:r>
            <a:r>
              <a:rPr lang="ru-RU" sz="2000" dirty="0" err="1"/>
              <a:t>сучасних</a:t>
            </a:r>
            <a:r>
              <a:rPr lang="ru-RU" sz="2000" dirty="0"/>
              <a:t> </a:t>
            </a:r>
            <a:r>
              <a:rPr lang="ru-RU" sz="2000" dirty="0" err="1"/>
              <a:t>технологіях</a:t>
            </a:r>
            <a:r>
              <a:rPr lang="ru-RU" sz="2000" dirty="0"/>
              <a:t>, таких як </a:t>
            </a:r>
            <a:r>
              <a:rPr lang="ru-RU" sz="2000" dirty="0" err="1"/>
              <a:t>автоматизація</a:t>
            </a:r>
            <a:r>
              <a:rPr lang="ru-RU" sz="2000" dirty="0"/>
              <a:t> </a:t>
            </a:r>
            <a:r>
              <a:rPr lang="ru-RU" sz="2000" dirty="0" err="1"/>
              <a:t>документообігу</a:t>
            </a:r>
            <a:r>
              <a:rPr lang="ru-RU" sz="2000" dirty="0"/>
              <a:t>, </a:t>
            </a:r>
            <a:r>
              <a:rPr lang="ru-RU" sz="2000" dirty="0" err="1"/>
              <a:t>створення</a:t>
            </a:r>
            <a:r>
              <a:rPr lang="ru-RU" sz="2000" dirty="0"/>
              <a:t> </a:t>
            </a:r>
            <a:r>
              <a:rPr lang="ru-RU" sz="2000" dirty="0" err="1"/>
              <a:t>доступних</a:t>
            </a:r>
            <a:r>
              <a:rPr lang="ru-RU" sz="2000" dirty="0"/>
              <a:t> систем для людей з </a:t>
            </a:r>
            <a:r>
              <a:rPr lang="ru-RU" sz="2000" dirty="0" err="1"/>
              <a:t>обмеженими</a:t>
            </a:r>
            <a:r>
              <a:rPr lang="ru-RU" sz="2000" dirty="0"/>
              <a:t> </a:t>
            </a:r>
            <a:r>
              <a:rPr lang="ru-RU" sz="2000" dirty="0" err="1"/>
              <a:t>можливостями</a:t>
            </a:r>
            <a:r>
              <a:rPr lang="ru-RU" sz="2000" dirty="0"/>
              <a:t>, а також </a:t>
            </a:r>
            <a:r>
              <a:rPr lang="ru-RU" sz="2000" dirty="0" err="1"/>
              <a:t>інтеграція</a:t>
            </a:r>
            <a:r>
              <a:rPr lang="ru-RU" sz="2000" dirty="0"/>
              <a:t> з </a:t>
            </a:r>
            <a:r>
              <a:rPr lang="ru-RU" sz="2000" dirty="0" err="1"/>
              <a:t>іншими</a:t>
            </a:r>
            <a:r>
              <a:rPr lang="ru-RU" sz="2000" dirty="0"/>
              <a:t> сферами, такими як </a:t>
            </a:r>
            <a:r>
              <a:rPr lang="ru-RU" sz="2000" dirty="0" err="1"/>
              <a:t>банківська</a:t>
            </a:r>
            <a:r>
              <a:rPr lang="ru-RU" sz="2000" dirty="0"/>
              <a:t> справа, </a:t>
            </a:r>
            <a:r>
              <a:rPr lang="ru-RU" sz="2000" dirty="0" err="1"/>
              <a:t>юриспруденція</a:t>
            </a:r>
            <a:r>
              <a:rPr lang="ru-RU" sz="2000" dirty="0"/>
              <a:t>, медицина та </a:t>
            </a:r>
            <a:r>
              <a:rPr lang="ru-RU" sz="2000" dirty="0" err="1"/>
              <a:t>освіта</a:t>
            </a:r>
            <a:r>
              <a:rPr lang="ru-RU" sz="2000" dirty="0"/>
              <a:t>. </a:t>
            </a:r>
            <a:r>
              <a:rPr lang="ru-RU" sz="2000" dirty="0" err="1"/>
              <a:t>Зі</a:t>
            </a:r>
            <a:r>
              <a:rPr lang="ru-RU" sz="2000" dirty="0"/>
              <a:t> </a:t>
            </a:r>
            <a:r>
              <a:rPr lang="ru-RU" sz="2000" dirty="0" err="1"/>
              <a:t>збільшенням</a:t>
            </a:r>
            <a:r>
              <a:rPr lang="ru-RU" sz="2000" dirty="0"/>
              <a:t> </a:t>
            </a:r>
            <a:r>
              <a:rPr lang="ru-RU" sz="2000" dirty="0" err="1"/>
              <a:t>обсягів</a:t>
            </a:r>
            <a:r>
              <a:rPr lang="ru-RU" sz="2000" dirty="0"/>
              <a:t> </a:t>
            </a:r>
            <a:r>
              <a:rPr lang="ru-RU" sz="2000" dirty="0" err="1"/>
              <a:t>електронних</a:t>
            </a:r>
            <a:r>
              <a:rPr lang="ru-RU" sz="2000" dirty="0"/>
              <a:t> </a:t>
            </a:r>
            <a:r>
              <a:rPr lang="ru-RU" sz="2000" dirty="0" err="1"/>
              <a:t>даних</a:t>
            </a:r>
            <a:r>
              <a:rPr lang="ru-RU" sz="2000" dirty="0"/>
              <a:t> </a:t>
            </a:r>
            <a:r>
              <a:rPr lang="ru-RU" sz="2000" dirty="0" err="1"/>
              <a:t>важливим</a:t>
            </a:r>
            <a:r>
              <a:rPr lang="ru-RU" sz="2000" dirty="0"/>
              <a:t> є </a:t>
            </a:r>
            <a:r>
              <a:rPr lang="ru-RU" sz="2000" dirty="0" err="1"/>
              <a:t>розробка</a:t>
            </a:r>
            <a:r>
              <a:rPr lang="ru-RU" sz="2000" dirty="0"/>
              <a:t> </a:t>
            </a:r>
            <a:r>
              <a:rPr lang="ru-RU" sz="2000" dirty="0" err="1"/>
              <a:t>ефективних</a:t>
            </a:r>
            <a:r>
              <a:rPr lang="ru-RU" sz="2000" dirty="0"/>
              <a:t> </a:t>
            </a:r>
            <a:r>
              <a:rPr lang="ru-RU" sz="2000" dirty="0" err="1"/>
              <a:t>методів</a:t>
            </a:r>
            <a:r>
              <a:rPr lang="ru-RU" sz="2000" dirty="0"/>
              <a:t> для автоматичного </a:t>
            </a:r>
            <a:r>
              <a:rPr lang="ru-RU" sz="2000" dirty="0" err="1"/>
              <a:t>переведення</a:t>
            </a:r>
            <a:r>
              <a:rPr lang="ru-RU" sz="2000" dirty="0"/>
              <a:t> рукописного тексту в </a:t>
            </a:r>
            <a:r>
              <a:rPr lang="ru-RU" sz="2000" dirty="0" err="1"/>
              <a:t>машинночитану</a:t>
            </a:r>
            <a:r>
              <a:rPr lang="ru-RU" sz="2000" dirty="0"/>
              <a:t> форму. </a:t>
            </a:r>
            <a:r>
              <a:rPr lang="ru-RU" sz="2000" dirty="0" err="1"/>
              <a:t>Використання</a:t>
            </a:r>
            <a:r>
              <a:rPr lang="ru-RU" sz="2000" dirty="0"/>
              <a:t> </a:t>
            </a:r>
            <a:r>
              <a:rPr lang="ru-RU" sz="2000" dirty="0" err="1"/>
              <a:t>згорткових</a:t>
            </a:r>
            <a:r>
              <a:rPr lang="ru-RU" sz="2000" dirty="0"/>
              <a:t> </a:t>
            </a:r>
            <a:r>
              <a:rPr lang="ru-RU" sz="2000" dirty="0" err="1"/>
              <a:t>нейронних</a:t>
            </a:r>
            <a:r>
              <a:rPr lang="ru-RU" sz="2000" dirty="0"/>
              <a:t> мереж (CNN) </a:t>
            </a:r>
            <a:r>
              <a:rPr lang="ru-RU" sz="2000" dirty="0" err="1"/>
              <a:t>дозволяє</a:t>
            </a:r>
            <a:r>
              <a:rPr lang="ru-RU" sz="2000" dirty="0"/>
              <a:t> </a:t>
            </a:r>
            <a:r>
              <a:rPr lang="ru-RU" sz="2000" dirty="0" err="1"/>
              <a:t>значно</a:t>
            </a:r>
            <a:r>
              <a:rPr lang="ru-RU" sz="2000" dirty="0"/>
              <a:t> </a:t>
            </a:r>
            <a:r>
              <a:rPr lang="ru-RU" sz="2000" dirty="0" err="1"/>
              <a:t>покращити</a:t>
            </a:r>
            <a:r>
              <a:rPr lang="ru-RU" sz="2000" dirty="0"/>
              <a:t> </a:t>
            </a:r>
            <a:r>
              <a:rPr lang="ru-RU" sz="2000" dirty="0" err="1"/>
              <a:t>точність</a:t>
            </a:r>
            <a:r>
              <a:rPr lang="ru-RU" sz="2000" dirty="0"/>
              <a:t> та </a:t>
            </a:r>
            <a:r>
              <a:rPr lang="ru-RU" sz="2000" dirty="0" err="1"/>
              <a:t>швидкість</a:t>
            </a:r>
            <a:r>
              <a:rPr lang="ru-RU" sz="2000" dirty="0"/>
              <a:t> </a:t>
            </a:r>
            <a:r>
              <a:rPr lang="ru-RU" sz="2000" dirty="0" err="1"/>
              <a:t>обробки</a:t>
            </a:r>
            <a:r>
              <a:rPr lang="ru-RU" sz="2000" dirty="0"/>
              <a:t> </a:t>
            </a:r>
            <a:r>
              <a:rPr lang="ru-RU" sz="2000" dirty="0" err="1"/>
              <a:t>зображень</a:t>
            </a:r>
            <a:r>
              <a:rPr lang="ru-RU" sz="2000" dirty="0"/>
              <a:t> з </a:t>
            </a:r>
            <a:r>
              <a:rPr lang="ru-RU" sz="2000" dirty="0" err="1"/>
              <a:t>рукописним</a:t>
            </a:r>
            <a:r>
              <a:rPr lang="ru-RU" sz="2000" dirty="0"/>
              <a:t> текстом, </a:t>
            </a:r>
            <a:r>
              <a:rPr lang="ru-RU" sz="2000" dirty="0" err="1"/>
              <a:t>адаптуючи</a:t>
            </a:r>
            <a:r>
              <a:rPr lang="ru-RU" sz="2000" dirty="0"/>
              <a:t> систему до </a:t>
            </a:r>
            <a:r>
              <a:rPr lang="ru-RU" sz="2000" dirty="0" err="1"/>
              <a:t>різноманітних</a:t>
            </a:r>
            <a:r>
              <a:rPr lang="ru-RU" sz="2000" dirty="0"/>
              <a:t> </a:t>
            </a:r>
            <a:r>
              <a:rPr lang="ru-RU" sz="2000" dirty="0" err="1"/>
              <a:t>стилів</a:t>
            </a:r>
            <a:r>
              <a:rPr lang="ru-RU" sz="2000" dirty="0"/>
              <a:t> письма і </a:t>
            </a:r>
            <a:r>
              <a:rPr lang="ru-RU" sz="2000" dirty="0" err="1"/>
              <a:t>якості</a:t>
            </a:r>
            <a:r>
              <a:rPr lang="ru-RU" sz="2000" dirty="0"/>
              <a:t> </a:t>
            </a:r>
            <a:r>
              <a:rPr lang="ru-RU" sz="2000" dirty="0" err="1"/>
              <a:t>зображень</a:t>
            </a:r>
            <a:r>
              <a:rPr lang="ru-RU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9075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98177-177F-40E2-0911-FCBB463D6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FF6EF73A-487E-389A-A1E9-8029810C82B9}"/>
              </a:ext>
            </a:extLst>
          </p:cNvPr>
          <p:cNvSpPr/>
          <p:nvPr/>
        </p:nvSpPr>
        <p:spPr>
          <a:xfrm>
            <a:off x="-1" y="0"/>
            <a:ext cx="12192001" cy="579573"/>
          </a:xfrm>
          <a:prstGeom prst="rect">
            <a:avLst/>
          </a:prstGeom>
          <a:solidFill>
            <a:srgbClr val="E6EE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Google Shape;305;p29">
            <a:extLst>
              <a:ext uri="{FF2B5EF4-FFF2-40B4-BE49-F238E27FC236}">
                <a16:creationId xmlns:a16="http://schemas.microsoft.com/office/drawing/2014/main" id="{F8EF24F6-1DF5-B09C-80FE-EC5EC32BE360}"/>
              </a:ext>
            </a:extLst>
          </p:cNvPr>
          <p:cNvSpPr txBox="1">
            <a:spLocks/>
          </p:cNvSpPr>
          <p:nvPr/>
        </p:nvSpPr>
        <p:spPr>
          <a:xfrm>
            <a:off x="11623040" y="35787"/>
            <a:ext cx="568960" cy="5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9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00000"/>
              </a:lnSpc>
            </a:pPr>
            <a:fld id="{E74685A4-5E5B-4202-9E3B-0C55012C8A89}" type="slidenum">
              <a:rPr lang="ru-RU" sz="1800" b="1" smtClean="0"/>
              <a:t>3</a:t>
            </a:fld>
            <a:endParaRPr lang="ru-RU" sz="1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21E1D6-7C0D-C1E8-0A2C-85FDCA82F3DC}"/>
              </a:ext>
            </a:extLst>
          </p:cNvPr>
          <p:cNvSpPr txBox="1"/>
          <p:nvPr/>
        </p:nvSpPr>
        <p:spPr>
          <a:xfrm>
            <a:off x="879676" y="579573"/>
            <a:ext cx="9880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1" dirty="0"/>
              <a:t>Постановка задачі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9E7346-664D-03B4-D994-24A717A89E72}"/>
              </a:ext>
            </a:extLst>
          </p:cNvPr>
          <p:cNvSpPr txBox="1"/>
          <p:nvPr/>
        </p:nvSpPr>
        <p:spPr>
          <a:xfrm>
            <a:off x="459731" y="1263355"/>
            <a:ext cx="11272537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just">
              <a:buNone/>
            </a:pPr>
            <a:r>
              <a:rPr lang="uk-UA" sz="2200" dirty="0"/>
              <a:t>Основним завданням даної роботи є розробка ефективного методу розпізнавання рукописного тексту на зображеннях за допомогою </a:t>
            </a:r>
            <a:r>
              <a:rPr lang="uk-UA" sz="2200" dirty="0" err="1"/>
              <a:t>згорткових</a:t>
            </a:r>
            <a:r>
              <a:rPr lang="uk-UA" sz="2200" dirty="0"/>
              <a:t> нейронних мереж (</a:t>
            </a:r>
            <a:r>
              <a:rPr lang="en-US" sz="2200" dirty="0"/>
              <a:t>CNN), </a:t>
            </a:r>
            <a:r>
              <a:rPr lang="uk-UA" sz="2200" dirty="0"/>
              <a:t>що дозволить автоматизувати обробку рукописних документів з високою точністю та швидкістю. Це рішення повинно вирішити проблему низької ефективності традиційних методів, зокрема в умовах варіативних шрифтів, стилів письма та якості зображень.</a:t>
            </a:r>
          </a:p>
          <a:p>
            <a:pPr indent="457200"/>
            <a:r>
              <a:rPr lang="uk-UA" sz="2200" dirty="0"/>
              <a:t>Для досягнення мети сформульовано такі задачі: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err="1"/>
              <a:t>дослідження</a:t>
            </a:r>
            <a:r>
              <a:rPr lang="ru-RU" sz="2200" dirty="0"/>
              <a:t> CNN для </a:t>
            </a:r>
            <a:r>
              <a:rPr lang="ru-RU" sz="2200" dirty="0" err="1"/>
              <a:t>розпізнавання</a:t>
            </a:r>
            <a:r>
              <a:rPr lang="ru-RU" sz="2200" dirty="0"/>
              <a:t> тексту;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err="1"/>
              <a:t>розробка</a:t>
            </a:r>
            <a:r>
              <a:rPr lang="ru-RU" sz="2200" dirty="0"/>
              <a:t> </a:t>
            </a:r>
            <a:r>
              <a:rPr lang="ru-RU" sz="2200" dirty="0" err="1"/>
              <a:t>стратегій</a:t>
            </a:r>
            <a:r>
              <a:rPr lang="ru-RU" sz="2200" dirty="0"/>
              <a:t> </a:t>
            </a:r>
            <a:r>
              <a:rPr lang="ru-RU" sz="2200" dirty="0" err="1"/>
              <a:t>попередньої</a:t>
            </a:r>
            <a:r>
              <a:rPr lang="ru-RU" sz="2200" dirty="0"/>
              <a:t> </a:t>
            </a:r>
            <a:r>
              <a:rPr lang="ru-RU" sz="2200" dirty="0" err="1"/>
              <a:t>обробки</a:t>
            </a:r>
            <a:r>
              <a:rPr lang="ru-RU" sz="2200" dirty="0"/>
              <a:t> </a:t>
            </a:r>
            <a:r>
              <a:rPr lang="ru-RU" sz="2200" dirty="0" err="1"/>
              <a:t>зображень</a:t>
            </a:r>
            <a:r>
              <a:rPr lang="ru-RU" sz="22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200" dirty="0"/>
              <a:t>вибір </a:t>
            </a:r>
            <a:r>
              <a:rPr lang="uk-UA" sz="2200" dirty="0" err="1"/>
              <a:t>архітектур</a:t>
            </a:r>
            <a:r>
              <a:rPr lang="uk-UA" sz="2200" dirty="0"/>
              <a:t> </a:t>
            </a:r>
            <a:r>
              <a:rPr lang="en-US" sz="2200" dirty="0"/>
              <a:t>CNN</a:t>
            </a:r>
            <a:r>
              <a:rPr lang="uk-UA" sz="22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 err="1"/>
              <a:t>оптимізація</a:t>
            </a:r>
            <a:r>
              <a:rPr lang="ru-RU" sz="2200" dirty="0"/>
              <a:t> моделей для </a:t>
            </a:r>
            <a:r>
              <a:rPr lang="ru-RU" sz="2200" dirty="0" err="1"/>
              <a:t>обмежених</a:t>
            </a:r>
            <a:r>
              <a:rPr lang="ru-RU" sz="2200" dirty="0"/>
              <a:t> </a:t>
            </a:r>
            <a:r>
              <a:rPr lang="ru-RU" sz="2200" dirty="0" err="1"/>
              <a:t>даних</a:t>
            </a:r>
            <a:r>
              <a:rPr lang="ru-RU" sz="2200" dirty="0"/>
              <a:t>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200" dirty="0"/>
              <a:t>реалізація моделей розпізнавання;</a:t>
            </a:r>
            <a:endParaRPr lang="ru-RU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200" dirty="0"/>
              <a:t>експериментальне дослідження моделі;</a:t>
            </a:r>
            <a:endParaRPr lang="ru-RU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200" dirty="0"/>
              <a:t>порівняння з іншими методами;</a:t>
            </a:r>
            <a:endParaRPr lang="ru-RU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200" dirty="0"/>
              <a:t>рекомендації для практичного застосування.</a:t>
            </a:r>
          </a:p>
          <a:p>
            <a:endParaRPr lang="uk-UA" sz="2200" dirty="0"/>
          </a:p>
        </p:txBody>
      </p:sp>
    </p:spTree>
    <p:extLst>
      <p:ext uri="{BB962C8B-B14F-4D97-AF65-F5344CB8AC3E}">
        <p14:creationId xmlns:p14="http://schemas.microsoft.com/office/powerpoint/2010/main" val="653935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A805D-EC70-6B63-D12C-86A6FE613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1CCA64D-332B-DF32-BA28-88EC505E2236}"/>
              </a:ext>
            </a:extLst>
          </p:cNvPr>
          <p:cNvSpPr txBox="1"/>
          <p:nvPr/>
        </p:nvSpPr>
        <p:spPr>
          <a:xfrm>
            <a:off x="879676" y="579573"/>
            <a:ext cx="9880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1" dirty="0"/>
              <a:t>Протиріччя та невирішені питання</a:t>
            </a:r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06CE124A-9CBE-FCF2-A216-CE9287D82473}"/>
              </a:ext>
            </a:extLst>
          </p:cNvPr>
          <p:cNvSpPr/>
          <p:nvPr/>
        </p:nvSpPr>
        <p:spPr>
          <a:xfrm>
            <a:off x="-1" y="0"/>
            <a:ext cx="12192001" cy="579573"/>
          </a:xfrm>
          <a:prstGeom prst="rect">
            <a:avLst/>
          </a:prstGeom>
          <a:solidFill>
            <a:srgbClr val="E6EE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Google Shape;305;p29">
            <a:extLst>
              <a:ext uri="{FF2B5EF4-FFF2-40B4-BE49-F238E27FC236}">
                <a16:creationId xmlns:a16="http://schemas.microsoft.com/office/drawing/2014/main" id="{CC84AAA6-D4DC-54E0-2EE3-C8BDA1D51F51}"/>
              </a:ext>
            </a:extLst>
          </p:cNvPr>
          <p:cNvSpPr txBox="1">
            <a:spLocks/>
          </p:cNvSpPr>
          <p:nvPr/>
        </p:nvSpPr>
        <p:spPr>
          <a:xfrm>
            <a:off x="11623040" y="35787"/>
            <a:ext cx="568960" cy="5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9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00000"/>
              </a:lnSpc>
            </a:pPr>
            <a:fld id="{E74685A4-5E5B-4202-9E3B-0C55012C8A89}" type="slidenum">
              <a:rPr lang="ru-RU" sz="1800" b="1" smtClean="0"/>
              <a:t>4</a:t>
            </a:fld>
            <a:endParaRPr lang="ru-RU"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30A933-EE67-677F-BD7C-F7F387E663A8}"/>
              </a:ext>
            </a:extLst>
          </p:cNvPr>
          <p:cNvSpPr txBox="1"/>
          <p:nvPr/>
        </p:nvSpPr>
        <p:spPr>
          <a:xfrm>
            <a:off x="459731" y="1263355"/>
            <a:ext cx="1127253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buNone/>
            </a:pPr>
            <a:r>
              <a:rPr lang="uk-UA" sz="2800" dirty="0"/>
              <a:t>Існуючі методи розпізнавання рукописного тексту мають досягнення, але стикаються з обмеженнями: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dirty="0"/>
              <a:t>традиційні методи мають низьку точність при роботі з рукописними даними через варіативність почерків та артефакти;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dirty="0"/>
              <a:t>методи на основі </a:t>
            </a:r>
            <a:r>
              <a:rPr lang="en-US" sz="2800" dirty="0"/>
              <a:t>CNN </a:t>
            </a:r>
            <a:r>
              <a:rPr lang="uk-UA" sz="2800" dirty="0"/>
              <a:t>потребують великого обсягу маркованих даних, що важко отримати;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dirty="0"/>
              <a:t>високі обчислювальні витрати обмежують практичне застосування в реальному часі;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dirty="0"/>
              <a:t>адаптація до різних мов і стилів письма залишається проблемною, особливо для китайської та арабської;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800" dirty="0"/>
              <a:t>проблеми з обробкою складних зображень (освітлення, перекоси, шум) знижують точність.</a:t>
            </a:r>
          </a:p>
        </p:txBody>
      </p:sp>
    </p:spTree>
    <p:extLst>
      <p:ext uri="{BB962C8B-B14F-4D97-AF65-F5344CB8AC3E}">
        <p14:creationId xmlns:p14="http://schemas.microsoft.com/office/powerpoint/2010/main" val="460800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02E7A-A282-3CF3-07B2-2277E8FBB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61C2C1-B7FE-06FB-4770-B6E498870864}"/>
              </a:ext>
            </a:extLst>
          </p:cNvPr>
          <p:cNvSpPr txBox="1"/>
          <p:nvPr/>
        </p:nvSpPr>
        <p:spPr>
          <a:xfrm>
            <a:off x="879676" y="579573"/>
            <a:ext cx="9880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 err="1"/>
              <a:t>Обґрунтування</a:t>
            </a:r>
            <a:r>
              <a:rPr lang="ru-RU" sz="2800" b="1" dirty="0"/>
              <a:t> </a:t>
            </a:r>
            <a:r>
              <a:rPr lang="ru-RU" sz="2800" b="1" dirty="0" err="1"/>
              <a:t>методології</a:t>
            </a:r>
            <a:r>
              <a:rPr lang="ru-RU" sz="2800" b="1" dirty="0"/>
              <a:t> </a:t>
            </a:r>
            <a:r>
              <a:rPr lang="ru-RU" sz="2800" b="1" dirty="0" err="1"/>
              <a:t>дослідження</a:t>
            </a:r>
            <a:endParaRPr lang="uk-UA" sz="2800" b="1" dirty="0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238E0148-9194-3E47-B794-7F36DF056DA8}"/>
              </a:ext>
            </a:extLst>
          </p:cNvPr>
          <p:cNvSpPr/>
          <p:nvPr/>
        </p:nvSpPr>
        <p:spPr>
          <a:xfrm>
            <a:off x="-1" y="0"/>
            <a:ext cx="12192001" cy="579573"/>
          </a:xfrm>
          <a:prstGeom prst="rect">
            <a:avLst/>
          </a:prstGeom>
          <a:solidFill>
            <a:srgbClr val="E6EE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Google Shape;305;p29">
            <a:extLst>
              <a:ext uri="{FF2B5EF4-FFF2-40B4-BE49-F238E27FC236}">
                <a16:creationId xmlns:a16="http://schemas.microsoft.com/office/drawing/2014/main" id="{FB9CDAC7-1CEC-A051-B7F7-77A087DCFB95}"/>
              </a:ext>
            </a:extLst>
          </p:cNvPr>
          <p:cNvSpPr txBox="1">
            <a:spLocks/>
          </p:cNvSpPr>
          <p:nvPr/>
        </p:nvSpPr>
        <p:spPr>
          <a:xfrm>
            <a:off x="11623040" y="35787"/>
            <a:ext cx="568960" cy="5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9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00000"/>
              </a:lnSpc>
            </a:pPr>
            <a:fld id="{E74685A4-5E5B-4202-9E3B-0C55012C8A89}" type="slidenum">
              <a:rPr lang="ru-RU" sz="1800" b="1" smtClean="0"/>
              <a:t>5</a:t>
            </a:fld>
            <a:endParaRPr lang="ru-RU"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1CC6F-1ED8-B040-2751-35216D18A33F}"/>
              </a:ext>
            </a:extLst>
          </p:cNvPr>
          <p:cNvSpPr txBox="1"/>
          <p:nvPr/>
        </p:nvSpPr>
        <p:spPr>
          <a:xfrm>
            <a:off x="459731" y="1263355"/>
            <a:ext cx="11272537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buNone/>
            </a:pPr>
            <a:r>
              <a:rPr lang="uk-UA" sz="2200" dirty="0"/>
              <a:t>Для дослідження методів розпізнавання рукописного тексту будуть обрані чотири архітектури: </a:t>
            </a:r>
            <a:r>
              <a:rPr lang="en-US" sz="2200" b="1" dirty="0"/>
              <a:t>LeNet-5</a:t>
            </a:r>
            <a:r>
              <a:rPr lang="en-US" sz="2200" dirty="0"/>
              <a:t>, </a:t>
            </a:r>
            <a:r>
              <a:rPr lang="en-US" sz="2200" b="1" dirty="0" err="1"/>
              <a:t>VGGNet</a:t>
            </a:r>
            <a:r>
              <a:rPr lang="en-US" sz="2200" dirty="0"/>
              <a:t>, </a:t>
            </a:r>
            <a:r>
              <a:rPr lang="en-US" sz="2200" b="1" dirty="0" err="1"/>
              <a:t>ResNet</a:t>
            </a:r>
            <a:r>
              <a:rPr lang="en-US" sz="2200" dirty="0"/>
              <a:t> </a:t>
            </a:r>
            <a:r>
              <a:rPr lang="uk-UA" sz="2200" dirty="0"/>
              <a:t>та </a:t>
            </a:r>
            <a:r>
              <a:rPr lang="en-US" sz="2200" b="1" dirty="0"/>
              <a:t>CRNN</a:t>
            </a:r>
            <a:r>
              <a:rPr lang="en-US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LeNet-5</a:t>
            </a:r>
            <a:r>
              <a:rPr lang="en-US" sz="2200" dirty="0"/>
              <a:t> – </a:t>
            </a:r>
            <a:r>
              <a:rPr lang="uk-UA" sz="2200" dirty="0"/>
              <a:t>базова архітектура для розпізнавання цифр, проста та ефективна для простих задач.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err="1"/>
              <a:t>VGGNet</a:t>
            </a:r>
            <a:r>
              <a:rPr lang="en-US" sz="2200" dirty="0"/>
              <a:t> – </a:t>
            </a:r>
            <a:r>
              <a:rPr lang="uk-UA" sz="2200" dirty="0"/>
              <a:t>глибша архітектура з малими </a:t>
            </a:r>
            <a:r>
              <a:rPr lang="uk-UA" sz="2200" dirty="0" err="1"/>
              <a:t>згортковими</a:t>
            </a:r>
            <a:r>
              <a:rPr lang="uk-UA" sz="2200" dirty="0"/>
              <a:t> ядрами, що дозволяє виділяти детальніші ознаки, але потребує більше обчислювальних ресурсів.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 err="1"/>
              <a:t>ResNet</a:t>
            </a:r>
            <a:r>
              <a:rPr lang="en-US" sz="2200" dirty="0"/>
              <a:t> – </a:t>
            </a:r>
            <a:r>
              <a:rPr lang="uk-UA" sz="2200" dirty="0"/>
              <a:t>архітектура з шляхами залишків, що допомагає уникнути затухання градієнта при глибоких мережах та забезпечує високу точність.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CRNN</a:t>
            </a:r>
            <a:r>
              <a:rPr lang="en-US" sz="2200" dirty="0"/>
              <a:t> – </a:t>
            </a:r>
            <a:r>
              <a:rPr lang="uk-UA" sz="2200" dirty="0"/>
              <a:t>комбінує </a:t>
            </a:r>
            <a:r>
              <a:rPr lang="en-US" sz="2200" dirty="0"/>
              <a:t>CNN </a:t>
            </a:r>
            <a:r>
              <a:rPr lang="uk-UA" sz="2200" dirty="0"/>
              <a:t>для виділення ознак і </a:t>
            </a:r>
            <a:r>
              <a:rPr lang="en-US" sz="2200" dirty="0"/>
              <a:t>RNN (LSTM) </a:t>
            </a:r>
            <a:r>
              <a:rPr lang="uk-UA" sz="2200" dirty="0"/>
              <a:t>для обробки послідовностей, ідеальний для довгих рядків тексту.</a:t>
            </a:r>
          </a:p>
          <a:p>
            <a:pPr indent="457200"/>
            <a:r>
              <a:rPr lang="uk-UA" sz="2200" dirty="0"/>
              <a:t>Вибір цих методів обґрунтований їх здатністю автоматично виділяти ознаки, стійкістю до шуму, високою ефективністю при роботі з великими наборами даних та здатністю обробляти складні зображення з рукописними текстами. Проте, ці методи також мають свої недоліки, такі як висока обчислювальна складність та залежність від обсягу тренувальних даних, що є важливими аспектами для подальшого вдосконалення моделей.</a:t>
            </a:r>
          </a:p>
        </p:txBody>
      </p:sp>
    </p:spTree>
    <p:extLst>
      <p:ext uri="{BB962C8B-B14F-4D97-AF65-F5344CB8AC3E}">
        <p14:creationId xmlns:p14="http://schemas.microsoft.com/office/powerpoint/2010/main" val="475310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DA8EA-44A4-F3EC-BD24-FB4A4E990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9B16F9-5FC1-E082-D730-689F3B99FF3A}"/>
              </a:ext>
            </a:extLst>
          </p:cNvPr>
          <p:cNvSpPr txBox="1"/>
          <p:nvPr/>
        </p:nvSpPr>
        <p:spPr>
          <a:xfrm>
            <a:off x="879676" y="579573"/>
            <a:ext cx="10405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2800" b="1" dirty="0"/>
              <a:t>Порівняльна оцінка методів  розпізнавання рукописного тексту </a:t>
            </a:r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07E540EB-60CB-05A1-E5C6-0492370448EB}"/>
              </a:ext>
            </a:extLst>
          </p:cNvPr>
          <p:cNvSpPr/>
          <p:nvPr/>
        </p:nvSpPr>
        <p:spPr>
          <a:xfrm>
            <a:off x="-1" y="0"/>
            <a:ext cx="12192001" cy="579573"/>
          </a:xfrm>
          <a:prstGeom prst="rect">
            <a:avLst/>
          </a:prstGeom>
          <a:solidFill>
            <a:srgbClr val="E6EE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Google Shape;305;p29">
            <a:extLst>
              <a:ext uri="{FF2B5EF4-FFF2-40B4-BE49-F238E27FC236}">
                <a16:creationId xmlns:a16="http://schemas.microsoft.com/office/drawing/2014/main" id="{8FDF7FD4-6EFC-811B-C953-71F834302062}"/>
              </a:ext>
            </a:extLst>
          </p:cNvPr>
          <p:cNvSpPr txBox="1">
            <a:spLocks/>
          </p:cNvSpPr>
          <p:nvPr/>
        </p:nvSpPr>
        <p:spPr>
          <a:xfrm>
            <a:off x="11623040" y="35787"/>
            <a:ext cx="568960" cy="5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9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00000"/>
              </a:lnSpc>
            </a:pPr>
            <a:fld id="{E74685A4-5E5B-4202-9E3B-0C55012C8A89}" type="slidenum">
              <a:rPr lang="ru-RU" sz="1800" b="1" smtClean="0"/>
              <a:t>6</a:t>
            </a:fld>
            <a:endParaRPr lang="ru-RU" sz="18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914771-4598-DE85-93EE-033CC254B764}"/>
              </a:ext>
            </a:extLst>
          </p:cNvPr>
          <p:cNvSpPr txBox="1"/>
          <p:nvPr/>
        </p:nvSpPr>
        <p:spPr>
          <a:xfrm>
            <a:off x="704870" y="1328423"/>
            <a:ext cx="49898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u-RU" sz="2000" i="1" dirty="0" err="1"/>
              <a:t>Таблиця</a:t>
            </a:r>
            <a:r>
              <a:rPr lang="ru-RU" sz="2000" i="1" dirty="0"/>
              <a:t> 1 – </a:t>
            </a:r>
            <a:r>
              <a:rPr lang="ru-RU" sz="2000" i="1" dirty="0" err="1"/>
              <a:t>Результати</a:t>
            </a:r>
            <a:r>
              <a:rPr lang="ru-RU" sz="2000" i="1" dirty="0"/>
              <a:t> </a:t>
            </a:r>
            <a:r>
              <a:rPr lang="ru-RU" sz="2000" i="1" dirty="0" err="1"/>
              <a:t>порівняння</a:t>
            </a:r>
            <a:r>
              <a:rPr lang="ru-RU" sz="2000" i="1" dirty="0"/>
              <a:t> </a:t>
            </a:r>
            <a:r>
              <a:rPr lang="ru-RU" sz="2000" i="1" dirty="0" err="1"/>
              <a:t>архітектур</a:t>
            </a:r>
            <a:r>
              <a:rPr lang="ru-RU" sz="2000" i="1" dirty="0"/>
              <a:t> за </a:t>
            </a:r>
            <a:r>
              <a:rPr lang="ru-RU" sz="2000" i="1" dirty="0" err="1"/>
              <a:t>критеріями</a:t>
            </a:r>
            <a:endParaRPr lang="en-US" sz="2000" i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DAAEA13-FBCF-AD1D-7711-9A3FA8C5A3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"/>
          <a:stretch/>
        </p:blipFill>
        <p:spPr bwMode="auto">
          <a:xfrm>
            <a:off x="704870" y="2119094"/>
            <a:ext cx="4989874" cy="467506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D66346-CBEF-57CA-CACB-AA0A6A8E9BD1}"/>
              </a:ext>
            </a:extLst>
          </p:cNvPr>
          <p:cNvSpPr txBox="1"/>
          <p:nvPr/>
        </p:nvSpPr>
        <p:spPr>
          <a:xfrm>
            <a:off x="5879939" y="1682366"/>
            <a:ext cx="611143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uk-UA" dirty="0"/>
              <a:t>Для задачі розпізнавання рукописного тексту обрано та порівняно кілька </a:t>
            </a:r>
            <a:r>
              <a:rPr lang="uk-UA" dirty="0" err="1"/>
              <a:t>архітектур</a:t>
            </a:r>
            <a:r>
              <a:rPr lang="uk-UA" dirty="0"/>
              <a:t> </a:t>
            </a:r>
            <a:r>
              <a:rPr lang="en-US" dirty="0"/>
              <a:t>CNN: </a:t>
            </a:r>
            <a:r>
              <a:rPr lang="en-US" b="1" dirty="0"/>
              <a:t>LeNet-5</a:t>
            </a:r>
            <a:r>
              <a:rPr lang="en-US" dirty="0"/>
              <a:t>, </a:t>
            </a:r>
            <a:r>
              <a:rPr lang="en-US" b="1" dirty="0" err="1"/>
              <a:t>VGGNet</a:t>
            </a:r>
            <a:r>
              <a:rPr lang="en-US" dirty="0"/>
              <a:t>, </a:t>
            </a:r>
            <a:r>
              <a:rPr lang="en-US" b="1" dirty="0" err="1"/>
              <a:t>ResNet</a:t>
            </a:r>
            <a:r>
              <a:rPr lang="en-US" dirty="0"/>
              <a:t> </a:t>
            </a:r>
            <a:r>
              <a:rPr lang="uk-UA" dirty="0"/>
              <a:t>та </a:t>
            </a:r>
            <a:r>
              <a:rPr lang="en-US" b="1" dirty="0"/>
              <a:t>CRNN</a:t>
            </a:r>
            <a:r>
              <a:rPr lang="en-US" dirty="0"/>
              <a:t>. </a:t>
            </a:r>
            <a:r>
              <a:rPr lang="uk-UA" dirty="0"/>
              <a:t>Оцінка базувалася на таких критеріях: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dirty="0"/>
              <a:t>точність</a:t>
            </a:r>
            <a:r>
              <a:rPr lang="uk-UA" dirty="0"/>
              <a:t>: </a:t>
            </a:r>
            <a:r>
              <a:rPr lang="en-US" dirty="0"/>
              <a:t>CRNN </a:t>
            </a:r>
            <a:r>
              <a:rPr lang="uk-UA" dirty="0"/>
              <a:t>показала найвищу точність (98.5%), </a:t>
            </a:r>
            <a:r>
              <a:rPr lang="en-US" dirty="0" err="1"/>
              <a:t>VGGNet</a:t>
            </a:r>
            <a:r>
              <a:rPr lang="en-US" dirty="0"/>
              <a:t> </a:t>
            </a:r>
            <a:r>
              <a:rPr lang="uk-UA" dirty="0"/>
              <a:t>і </a:t>
            </a:r>
            <a:r>
              <a:rPr lang="en-US" dirty="0" err="1"/>
              <a:t>ResNet</a:t>
            </a:r>
            <a:r>
              <a:rPr lang="en-US" dirty="0"/>
              <a:t> — 98.3% </a:t>
            </a:r>
            <a:r>
              <a:rPr lang="uk-UA" dirty="0"/>
              <a:t>і 97.9% відповідно, </a:t>
            </a:r>
            <a:r>
              <a:rPr lang="en-US" dirty="0"/>
              <a:t>LeNet-5 — 95.7%</a:t>
            </a:r>
            <a:r>
              <a:rPr lang="uk-UA" dirty="0"/>
              <a:t>;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dirty="0"/>
              <a:t>швидкість навчання</a:t>
            </a:r>
            <a:r>
              <a:rPr lang="uk-UA" dirty="0"/>
              <a:t>: </a:t>
            </a:r>
            <a:r>
              <a:rPr lang="en-US" dirty="0"/>
              <a:t>LeNet-5 </a:t>
            </a:r>
            <a:r>
              <a:rPr lang="uk-UA" dirty="0"/>
              <a:t>мала найкращі показники за швидкістю навчання, але її точність обмежена;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dirty="0"/>
              <a:t>обчислювальні ресурси</a:t>
            </a:r>
            <a:r>
              <a:rPr lang="uk-UA" dirty="0"/>
              <a:t>: </a:t>
            </a:r>
            <a:r>
              <a:rPr lang="en-US" dirty="0"/>
              <a:t>CRNN </a:t>
            </a:r>
            <a:r>
              <a:rPr lang="uk-UA" dirty="0"/>
              <a:t>вимагала менше ресурсів порівняно з </a:t>
            </a:r>
            <a:r>
              <a:rPr lang="en-US" dirty="0" err="1"/>
              <a:t>VGGNet</a:t>
            </a:r>
            <a:r>
              <a:rPr lang="en-US" dirty="0"/>
              <a:t> </a:t>
            </a:r>
            <a:r>
              <a:rPr lang="uk-UA" dirty="0"/>
              <a:t>і </a:t>
            </a:r>
            <a:r>
              <a:rPr lang="en-US" dirty="0" err="1"/>
              <a:t>ResNet</a:t>
            </a:r>
            <a:r>
              <a:rPr lang="en-US" dirty="0"/>
              <a:t>, </a:t>
            </a:r>
            <a:r>
              <a:rPr lang="uk-UA" dirty="0"/>
              <a:t>які потребували значних обчислювальних </a:t>
            </a:r>
            <a:r>
              <a:rPr lang="uk-UA" dirty="0" err="1"/>
              <a:t>потужностей</a:t>
            </a:r>
            <a:r>
              <a:rPr lang="uk-UA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b="1" dirty="0"/>
              <a:t>обробка послідовностей</a:t>
            </a:r>
            <a:r>
              <a:rPr lang="uk-UA" dirty="0"/>
              <a:t>: </a:t>
            </a:r>
            <a:r>
              <a:rPr lang="en-US" dirty="0"/>
              <a:t>CRNN </a:t>
            </a:r>
            <a:r>
              <a:rPr lang="uk-UA" dirty="0"/>
              <a:t>була найкращою в обробці послідовностей символів, що є важливим для точного розпізнавання рукописних слів.</a:t>
            </a:r>
          </a:p>
          <a:p>
            <a:r>
              <a:rPr lang="uk-UA" b="1" dirty="0"/>
              <a:t>Висновок</a:t>
            </a:r>
            <a:r>
              <a:rPr lang="uk-UA" dirty="0"/>
              <a:t>: </a:t>
            </a:r>
            <a:r>
              <a:rPr lang="en-US" b="1" dirty="0"/>
              <a:t>CRNN</a:t>
            </a:r>
            <a:r>
              <a:rPr lang="en-US" dirty="0"/>
              <a:t> </a:t>
            </a:r>
            <a:r>
              <a:rPr lang="uk-UA" dirty="0"/>
              <a:t>є оптимальним вибором для задачі розпізнавання рукописного тексту, забезпечуючи високу точність при помірних вимогах до ресурсів та часу навчання.</a:t>
            </a:r>
          </a:p>
        </p:txBody>
      </p:sp>
    </p:spTree>
    <p:extLst>
      <p:ext uri="{BB962C8B-B14F-4D97-AF65-F5344CB8AC3E}">
        <p14:creationId xmlns:p14="http://schemas.microsoft.com/office/powerpoint/2010/main" val="160040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B32BE-8DDB-DE99-2C4D-07D5B6AE5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35A85D9-2ACA-3F67-D4CD-F784BD7F1C88}"/>
              </a:ext>
            </a:extLst>
          </p:cNvPr>
          <p:cNvSpPr txBox="1"/>
          <p:nvPr/>
        </p:nvSpPr>
        <p:spPr>
          <a:xfrm>
            <a:off x="879676" y="579573"/>
            <a:ext cx="10405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 err="1"/>
              <a:t>Програмна</a:t>
            </a:r>
            <a:r>
              <a:rPr lang="ru-RU" sz="2800" b="1" dirty="0"/>
              <a:t> </a:t>
            </a:r>
            <a:r>
              <a:rPr lang="ru-RU" sz="2800" b="1" dirty="0" err="1"/>
              <a:t>реалізація</a:t>
            </a:r>
            <a:r>
              <a:rPr lang="ru-RU" sz="2800" b="1" dirty="0"/>
              <a:t> </a:t>
            </a:r>
            <a:r>
              <a:rPr lang="ru-RU" sz="2800" b="1" dirty="0" err="1"/>
              <a:t>системи</a:t>
            </a:r>
            <a:r>
              <a:rPr lang="ru-RU" sz="2800" b="1" dirty="0"/>
              <a:t> </a:t>
            </a:r>
            <a:r>
              <a:rPr lang="ru-RU" sz="2800" b="1" dirty="0" err="1"/>
              <a:t>розпізнавання</a:t>
            </a:r>
            <a:r>
              <a:rPr lang="ru-RU" sz="2800" b="1" dirty="0"/>
              <a:t> рукописного тексту</a:t>
            </a:r>
            <a:endParaRPr lang="ru-RU" sz="2800" dirty="0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50158D7C-0D72-0BF2-A199-4E62AE3CBEF4}"/>
              </a:ext>
            </a:extLst>
          </p:cNvPr>
          <p:cNvSpPr/>
          <p:nvPr/>
        </p:nvSpPr>
        <p:spPr>
          <a:xfrm>
            <a:off x="-1" y="0"/>
            <a:ext cx="12192001" cy="579573"/>
          </a:xfrm>
          <a:prstGeom prst="rect">
            <a:avLst/>
          </a:prstGeom>
          <a:solidFill>
            <a:srgbClr val="E6EE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Google Shape;305;p29">
            <a:extLst>
              <a:ext uri="{FF2B5EF4-FFF2-40B4-BE49-F238E27FC236}">
                <a16:creationId xmlns:a16="http://schemas.microsoft.com/office/drawing/2014/main" id="{07DC7B46-BDF1-7036-F042-81D88A7958B0}"/>
              </a:ext>
            </a:extLst>
          </p:cNvPr>
          <p:cNvSpPr txBox="1">
            <a:spLocks/>
          </p:cNvSpPr>
          <p:nvPr/>
        </p:nvSpPr>
        <p:spPr>
          <a:xfrm>
            <a:off x="11623040" y="35787"/>
            <a:ext cx="568960" cy="5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9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00000"/>
              </a:lnSpc>
            </a:pPr>
            <a:fld id="{E74685A4-5E5B-4202-9E3B-0C55012C8A89}" type="slidenum">
              <a:rPr lang="ru-RU" sz="1800" b="1" smtClean="0"/>
              <a:t>7</a:t>
            </a:fld>
            <a:endParaRPr lang="ru-RU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6BF0A2-1B92-1A86-2DE9-773246726B4E}"/>
              </a:ext>
            </a:extLst>
          </p:cNvPr>
          <p:cNvSpPr txBox="1"/>
          <p:nvPr/>
        </p:nvSpPr>
        <p:spPr>
          <a:xfrm>
            <a:off x="459731" y="1263355"/>
            <a:ext cx="1127253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>
              <a:buNone/>
            </a:pPr>
            <a:r>
              <a:rPr lang="uk-UA" sz="2000" dirty="0"/>
              <a:t>Для реалізації системи розпізнавання рукописного тексту на зображеннях розроблено програмне забезпечення, яке інтегрує алгоритм глибокого навчання </a:t>
            </a:r>
            <a:r>
              <a:rPr lang="en-US" sz="2000" dirty="0"/>
              <a:t>CRNN </a:t>
            </a:r>
            <a:r>
              <a:rPr lang="uk-UA" sz="2000" dirty="0"/>
              <a:t>і графічний інтерфейс користувача. Основні компоненти системи: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b="1" dirty="0"/>
              <a:t>алгоритм </a:t>
            </a:r>
            <a:r>
              <a:rPr lang="en-US" sz="2000" b="1" dirty="0"/>
              <a:t>CRNN</a:t>
            </a:r>
            <a:r>
              <a:rPr lang="en-US" sz="2000" dirty="0"/>
              <a:t>: </a:t>
            </a:r>
            <a:r>
              <a:rPr lang="uk-UA" sz="2000" dirty="0"/>
              <a:t>поєднання </a:t>
            </a:r>
            <a:r>
              <a:rPr lang="en-US" sz="2000" dirty="0"/>
              <a:t>CNN </a:t>
            </a:r>
            <a:r>
              <a:rPr lang="uk-UA" sz="2000" dirty="0"/>
              <a:t>для екстракції ознак із зображення і </a:t>
            </a:r>
            <a:r>
              <a:rPr lang="en-US" sz="2000" dirty="0"/>
              <a:t>RNN (LSTM) </a:t>
            </a:r>
            <a:r>
              <a:rPr lang="uk-UA" sz="2000" dirty="0"/>
              <a:t>для обробки послідовностей. Це дозволяє ефективно розпізнавати тексти зі змінною кількістю символів;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b="1" dirty="0"/>
              <a:t>графічний інтерфейс</a:t>
            </a:r>
            <a:r>
              <a:rPr lang="uk-UA" sz="2000" dirty="0"/>
              <a:t>: створений з використанням </a:t>
            </a:r>
            <a:r>
              <a:rPr lang="en-US" sz="2000" dirty="0"/>
              <a:t>Python </a:t>
            </a:r>
            <a:r>
              <a:rPr lang="uk-UA" sz="2000" dirty="0"/>
              <a:t>і бібліотеки </a:t>
            </a:r>
            <a:r>
              <a:rPr lang="en-US" sz="2000" dirty="0" err="1"/>
              <a:t>Tkinter</a:t>
            </a:r>
            <a:r>
              <a:rPr lang="en-US" sz="2000" dirty="0"/>
              <a:t>, </a:t>
            </a:r>
            <a:r>
              <a:rPr lang="uk-UA" sz="2000" dirty="0"/>
              <a:t>інтерфейс простий у використанні та дозволяє завантажувати зображення, запускати процес розпізнавання та переглядати результати.</a:t>
            </a:r>
          </a:p>
          <a:p>
            <a:pPr indent="457200">
              <a:buNone/>
            </a:pPr>
            <a:r>
              <a:rPr lang="uk-UA" sz="2000" dirty="0"/>
              <a:t>Основні функціональні можливості: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/>
              <a:t>завантаження зображення та його попередній перегляд;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/>
              <a:t>обробка зображення з використанням моделі </a:t>
            </a:r>
            <a:r>
              <a:rPr lang="en-US" sz="2000" dirty="0"/>
              <a:t>CRNN </a:t>
            </a:r>
            <a:r>
              <a:rPr lang="uk-UA" sz="2000" dirty="0"/>
              <a:t>для розпізнавання тексту;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/>
              <a:t>виведення результату у вигляді текстового рядка в інтерфейсі та консолі;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uk-UA" sz="2000" dirty="0"/>
              <a:t>кнопка для очищення результатів та підготовки до обробки нового зображення.</a:t>
            </a:r>
          </a:p>
          <a:p>
            <a:pPr indent="457200"/>
            <a:r>
              <a:rPr lang="uk-UA" sz="2000" dirty="0"/>
              <a:t>Система автоматично проводить попередню обробку зображень (перехід у відтінки сірого, масштабування, нормалізація), а потім передає їх до моделі для подальшого розпізнавання. Розпізнаний текст виводиться в інтерфейсі і також доступний для копіювання або збереження.</a:t>
            </a:r>
          </a:p>
        </p:txBody>
      </p:sp>
    </p:spTree>
    <p:extLst>
      <p:ext uri="{BB962C8B-B14F-4D97-AF65-F5344CB8AC3E}">
        <p14:creationId xmlns:p14="http://schemas.microsoft.com/office/powerpoint/2010/main" val="3833543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7673A-2B03-3406-B05B-DBCDDFC6E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97FA882-018F-4798-4388-5467B0154959}"/>
              </a:ext>
            </a:extLst>
          </p:cNvPr>
          <p:cNvSpPr txBox="1"/>
          <p:nvPr/>
        </p:nvSpPr>
        <p:spPr>
          <a:xfrm>
            <a:off x="879676" y="579573"/>
            <a:ext cx="10405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 err="1"/>
              <a:t>Архітектура</a:t>
            </a:r>
            <a:r>
              <a:rPr lang="ru-RU" sz="2800" b="1" dirty="0"/>
              <a:t> </a:t>
            </a:r>
            <a:r>
              <a:rPr lang="ru-RU" sz="2800" b="1" dirty="0" err="1"/>
              <a:t>побудованої</a:t>
            </a:r>
            <a:r>
              <a:rPr lang="ru-RU" sz="2800" b="1" dirty="0"/>
              <a:t> </a:t>
            </a:r>
            <a:r>
              <a:rPr lang="en-US" sz="2800" b="1" dirty="0"/>
              <a:t>CRNN </a:t>
            </a:r>
            <a:r>
              <a:rPr lang="ru-RU" sz="2800" b="1" dirty="0" err="1"/>
              <a:t>моделі</a:t>
            </a:r>
            <a:endParaRPr lang="ru-RU" sz="2800" dirty="0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125F9CCF-221A-2E97-14C9-5519E78B92DC}"/>
              </a:ext>
            </a:extLst>
          </p:cNvPr>
          <p:cNvSpPr/>
          <p:nvPr/>
        </p:nvSpPr>
        <p:spPr>
          <a:xfrm>
            <a:off x="-1" y="0"/>
            <a:ext cx="12192001" cy="579573"/>
          </a:xfrm>
          <a:prstGeom prst="rect">
            <a:avLst/>
          </a:prstGeom>
          <a:solidFill>
            <a:srgbClr val="E6EE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Google Shape;305;p29">
            <a:extLst>
              <a:ext uri="{FF2B5EF4-FFF2-40B4-BE49-F238E27FC236}">
                <a16:creationId xmlns:a16="http://schemas.microsoft.com/office/drawing/2014/main" id="{9C5F4DDF-F4F4-B78A-4663-0DC69158B915}"/>
              </a:ext>
            </a:extLst>
          </p:cNvPr>
          <p:cNvSpPr txBox="1">
            <a:spLocks/>
          </p:cNvSpPr>
          <p:nvPr/>
        </p:nvSpPr>
        <p:spPr>
          <a:xfrm>
            <a:off x="11623040" y="35787"/>
            <a:ext cx="568960" cy="5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9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00000"/>
              </a:lnSpc>
            </a:pPr>
            <a:fld id="{E74685A4-5E5B-4202-9E3B-0C55012C8A89}" type="slidenum">
              <a:rPr lang="ru-RU" sz="1800" b="1" smtClean="0"/>
              <a:t>8</a:t>
            </a:fld>
            <a:endParaRPr lang="ru-RU" sz="1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ED0249-EB10-24AE-5946-C50E85BC6FCF}"/>
              </a:ext>
            </a:extLst>
          </p:cNvPr>
          <p:cNvSpPr txBox="1"/>
          <p:nvPr/>
        </p:nvSpPr>
        <p:spPr>
          <a:xfrm>
            <a:off x="2708048" y="6278427"/>
            <a:ext cx="67488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ru-RU" sz="2000" i="1" dirty="0"/>
              <a:t>Рисунок 1 – </a:t>
            </a:r>
            <a:r>
              <a:rPr lang="ru-RU" sz="2000" i="1" dirty="0" err="1"/>
              <a:t>Архітектура</a:t>
            </a:r>
            <a:r>
              <a:rPr lang="ru-RU" sz="2000" i="1" dirty="0"/>
              <a:t> </a:t>
            </a:r>
            <a:r>
              <a:rPr lang="ru-RU" sz="2000" i="1" dirty="0" err="1"/>
              <a:t>побудованої</a:t>
            </a:r>
            <a:r>
              <a:rPr lang="ru-RU" sz="2000" i="1" dirty="0"/>
              <a:t> CRNN </a:t>
            </a:r>
            <a:r>
              <a:rPr lang="ru-RU" sz="2000" i="1" dirty="0" err="1"/>
              <a:t>моделі</a:t>
            </a:r>
            <a:endParaRPr lang="en-US" sz="2000" i="1" dirty="0"/>
          </a:p>
        </p:txBody>
      </p:sp>
      <p:pic>
        <p:nvPicPr>
          <p:cNvPr id="4" name="Рисунок 3" descr="The architecture of CRNN Network">
            <a:extLst>
              <a:ext uri="{FF2B5EF4-FFF2-40B4-BE49-F238E27FC236}">
                <a16:creationId xmlns:a16="http://schemas.microsoft.com/office/drawing/2014/main" id="{49E6CCBE-188C-181E-3BD2-CF49BF5A0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552" y="1159146"/>
            <a:ext cx="6748895" cy="50333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32002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87253-C6A7-9397-6750-7B5F3606A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318D8E-2307-C465-8214-4A9FD49E504B}"/>
              </a:ext>
            </a:extLst>
          </p:cNvPr>
          <p:cNvSpPr txBox="1"/>
          <p:nvPr/>
        </p:nvSpPr>
        <p:spPr>
          <a:xfrm>
            <a:off x="879676" y="579573"/>
            <a:ext cx="104056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b="1" dirty="0" err="1"/>
              <a:t>Ефективність</a:t>
            </a:r>
            <a:r>
              <a:rPr lang="ru-RU" sz="2800" b="1" dirty="0"/>
              <a:t> методу CRNN за результатами </a:t>
            </a:r>
            <a:r>
              <a:rPr lang="ru-RU" sz="2800" b="1" dirty="0" err="1"/>
              <a:t>тестування</a:t>
            </a:r>
            <a:endParaRPr lang="ru-RU" sz="2800" dirty="0"/>
          </a:p>
        </p:txBody>
      </p:sp>
      <p:sp>
        <p:nvSpPr>
          <p:cNvPr id="11" name="Прямокутник 10">
            <a:extLst>
              <a:ext uri="{FF2B5EF4-FFF2-40B4-BE49-F238E27FC236}">
                <a16:creationId xmlns:a16="http://schemas.microsoft.com/office/drawing/2014/main" id="{F8B9FCDB-02F7-2259-233F-40303E9E6660}"/>
              </a:ext>
            </a:extLst>
          </p:cNvPr>
          <p:cNvSpPr/>
          <p:nvPr/>
        </p:nvSpPr>
        <p:spPr>
          <a:xfrm>
            <a:off x="-1" y="0"/>
            <a:ext cx="12192001" cy="579573"/>
          </a:xfrm>
          <a:prstGeom prst="rect">
            <a:avLst/>
          </a:prstGeom>
          <a:solidFill>
            <a:srgbClr val="E6EE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Google Shape;305;p29">
            <a:extLst>
              <a:ext uri="{FF2B5EF4-FFF2-40B4-BE49-F238E27FC236}">
                <a16:creationId xmlns:a16="http://schemas.microsoft.com/office/drawing/2014/main" id="{AB81CF0B-43A2-7C21-C3E4-CF36E0AC6590}"/>
              </a:ext>
            </a:extLst>
          </p:cNvPr>
          <p:cNvSpPr txBox="1">
            <a:spLocks/>
          </p:cNvSpPr>
          <p:nvPr/>
        </p:nvSpPr>
        <p:spPr>
          <a:xfrm>
            <a:off x="11623040" y="35787"/>
            <a:ext cx="568960" cy="50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DM Serif Display"/>
              <a:buNone/>
              <a:defRPr sz="90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>
              <a:lnSpc>
                <a:spcPct val="100000"/>
              </a:lnSpc>
            </a:pPr>
            <a:fld id="{E74685A4-5E5B-4202-9E3B-0C55012C8A89}" type="slidenum">
              <a:rPr lang="ru-RU" sz="1800" b="1" smtClean="0"/>
              <a:t>9</a:t>
            </a:fld>
            <a:endParaRPr lang="ru-RU" sz="1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1E7955-0BB8-5EEA-A8AB-BBD795677369}"/>
              </a:ext>
            </a:extLst>
          </p:cNvPr>
          <p:cNvSpPr txBox="1"/>
          <p:nvPr/>
        </p:nvSpPr>
        <p:spPr>
          <a:xfrm>
            <a:off x="1432835" y="1337171"/>
            <a:ext cx="91393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2000" i="1" dirty="0" err="1"/>
              <a:t>Таблиця</a:t>
            </a:r>
            <a:r>
              <a:rPr lang="ru-RU" sz="2000" i="1" dirty="0"/>
              <a:t> 2 – </a:t>
            </a:r>
            <a:r>
              <a:rPr lang="ru-RU" sz="2000" i="1" dirty="0" err="1"/>
              <a:t>Результати</a:t>
            </a:r>
            <a:r>
              <a:rPr lang="ru-RU" sz="2000" i="1" dirty="0"/>
              <a:t> </a:t>
            </a:r>
            <a:r>
              <a:rPr lang="ru-RU" sz="2000" i="1" dirty="0" err="1"/>
              <a:t>тестування</a:t>
            </a:r>
            <a:r>
              <a:rPr lang="ru-RU" sz="2000" i="1" dirty="0"/>
              <a:t> </a:t>
            </a:r>
            <a:r>
              <a:rPr lang="ru-RU" sz="2000" i="1" dirty="0" err="1"/>
              <a:t>моделі</a:t>
            </a:r>
            <a:r>
              <a:rPr lang="ru-RU" sz="2000" i="1" dirty="0"/>
              <a:t> CRNN на </a:t>
            </a:r>
            <a:r>
              <a:rPr lang="ru-RU" sz="2000" i="1" dirty="0" err="1"/>
              <a:t>основній</a:t>
            </a:r>
            <a:r>
              <a:rPr lang="ru-RU" sz="2000" i="1" dirty="0"/>
              <a:t> </a:t>
            </a:r>
            <a:r>
              <a:rPr lang="ru-RU" sz="2000" i="1" dirty="0" err="1"/>
              <a:t>тестовій</a:t>
            </a:r>
            <a:r>
              <a:rPr lang="ru-RU" sz="2000" i="1" dirty="0"/>
              <a:t> </a:t>
            </a:r>
            <a:r>
              <a:rPr lang="ru-RU" sz="2000" i="1" dirty="0" err="1"/>
              <a:t>вибірці</a:t>
            </a:r>
            <a:endParaRPr lang="en-US" sz="20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B446F7-CB99-132F-960C-621DDDE4A8B9}"/>
              </a:ext>
            </a:extLst>
          </p:cNvPr>
          <p:cNvSpPr txBox="1"/>
          <p:nvPr/>
        </p:nvSpPr>
        <p:spPr>
          <a:xfrm>
            <a:off x="1432835" y="3818319"/>
            <a:ext cx="93263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2000" i="1" dirty="0" err="1"/>
              <a:t>Таблиця</a:t>
            </a:r>
            <a:r>
              <a:rPr lang="ru-RU" sz="2000" i="1" dirty="0"/>
              <a:t> 3 – </a:t>
            </a:r>
            <a:r>
              <a:rPr lang="ru-RU" sz="2000" i="1" dirty="0" err="1"/>
              <a:t>Середній</a:t>
            </a:r>
            <a:r>
              <a:rPr lang="ru-RU" sz="2000" i="1" dirty="0"/>
              <a:t> час </a:t>
            </a:r>
            <a:r>
              <a:rPr lang="ru-RU" sz="2000" i="1" dirty="0" err="1"/>
              <a:t>обробки</a:t>
            </a:r>
            <a:r>
              <a:rPr lang="ru-RU" sz="2000" i="1" dirty="0"/>
              <a:t> </a:t>
            </a:r>
            <a:r>
              <a:rPr lang="ru-RU" sz="2000" i="1" dirty="0" err="1"/>
              <a:t>зображення</a:t>
            </a:r>
            <a:r>
              <a:rPr lang="ru-RU" sz="2000" i="1" dirty="0"/>
              <a:t> на </a:t>
            </a:r>
            <a:r>
              <a:rPr lang="ru-RU" sz="2000" i="1" dirty="0" err="1"/>
              <a:t>різних</a:t>
            </a:r>
            <a:r>
              <a:rPr lang="ru-RU" sz="2000" i="1" dirty="0"/>
              <a:t> пристроях</a:t>
            </a:r>
            <a:endParaRPr lang="en-US" sz="2000" i="1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7EE422B-5BC8-80A9-A0AE-58DD99D3E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835" y="4218429"/>
            <a:ext cx="9326330" cy="2506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9EE7D61-5AB0-3198-0283-30AB64AD9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835" y="1763635"/>
            <a:ext cx="9326330" cy="2054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52322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1136</Words>
  <Application>Microsoft Office PowerPoint</Application>
  <PresentationFormat>Widescreen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MS Mincho</vt:lpstr>
      <vt:lpstr>Arial</vt:lpstr>
      <vt:lpstr>Calibri</vt:lpstr>
      <vt:lpstr>Calibri Light</vt:lpstr>
      <vt:lpstr>Times New Roman</vt:lpstr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Берковський Микола</cp:lastModifiedBy>
  <cp:revision>1</cp:revision>
  <dcterms:created xsi:type="dcterms:W3CDTF">2025-04-21T17:59:54Z</dcterms:created>
  <dcterms:modified xsi:type="dcterms:W3CDTF">2025-06-23T16:04:22Z</dcterms:modified>
</cp:coreProperties>
</file>