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4"/>
  </p:sldMasterIdLst>
  <p:notesMasterIdLst>
    <p:notesMasterId r:id="rId32"/>
  </p:notesMasterIdLst>
  <p:handoutMasterIdLst>
    <p:handoutMasterId r:id="rId33"/>
  </p:handoutMasterIdLst>
  <p:sldIdLst>
    <p:sldId id="426" r:id="rId5"/>
    <p:sldId id="429" r:id="rId6"/>
    <p:sldId id="439" r:id="rId7"/>
    <p:sldId id="427" r:id="rId8"/>
    <p:sldId id="431" r:id="rId9"/>
    <p:sldId id="437" r:id="rId10"/>
    <p:sldId id="435" r:id="rId11"/>
    <p:sldId id="436" r:id="rId12"/>
    <p:sldId id="430" r:id="rId13"/>
    <p:sldId id="434" r:id="rId14"/>
    <p:sldId id="433" r:id="rId15"/>
    <p:sldId id="446" r:id="rId16"/>
    <p:sldId id="447" r:id="rId17"/>
    <p:sldId id="448" r:id="rId18"/>
    <p:sldId id="438" r:id="rId19"/>
    <p:sldId id="440" r:id="rId20"/>
    <p:sldId id="441" r:id="rId21"/>
    <p:sldId id="442" r:id="rId22"/>
    <p:sldId id="443" r:id="rId23"/>
    <p:sldId id="449" r:id="rId24"/>
    <p:sldId id="456" r:id="rId25"/>
    <p:sldId id="445" r:id="rId26"/>
    <p:sldId id="450" r:id="rId27"/>
    <p:sldId id="455" r:id="rId28"/>
    <p:sldId id="453" r:id="rId29"/>
    <p:sldId id="452" r:id="rId30"/>
    <p:sldId id="444" r:id="rId31"/>
  </p:sldIdLst>
  <p:sldSz cx="9144000" cy="5143500" type="screen16x9"/>
  <p:notesSz cx="7077075" cy="93932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78E4"/>
    <a:srgbClr val="D60202"/>
    <a:srgbClr val="D49D1B"/>
    <a:srgbClr val="FFCC33"/>
    <a:srgbClr val="F2A835"/>
    <a:srgbClr val="BB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7811" autoAdjust="0"/>
  </p:normalViewPr>
  <p:slideViewPr>
    <p:cSldViewPr snapToGrid="0" showGuides="1">
      <p:cViewPr varScale="1">
        <p:scale>
          <a:sx n="79" d="100"/>
          <a:sy n="79" d="100"/>
        </p:scale>
        <p:origin x="920" y="52"/>
      </p:cViewPr>
      <p:guideLst>
        <p:guide orient="horz" pos="1620"/>
        <p:guide pos="2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Final%20Project\results.xl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Final%20Project\results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Normal</a:t>
            </a:r>
            <a:r>
              <a:rPr lang="en-US" sz="2800" baseline="0" dirty="0"/>
              <a:t> (0,1)</a:t>
            </a:r>
            <a:endParaRPr lang="en-US" sz="2800" dirty="0"/>
          </a:p>
        </c:rich>
      </c:tx>
      <c:layout>
        <c:manualLayout>
          <c:xMode val="edge"/>
          <c:yMode val="edge"/>
          <c:x val="0.37143801204312427"/>
          <c:y val="6.03649633811984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099317143825116E-2"/>
          <c:y val="6.1004121816999379E-2"/>
          <c:w val="0.89812944961281205"/>
          <c:h val="0.81870939205016635"/>
        </c:manualLayout>
      </c:layout>
      <c:lineChart>
        <c:grouping val="standard"/>
        <c:varyColors val="0"/>
        <c:ser>
          <c:idx val="0"/>
          <c:order val="0"/>
          <c:tx>
            <c:strRef>
              <c:f>'Model 1 '!$C$13</c:f>
              <c:strCache>
                <c:ptCount val="1"/>
                <c:pt idx="0">
                  <c:v>Mean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'Model 1 '!$B$14:$B$21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80</c:v>
                </c:pt>
                <c:pt idx="7">
                  <c:v>100</c:v>
                </c:pt>
              </c:numCache>
            </c:numRef>
          </c:cat>
          <c:val>
            <c:numRef>
              <c:f>'Model 1 '!$C$14:$C$21</c:f>
              <c:numCache>
                <c:formatCode>General</c:formatCode>
                <c:ptCount val="8"/>
                <c:pt idx="0">
                  <c:v>3.71938721239013E-4</c:v>
                </c:pt>
                <c:pt idx="1">
                  <c:v>1.2559450483843701E-5</c:v>
                </c:pt>
                <c:pt idx="2">
                  <c:v>-1.3813464876456699E-4</c:v>
                </c:pt>
                <c:pt idx="3">
                  <c:v>-5.7108989873017101E-5</c:v>
                </c:pt>
                <c:pt idx="4">
                  <c:v>-4.4624071073291002E-5</c:v>
                </c:pt>
                <c:pt idx="5">
                  <c:v>3.0005824315587501E-5</c:v>
                </c:pt>
                <c:pt idx="6">
                  <c:v>-1.98108201499563E-4</c:v>
                </c:pt>
                <c:pt idx="7">
                  <c:v>-1.6374087335322199E-4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65-4355-BB7C-7B51E217E1D8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'Model 1 '!$O$14:$O$21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65-4355-BB7C-7B51E217E1D8}"/>
            </c:ext>
          </c:extLst>
        </c:ser>
        <c:ser>
          <c:idx val="2"/>
          <c:order val="2"/>
          <c:tx>
            <c:strRef>
              <c:f>'Model 1 '!$G$13</c:f>
              <c:strCache>
                <c:ptCount val="1"/>
                <c:pt idx="0">
                  <c:v>W.2N</c:v>
                </c:pt>
              </c:strCache>
            </c:strRef>
          </c:tx>
          <c:spPr>
            <a:ln w="127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'Model 1 '!$G$14:$G$21</c:f>
              <c:numCache>
                <c:formatCode>General</c:formatCode>
                <c:ptCount val="8"/>
                <c:pt idx="0">
                  <c:v>4.1785511790980601E-4</c:v>
                </c:pt>
                <c:pt idx="1">
                  <c:v>-6.6659169132469201E-6</c:v>
                </c:pt>
                <c:pt idx="2">
                  <c:v>-1.82341663872283E-4</c:v>
                </c:pt>
                <c:pt idx="3">
                  <c:v>-1.6658528863800601E-5</c:v>
                </c:pt>
                <c:pt idx="4">
                  <c:v>1.26368655024205E-5</c:v>
                </c:pt>
                <c:pt idx="5">
                  <c:v>4.3808419931621599E-5</c:v>
                </c:pt>
                <c:pt idx="6">
                  <c:v>-2.3352873722693701E-4</c:v>
                </c:pt>
                <c:pt idx="7">
                  <c:v>-1.3316362262867E-4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F65-4355-BB7C-7B51E217E1D8}"/>
            </c:ext>
          </c:extLst>
        </c:ser>
        <c:ser>
          <c:idx val="3"/>
          <c:order val="3"/>
          <c:tx>
            <c:strRef>
              <c:f>'Model 1 '!$I$13</c:f>
              <c:strCache>
                <c:ptCount val="1"/>
                <c:pt idx="0">
                  <c:v>L.2N</c:v>
                </c:pt>
              </c:strCache>
            </c:strRef>
          </c:tx>
          <c:spPr>
            <a:ln w="127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'Model 1 '!$I$14:$I$21</c:f>
              <c:numCache>
                <c:formatCode>General</c:formatCode>
                <c:ptCount val="8"/>
                <c:pt idx="0">
                  <c:v>3.2823728754224202E-4</c:v>
                </c:pt>
                <c:pt idx="1">
                  <c:v>-8.35748011935926E-5</c:v>
                </c:pt>
                <c:pt idx="2">
                  <c:v>-1.4369455539502401E-4</c:v>
                </c:pt>
                <c:pt idx="3">
                  <c:v>-3.8290204504095198E-5</c:v>
                </c:pt>
                <c:pt idx="4">
                  <c:v>1.7928462991274698E-5</c:v>
                </c:pt>
                <c:pt idx="5">
                  <c:v>2.5472562858781301E-5</c:v>
                </c:pt>
                <c:pt idx="6">
                  <c:v>-2.3687485306403601E-4</c:v>
                </c:pt>
                <c:pt idx="7">
                  <c:v>-1.04589980264578E-4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F65-4355-BB7C-7B51E217E1D8}"/>
            </c:ext>
          </c:extLst>
        </c:ser>
        <c:ser>
          <c:idx val="4"/>
          <c:order val="4"/>
          <c:tx>
            <c:strRef>
              <c:f>'Model 1 '!$J$13</c:f>
              <c:strCache>
                <c:ptCount val="1"/>
                <c:pt idx="0">
                  <c:v>Median</c:v>
                </c:pt>
              </c:strCache>
            </c:strRef>
          </c:tx>
          <c:spPr>
            <a:ln w="127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'Model 1 '!$J$14:$J$21</c:f>
              <c:numCache>
                <c:formatCode>General</c:formatCode>
                <c:ptCount val="8"/>
                <c:pt idx="0">
                  <c:v>2.9153127394982299E-4</c:v>
                </c:pt>
                <c:pt idx="1">
                  <c:v>-1.97517383343655E-4</c:v>
                </c:pt>
                <c:pt idx="2">
                  <c:v>-1.87165007473669E-4</c:v>
                </c:pt>
                <c:pt idx="3">
                  <c:v>-4.2502573757703797E-5</c:v>
                </c:pt>
                <c:pt idx="4">
                  <c:v>-2.1296880113042301E-5</c:v>
                </c:pt>
                <c:pt idx="5">
                  <c:v>2.3531022119886501E-5</c:v>
                </c:pt>
                <c:pt idx="6">
                  <c:v>-2.4630721728682398E-4</c:v>
                </c:pt>
                <c:pt idx="7">
                  <c:v>-3.3358394688425101E-6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F65-4355-BB7C-7B51E217E1D8}"/>
            </c:ext>
          </c:extLst>
        </c:ser>
        <c:ser>
          <c:idx val="5"/>
          <c:order val="5"/>
          <c:tx>
            <c:strRef>
              <c:f>'Model 1 '!$E$13</c:f>
              <c:strCache>
                <c:ptCount val="1"/>
                <c:pt idx="0">
                  <c:v>T.2N</c:v>
                </c:pt>
              </c:strCache>
            </c:strRef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'Model 1 '!$D$14:$D$21</c:f>
              <c:numCache>
                <c:formatCode>General</c:formatCode>
                <c:ptCount val="8"/>
                <c:pt idx="0">
                  <c:v>3.8699370850071402E-4</c:v>
                </c:pt>
                <c:pt idx="1">
                  <c:v>-1.9693565865306699E-5</c:v>
                </c:pt>
                <c:pt idx="2">
                  <c:v>-1.5704206744024301E-4</c:v>
                </c:pt>
                <c:pt idx="3">
                  <c:v>-6.2003080616967606E-5</c:v>
                </c:pt>
                <c:pt idx="4">
                  <c:v>-2.8258259993278899E-6</c:v>
                </c:pt>
                <c:pt idx="5">
                  <c:v>3.7230593885962002E-5</c:v>
                </c:pt>
                <c:pt idx="6">
                  <c:v>-2.23929964811481E-4</c:v>
                </c:pt>
                <c:pt idx="7">
                  <c:v>-1.3218395577284901E-4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F65-4355-BB7C-7B51E217E1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3819472"/>
        <c:axId val="120583472"/>
      </c:lineChart>
      <c:catAx>
        <c:axId val="123819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83472"/>
        <c:crossesAt val="0"/>
        <c:auto val="1"/>
        <c:lblAlgn val="ctr"/>
        <c:lblOffset val="100"/>
        <c:noMultiLvlLbl val="0"/>
      </c:catAx>
      <c:valAx>
        <c:axId val="12058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819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MSE - Mean</a:t>
            </a:r>
            <a:r>
              <a:rPr lang="en-US" baseline="0" dirty="0"/>
              <a:t> vs Median</a:t>
            </a:r>
            <a:endParaRPr lang="en-US" dirty="0"/>
          </a:p>
        </c:rich>
      </c:tx>
      <c:layout>
        <c:manualLayout>
          <c:xMode val="edge"/>
          <c:yMode val="edge"/>
          <c:x val="0.35341301489361987"/>
          <c:y val="0.100991572902662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9442038495188095E-2"/>
          <c:y val="6.709499854184893E-2"/>
          <c:w val="0.88389129483814521"/>
          <c:h val="0.73577136191309422"/>
        </c:manualLayout>
      </c:layout>
      <c:lineChart>
        <c:grouping val="standard"/>
        <c:varyColors val="0"/>
        <c:ser>
          <c:idx val="1"/>
          <c:order val="0"/>
          <c:tx>
            <c:strRef>
              <c:f>'Model 1 '!$C$24</c:f>
              <c:strCache>
                <c:ptCount val="1"/>
                <c:pt idx="0">
                  <c:v>Mean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'Model 1 '!$B$25:$B$32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80</c:v>
                </c:pt>
                <c:pt idx="7">
                  <c:v>100</c:v>
                </c:pt>
              </c:numCache>
            </c:numRef>
          </c:cat>
          <c:val>
            <c:numRef>
              <c:f>'Model 1 '!$C$25:$C$32</c:f>
              <c:numCache>
                <c:formatCode>General</c:formatCode>
                <c:ptCount val="8"/>
                <c:pt idx="0">
                  <c:v>0.100108647287226</c:v>
                </c:pt>
                <c:pt idx="1">
                  <c:v>4.9943837976622503E-2</c:v>
                </c:pt>
                <c:pt idx="2">
                  <c:v>3.3368032566758098E-2</c:v>
                </c:pt>
                <c:pt idx="3">
                  <c:v>2.49797164071285E-2</c:v>
                </c:pt>
                <c:pt idx="4">
                  <c:v>1.9996680682426701E-2</c:v>
                </c:pt>
                <c:pt idx="5">
                  <c:v>1.6642010039929898E-2</c:v>
                </c:pt>
                <c:pt idx="6">
                  <c:v>1.25060664990216E-2</c:v>
                </c:pt>
                <c:pt idx="7">
                  <c:v>9.9888937642680607E-3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1B-4C44-9D80-3A794329A268}"/>
            </c:ext>
          </c:extLst>
        </c:ser>
        <c:ser>
          <c:idx val="0"/>
          <c:order val="1"/>
          <c:tx>
            <c:strRef>
              <c:f>'Model 1 '!$J$3</c:f>
              <c:strCache>
                <c:ptCount val="1"/>
                <c:pt idx="0">
                  <c:v>Median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'Model 1 '!$B$25:$B$32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80</c:v>
                </c:pt>
                <c:pt idx="7">
                  <c:v>100</c:v>
                </c:pt>
              </c:numCache>
            </c:numRef>
          </c:cat>
          <c:val>
            <c:numRef>
              <c:f>'Model 1 '!$J$25:$J$32</c:f>
              <c:numCache>
                <c:formatCode>General</c:formatCode>
                <c:ptCount val="8"/>
                <c:pt idx="0">
                  <c:v>0.13849750652137899</c:v>
                </c:pt>
                <c:pt idx="1">
                  <c:v>7.3212530932867295E-2</c:v>
                </c:pt>
                <c:pt idx="2">
                  <c:v>5.0012602015636398E-2</c:v>
                </c:pt>
                <c:pt idx="3">
                  <c:v>3.7898496096507903E-2</c:v>
                </c:pt>
                <c:pt idx="4">
                  <c:v>3.05385584141049E-2</c:v>
                </c:pt>
                <c:pt idx="5">
                  <c:v>2.5527498425475699E-2</c:v>
                </c:pt>
                <c:pt idx="6">
                  <c:v>1.9292251526452999E-2</c:v>
                </c:pt>
                <c:pt idx="7">
                  <c:v>1.5464631154791001E-2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1B-4C44-9D80-3A794329A2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400448"/>
        <c:axId val="201400840"/>
      </c:lineChart>
      <c:catAx>
        <c:axId val="201400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400840"/>
        <c:crosses val="autoZero"/>
        <c:auto val="1"/>
        <c:lblAlgn val="ctr"/>
        <c:lblOffset val="100"/>
        <c:noMultiLvlLbl val="0"/>
      </c:catAx>
      <c:valAx>
        <c:axId val="201400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400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Var - Mean vs Median</a:t>
            </a:r>
          </a:p>
        </c:rich>
      </c:tx>
      <c:layout>
        <c:manualLayout>
          <c:xMode val="edge"/>
          <c:yMode val="edge"/>
          <c:x val="0.31495637799719856"/>
          <c:y val="0.224831155342985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1"/>
          <c:order val="0"/>
          <c:tx>
            <c:strRef>
              <c:f>'Model 1 '!$C$3</c:f>
              <c:strCache>
                <c:ptCount val="1"/>
                <c:pt idx="0">
                  <c:v>Mean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'Model 1 '!$B$4:$B$11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80</c:v>
                </c:pt>
                <c:pt idx="7">
                  <c:v>100</c:v>
                </c:pt>
              </c:numCache>
            </c:numRef>
          </c:cat>
          <c:val>
            <c:numRef>
              <c:f>'Model 1 '!$C$4:$C$11</c:f>
              <c:numCache>
                <c:formatCode>General</c:formatCode>
                <c:ptCount val="8"/>
                <c:pt idx="0">
                  <c:v>0.100108508948813</c:v>
                </c:pt>
                <c:pt idx="1">
                  <c:v>4.9943837818882703E-2</c:v>
                </c:pt>
                <c:pt idx="2">
                  <c:v>3.33680134855769E-2</c:v>
                </c:pt>
                <c:pt idx="3">
                  <c:v>2.4979713145691699E-2</c:v>
                </c:pt>
                <c:pt idx="4">
                  <c:v>1.9996678691118899E-2</c:v>
                </c:pt>
                <c:pt idx="5">
                  <c:v>1.6642009139580399E-2</c:v>
                </c:pt>
                <c:pt idx="6">
                  <c:v>1.25060272521621E-2</c:v>
                </c:pt>
                <c:pt idx="7">
                  <c:v>9.9888669531944599E-3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FD-4107-940B-FC9E6CA8898A}"/>
            </c:ext>
          </c:extLst>
        </c:ser>
        <c:ser>
          <c:idx val="0"/>
          <c:order val="1"/>
          <c:tx>
            <c:strRef>
              <c:f>'Model 1 '!$J$3</c:f>
              <c:strCache>
                <c:ptCount val="1"/>
                <c:pt idx="0">
                  <c:v>Median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'Model 1 '!$B$4:$B$11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80</c:v>
                </c:pt>
                <c:pt idx="7">
                  <c:v>100</c:v>
                </c:pt>
              </c:numCache>
            </c:numRef>
          </c:cat>
          <c:val>
            <c:numRef>
              <c:f>'Model 1 '!$J$4:$J$11</c:f>
              <c:numCache>
                <c:formatCode>General</c:formatCode>
                <c:ptCount val="8"/>
                <c:pt idx="0">
                  <c:v>0.138497421530896</c:v>
                </c:pt>
                <c:pt idx="1">
                  <c:v>7.32124919197506E-2</c:v>
                </c:pt>
                <c:pt idx="2">
                  <c:v>5.0012566984896298E-2</c:v>
                </c:pt>
                <c:pt idx="3">
                  <c:v>3.7898494290039102E-2</c:v>
                </c:pt>
                <c:pt idx="4">
                  <c:v>3.0538557960547798E-2</c:v>
                </c:pt>
                <c:pt idx="5">
                  <c:v>2.55274978717667E-2</c:v>
                </c:pt>
                <c:pt idx="6">
                  <c:v>1.9292190859207799E-2</c:v>
                </c:pt>
                <c:pt idx="7">
                  <c:v>1.54646311436631E-2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FD-4107-940B-FC9E6CA889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401624"/>
        <c:axId val="201402016"/>
      </c:lineChart>
      <c:catAx>
        <c:axId val="201401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402016"/>
        <c:crosses val="autoZero"/>
        <c:auto val="1"/>
        <c:lblAlgn val="ctr"/>
        <c:lblOffset val="100"/>
        <c:noMultiLvlLbl val="0"/>
      </c:catAx>
      <c:valAx>
        <c:axId val="20140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401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5854549127155"/>
          <c:y val="6.4912311593182143E-2"/>
          <c:w val="0.7554502302299253"/>
          <c:h val="0.87421324995395056"/>
        </c:manualLayout>
      </c:layout>
      <c:lineChart>
        <c:grouping val="standard"/>
        <c:varyColors val="0"/>
        <c:ser>
          <c:idx val="1"/>
          <c:order val="0"/>
          <c:tx>
            <c:strRef>
              <c:f>'Model 2'!$D$3</c:f>
              <c:strCache>
                <c:ptCount val="1"/>
                <c:pt idx="0">
                  <c:v>T.1N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'Model 2'!$B$4:$B$8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cat>
          <c:val>
            <c:numRef>
              <c:f>'Model 2'!$D$4:$D$8</c:f>
              <c:numCache>
                <c:formatCode>General</c:formatCode>
                <c:ptCount val="5"/>
                <c:pt idx="0">
                  <c:v>0.12960649282956199</c:v>
                </c:pt>
                <c:pt idx="1">
                  <c:v>6.2110492144084699E-2</c:v>
                </c:pt>
                <c:pt idx="2">
                  <c:v>4.0785647249473797E-2</c:v>
                </c:pt>
                <c:pt idx="3">
                  <c:v>3.0450243200228599E-2</c:v>
                </c:pt>
                <c:pt idx="4">
                  <c:v>2.43230518147175E-2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FE-421C-844C-AE66CA1BF35C}"/>
            </c:ext>
          </c:extLst>
        </c:ser>
        <c:ser>
          <c:idx val="2"/>
          <c:order val="1"/>
          <c:tx>
            <c:strRef>
              <c:f>'Model 2'!$H$3</c:f>
              <c:strCache>
                <c:ptCount val="1"/>
                <c:pt idx="0">
                  <c:v>L.1N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'Model 2'!$B$4:$B$8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cat>
          <c:val>
            <c:numRef>
              <c:f>'Model 2'!$H$4:$H$8</c:f>
              <c:numCache>
                <c:formatCode>General</c:formatCode>
                <c:ptCount val="5"/>
                <c:pt idx="0">
                  <c:v>0.12632753142801201</c:v>
                </c:pt>
                <c:pt idx="1">
                  <c:v>6.5021812146654104E-2</c:v>
                </c:pt>
                <c:pt idx="2">
                  <c:v>4.3272612834298799E-2</c:v>
                </c:pt>
                <c:pt idx="3">
                  <c:v>3.2461689556042797E-2</c:v>
                </c:pt>
                <c:pt idx="4">
                  <c:v>2.5959557772539499E-2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DFE-421C-844C-AE66CA1BF3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402800"/>
        <c:axId val="201403192"/>
      </c:lineChart>
      <c:catAx>
        <c:axId val="20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403192"/>
        <c:crosses val="autoZero"/>
        <c:auto val="1"/>
        <c:lblAlgn val="ctr"/>
        <c:lblOffset val="100"/>
        <c:noMultiLvlLbl val="0"/>
      </c:catAx>
      <c:valAx>
        <c:axId val="201403192"/>
        <c:scaling>
          <c:orientation val="minMax"/>
          <c:min val="2.0000000000000004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402800"/>
        <c:crosses val="autoZero"/>
        <c:crossBetween val="between"/>
        <c:minorUnit val="4.000000000000001E-3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535483838214615E-2"/>
          <c:y val="4.045969981907601E-2"/>
          <c:w val="0.7554502302299253"/>
          <c:h val="0.87421324995395056"/>
        </c:manualLayout>
      </c:layout>
      <c:lineChart>
        <c:grouping val="standard"/>
        <c:varyColors val="0"/>
        <c:ser>
          <c:idx val="0"/>
          <c:order val="0"/>
          <c:tx>
            <c:strRef>
              <c:f>'Model 3'!$D$3</c:f>
              <c:strCache>
                <c:ptCount val="1"/>
                <c:pt idx="0">
                  <c:v>T.1N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'Model 3'!$B$4:$B$8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cat>
          <c:val>
            <c:numRef>
              <c:f>'Model 3'!$D$4:$D$8</c:f>
              <c:numCache>
                <c:formatCode>General</c:formatCode>
                <c:ptCount val="5"/>
                <c:pt idx="0">
                  <c:v>0.14775784147706</c:v>
                </c:pt>
                <c:pt idx="1">
                  <c:v>7.1736652918270305E-2</c:v>
                </c:pt>
                <c:pt idx="2">
                  <c:v>4.73560808692906E-2</c:v>
                </c:pt>
                <c:pt idx="3">
                  <c:v>3.5401079435189699E-2</c:v>
                </c:pt>
                <c:pt idx="4">
                  <c:v>2.8256624628147299E-2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EA-410F-88BD-8B5A5ED6A0EC}"/>
            </c:ext>
          </c:extLst>
        </c:ser>
        <c:ser>
          <c:idx val="2"/>
          <c:order val="1"/>
          <c:tx>
            <c:strRef>
              <c:f>'Model 3'!$H$3</c:f>
              <c:strCache>
                <c:ptCount val="1"/>
                <c:pt idx="0">
                  <c:v>L.1N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'Model 3'!$B$4:$B$8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cat>
          <c:val>
            <c:numRef>
              <c:f>'Model 3'!$H$4:$H$8</c:f>
              <c:numCache>
                <c:formatCode>General</c:formatCode>
                <c:ptCount val="5"/>
                <c:pt idx="0">
                  <c:v>0.147983808810499</c:v>
                </c:pt>
                <c:pt idx="1">
                  <c:v>7.4100850415361394E-2</c:v>
                </c:pt>
                <c:pt idx="2">
                  <c:v>4.92322478475926E-2</c:v>
                </c:pt>
                <c:pt idx="3">
                  <c:v>3.68697829000399E-2</c:v>
                </c:pt>
                <c:pt idx="4">
                  <c:v>2.9486241592788301E-2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EA-410F-88BD-8B5A5ED6A0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403976"/>
        <c:axId val="202918584"/>
      </c:lineChart>
      <c:catAx>
        <c:axId val="201403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918584"/>
        <c:crosses val="autoZero"/>
        <c:auto val="1"/>
        <c:lblAlgn val="ctr"/>
        <c:lblOffset val="100"/>
        <c:noMultiLvlLbl val="0"/>
      </c:catAx>
      <c:valAx>
        <c:axId val="202918584"/>
        <c:scaling>
          <c:orientation val="minMax"/>
          <c:min val="2.0000000000000004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403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662"/>
          </a:xfrm>
          <a:prstGeom prst="rect">
            <a:avLst/>
          </a:prstGeom>
        </p:spPr>
        <p:txBody>
          <a:bodyPr vert="horz" lIns="94109" tIns="47055" rIns="94109" bIns="4705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9662"/>
          </a:xfrm>
          <a:prstGeom prst="rect">
            <a:avLst/>
          </a:prstGeom>
        </p:spPr>
        <p:txBody>
          <a:bodyPr vert="horz" lIns="94109" tIns="47055" rIns="94109" bIns="4705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B8421B-F106-0F40-9EC7-EF8356359FF6}" type="datetimeFigureOut">
              <a:rPr lang="en-US"/>
              <a:pPr>
                <a:defRPr/>
              </a:pPr>
              <a:t>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21946"/>
            <a:ext cx="3066733" cy="469662"/>
          </a:xfrm>
          <a:prstGeom prst="rect">
            <a:avLst/>
          </a:prstGeom>
        </p:spPr>
        <p:txBody>
          <a:bodyPr vert="horz" lIns="94109" tIns="47055" rIns="94109" bIns="4705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921946"/>
            <a:ext cx="3066733" cy="469662"/>
          </a:xfrm>
          <a:prstGeom prst="rect">
            <a:avLst/>
          </a:prstGeom>
        </p:spPr>
        <p:txBody>
          <a:bodyPr vert="horz" lIns="94109" tIns="47055" rIns="94109" bIns="4705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180CBAA-F0DF-1340-95D9-7A5629D988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82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662"/>
          </a:xfrm>
          <a:prstGeom prst="rect">
            <a:avLst/>
          </a:prstGeom>
        </p:spPr>
        <p:txBody>
          <a:bodyPr vert="horz" lIns="94109" tIns="47055" rIns="94109" bIns="4705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662"/>
          </a:xfrm>
          <a:prstGeom prst="rect">
            <a:avLst/>
          </a:prstGeom>
        </p:spPr>
        <p:txBody>
          <a:bodyPr vert="horz" lIns="94109" tIns="47055" rIns="94109" bIns="4705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78DDA51-8555-CD4B-A6B7-F9168BB8597B}" type="datetimeFigureOut">
              <a:rPr lang="en-US"/>
              <a:pPr>
                <a:defRPr/>
              </a:pPr>
              <a:t>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4850"/>
            <a:ext cx="6257925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09" tIns="47055" rIns="94109" bIns="4705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61788"/>
            <a:ext cx="5661660" cy="4226957"/>
          </a:xfrm>
          <a:prstGeom prst="rect">
            <a:avLst/>
          </a:prstGeom>
        </p:spPr>
        <p:txBody>
          <a:bodyPr vert="horz" lIns="94109" tIns="47055" rIns="94109" bIns="47055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21946"/>
            <a:ext cx="3066733" cy="469662"/>
          </a:xfrm>
          <a:prstGeom prst="rect">
            <a:avLst/>
          </a:prstGeom>
        </p:spPr>
        <p:txBody>
          <a:bodyPr vert="horz" lIns="94109" tIns="47055" rIns="94109" bIns="4705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921946"/>
            <a:ext cx="3066733" cy="469662"/>
          </a:xfrm>
          <a:prstGeom prst="rect">
            <a:avLst/>
          </a:prstGeom>
        </p:spPr>
        <p:txBody>
          <a:bodyPr vert="horz" lIns="94109" tIns="47055" rIns="94109" bIns="4705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9E17729-44CA-6748-867B-0A3F027C49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35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ample_spac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ample_spac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E17729-44CA-6748-867B-0A3F027C490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04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1092">
              <a:defRPr/>
            </a:pPr>
            <a:endParaRPr lang="en-US" dirty="0">
              <a:latin typeface="Palatino Linotyp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E17729-44CA-6748-867B-0A3F027C490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15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E17729-44CA-6748-867B-0A3F027C490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95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E17729-44CA-6748-867B-0A3F027C490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93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E17729-44CA-6748-867B-0A3F027C490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87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E17729-44CA-6748-867B-0A3F027C490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38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E17729-44CA-6748-867B-0A3F027C490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54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E17729-44CA-6748-867B-0A3F027C490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1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Suppose there is a fixed </a:t>
            </a:r>
            <a:r>
              <a:rPr lang="en-US" i="1" dirty="0"/>
              <a:t>parameter</a:t>
            </a:r>
            <a:r>
              <a:rPr lang="en-US" dirty="0"/>
              <a:t> that needs to be estimated. Then an "estimator" is a function that maps </a:t>
            </a:r>
            <a:r>
              <a:rPr lang="en-US" u="none" dirty="0">
                <a:solidFill>
                  <a:schemeClr val="bg1"/>
                </a:solidFill>
              </a:rPr>
              <a:t>the </a:t>
            </a:r>
            <a:r>
              <a:rPr lang="en-US" u="none" dirty="0">
                <a:solidFill>
                  <a:schemeClr val="bg1"/>
                </a:solidFill>
                <a:hlinkClick r:id="rId3" action="ppaction://hlinkfile" tooltip="Sample space"/>
              </a:rPr>
              <a:t>sample space</a:t>
            </a:r>
            <a:r>
              <a:rPr lang="en-US" u="none" dirty="0">
                <a:solidFill>
                  <a:schemeClr val="bg1"/>
                </a:solidFill>
              </a:rPr>
              <a:t> </a:t>
            </a:r>
            <a:r>
              <a:rPr lang="en-US" dirty="0"/>
              <a:t>to a set of </a:t>
            </a:r>
            <a:r>
              <a:rPr lang="en-US" i="1" dirty="0"/>
              <a:t>sample estimates</a:t>
            </a:r>
            <a:endParaRPr lang="en-US" dirty="0"/>
          </a:p>
          <a:p>
            <a:r>
              <a:rPr lang="en-US" dirty="0"/>
              <a:t>-</a:t>
            </a:r>
            <a:r>
              <a:rPr lang="en-US" baseline="0" dirty="0"/>
              <a:t> </a:t>
            </a:r>
            <a:r>
              <a:rPr lang="en-US" dirty="0"/>
              <a:t>The sample average and the sample standard deviation are the classical estimators of the location and scale parameter of a statistical distribution.</a:t>
            </a:r>
            <a:endParaRPr lang="en-US" dirty="0">
              <a:latin typeface="Helvetica Light" charset="0"/>
            </a:endParaRPr>
          </a:p>
          <a:p>
            <a:r>
              <a:rPr lang="en-US" dirty="0"/>
              <a:t>- They are however unreliable in presence of outliers.</a:t>
            </a:r>
          </a:p>
          <a:p>
            <a:r>
              <a:rPr lang="en-US" dirty="0"/>
              <a:t>- It is important to realize that the statistical efficiency of an estimator depends on the For instance, the sample average has the optimal efficiency of 100% at the normal distribution, but at other distributions its efficiency may become very low.</a:t>
            </a:r>
          </a:p>
          <a:p>
            <a:r>
              <a:rPr lang="en-US" dirty="0"/>
              <a:t>- The CAPABILITY procedure provides several methods for computing robust estimates of location and</a:t>
            </a:r>
          </a:p>
          <a:p>
            <a:r>
              <a:rPr lang="en-US" dirty="0"/>
              <a:t>scale, which are insensitive to outliers in the data.</a:t>
            </a:r>
            <a:endParaRPr lang="en-US" dirty="0">
              <a:latin typeface="Helvetica Light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E17729-44CA-6748-867B-0A3F027C490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62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Suppose there is a fixed </a:t>
            </a:r>
            <a:r>
              <a:rPr lang="en-US" i="1" dirty="0"/>
              <a:t>parameter</a:t>
            </a:r>
            <a:r>
              <a:rPr lang="en-US" dirty="0"/>
              <a:t> that needs to be estimated. Then an "estimator" is a function that maps </a:t>
            </a:r>
            <a:r>
              <a:rPr lang="en-US" u="none" dirty="0">
                <a:solidFill>
                  <a:schemeClr val="bg1"/>
                </a:solidFill>
              </a:rPr>
              <a:t>the </a:t>
            </a:r>
            <a:r>
              <a:rPr lang="en-US" u="none" dirty="0">
                <a:solidFill>
                  <a:schemeClr val="bg1"/>
                </a:solidFill>
                <a:hlinkClick r:id="rId3" action="ppaction://hlinkfile" tooltip="Sample space"/>
              </a:rPr>
              <a:t>sample space</a:t>
            </a:r>
            <a:r>
              <a:rPr lang="en-US" u="none" dirty="0">
                <a:solidFill>
                  <a:schemeClr val="bg1"/>
                </a:solidFill>
              </a:rPr>
              <a:t> </a:t>
            </a:r>
            <a:r>
              <a:rPr lang="en-US" dirty="0"/>
              <a:t>to a set of </a:t>
            </a:r>
            <a:r>
              <a:rPr lang="en-US" i="1" dirty="0"/>
              <a:t>sample estimates</a:t>
            </a:r>
            <a:endParaRPr lang="en-US" dirty="0"/>
          </a:p>
          <a:p>
            <a:r>
              <a:rPr lang="en-US" dirty="0"/>
              <a:t>-</a:t>
            </a:r>
            <a:r>
              <a:rPr lang="en-US" baseline="0" dirty="0"/>
              <a:t> </a:t>
            </a:r>
            <a:r>
              <a:rPr lang="en-US" dirty="0"/>
              <a:t>The sample average and the sample standard deviation are the classical estimators of the location and scale parameter of a statistical distribution.</a:t>
            </a:r>
            <a:endParaRPr lang="en-US" dirty="0">
              <a:latin typeface="Helvetica Light" charset="0"/>
            </a:endParaRPr>
          </a:p>
          <a:p>
            <a:r>
              <a:rPr lang="en-US" dirty="0"/>
              <a:t>- They are however unreliable in presence of outliers.</a:t>
            </a:r>
          </a:p>
          <a:p>
            <a:r>
              <a:rPr lang="en-US" dirty="0"/>
              <a:t>- It is important to realize that the statistical efficiency of an estimator depends on the For instance, the sample average has the optimal efficiency of 100% at the normal distribution, but at other distributions its efficiency may become very low.</a:t>
            </a:r>
          </a:p>
          <a:p>
            <a:r>
              <a:rPr lang="en-US" dirty="0"/>
              <a:t>- The CAPABILITY procedure provides several methods for computing robust estimates of location and</a:t>
            </a:r>
          </a:p>
          <a:p>
            <a:r>
              <a:rPr lang="en-US" dirty="0"/>
              <a:t>scale, which are insensitive to outliers in the data.</a:t>
            </a:r>
            <a:endParaRPr lang="en-US" dirty="0">
              <a:latin typeface="Helvetica Light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E17729-44CA-6748-867B-0A3F027C490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04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E17729-44CA-6748-867B-0A3F027C490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06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k</a:t>
            </a:r>
            <a:r>
              <a:rPr lang="en-US" dirty="0"/>
              <a:t>-times trimmed mean is a robust estimator of location which is computed as below where </a:t>
            </a:r>
            <a:r>
              <a:rPr lang="en-US" i="1" dirty="0"/>
              <a:t>n </a:t>
            </a:r>
            <a:r>
              <a:rPr lang="en-US" dirty="0"/>
              <a:t>is the number of observations, and </a:t>
            </a:r>
            <a:r>
              <a:rPr lang="en-US" i="1" dirty="0"/>
              <a:t>x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) is the </a:t>
            </a:r>
            <a:r>
              <a:rPr lang="en-US" i="1" dirty="0" err="1"/>
              <a:t>r</a:t>
            </a:r>
            <a:r>
              <a:rPr lang="en-US" dirty="0" err="1"/>
              <a:t>th</a:t>
            </a:r>
            <a:r>
              <a:rPr lang="en-US" dirty="0"/>
              <a:t> order statistic when the observations are arranged in increasing order:</a:t>
            </a:r>
            <a:endParaRPr lang="en-US" dirty="0">
              <a:latin typeface="Palatino Linotype"/>
            </a:endParaRPr>
          </a:p>
          <a:p>
            <a:r>
              <a:rPr lang="en-US" dirty="0"/>
              <a:t>The trimmed mean is the mean computed after the </a:t>
            </a:r>
            <a:r>
              <a:rPr lang="en-US" i="1" dirty="0"/>
              <a:t>r </a:t>
            </a:r>
            <a:r>
              <a:rPr lang="en-US" dirty="0"/>
              <a:t>smallest observations and the </a:t>
            </a:r>
            <a:r>
              <a:rPr lang="en-US" i="1" dirty="0"/>
              <a:t>r </a:t>
            </a:r>
            <a:r>
              <a:rPr lang="en-US" dirty="0"/>
              <a:t>largest observations in</a:t>
            </a:r>
          </a:p>
          <a:p>
            <a:r>
              <a:rPr lang="en-US" dirty="0"/>
              <a:t>the sample are deleted.</a:t>
            </a:r>
          </a:p>
          <a:p>
            <a:r>
              <a:rPr lang="en-US" dirty="0"/>
              <a:t>For data from a symmetric distribution, the trimmed mean is an unbiased estimate of the population mean.</a:t>
            </a:r>
          </a:p>
          <a:p>
            <a:r>
              <a:rPr lang="en-US" dirty="0"/>
              <a:t>However, the trimmed mean does not have a normal distribution even if the data are normally distributed.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E17729-44CA-6748-867B-0A3F027C490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1092">
              <a:defRPr/>
            </a:pPr>
            <a:r>
              <a:rPr lang="en-US" dirty="0"/>
              <a:t>When outliers are present in the data, trimmed and </a:t>
            </a:r>
            <a:r>
              <a:rPr lang="en-US" dirty="0" err="1"/>
              <a:t>Winsorized</a:t>
            </a:r>
            <a:r>
              <a:rPr lang="en-US" dirty="0"/>
              <a:t> means are robust estimators of the population mean that are relatively insensitive to the outlying values. Therefore, trimming and </a:t>
            </a:r>
            <a:r>
              <a:rPr lang="en-US" dirty="0" err="1"/>
              <a:t>Winsorization</a:t>
            </a:r>
            <a:r>
              <a:rPr lang="en-US" dirty="0"/>
              <a:t> are methods for reducing the effects of extreme values in the sample</a:t>
            </a:r>
          </a:p>
          <a:p>
            <a:pPr defTabSz="941092">
              <a:defRPr/>
            </a:pPr>
            <a:endParaRPr lang="en-US" dirty="0">
              <a:latin typeface="Palatino Linotype"/>
            </a:endParaRPr>
          </a:p>
          <a:p>
            <a:pPr defTabSz="941092">
              <a:defRPr/>
            </a:pPr>
            <a:r>
              <a:rPr lang="en-US" dirty="0">
                <a:latin typeface="Palatino Linotype"/>
              </a:rPr>
              <a:t>A</a:t>
            </a:r>
            <a:r>
              <a:rPr lang="en-US" baseline="0" dirty="0">
                <a:latin typeface="Palatino Linotype"/>
              </a:rPr>
              <a:t> couple of ways to determine whether there are outliers in the model are the Grubbs’ Outlier Test, and the Dixon Outlier Test. </a:t>
            </a:r>
            <a:endParaRPr lang="en-US" dirty="0">
              <a:latin typeface="Palatino Linotyp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E17729-44CA-6748-867B-0A3F027C490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15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k</a:t>
            </a:r>
            <a:r>
              <a:rPr lang="en-US" dirty="0"/>
              <a:t>-times trimmed mean is a robust estimator of location which is computed as below where </a:t>
            </a:r>
            <a:r>
              <a:rPr lang="en-US" i="1" dirty="0"/>
              <a:t>n </a:t>
            </a:r>
            <a:r>
              <a:rPr lang="en-US" dirty="0"/>
              <a:t>is the number of observations, and </a:t>
            </a:r>
            <a:r>
              <a:rPr lang="en-US" i="1" dirty="0"/>
              <a:t>x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) is the </a:t>
            </a:r>
            <a:r>
              <a:rPr lang="en-US" i="1" dirty="0" err="1"/>
              <a:t>r</a:t>
            </a:r>
            <a:r>
              <a:rPr lang="en-US" dirty="0" err="1"/>
              <a:t>th</a:t>
            </a:r>
            <a:r>
              <a:rPr lang="en-US" dirty="0"/>
              <a:t> order statistic when the observations are arranged in increasing order:</a:t>
            </a:r>
            <a:endParaRPr lang="en-US" dirty="0">
              <a:latin typeface="Palatino Linotype"/>
            </a:endParaRPr>
          </a:p>
          <a:p>
            <a:r>
              <a:rPr lang="en-US" dirty="0"/>
              <a:t>The trimmed mean is the mean computed after the </a:t>
            </a:r>
            <a:r>
              <a:rPr lang="en-US" i="1" dirty="0"/>
              <a:t>r </a:t>
            </a:r>
            <a:r>
              <a:rPr lang="en-US" dirty="0"/>
              <a:t>smallest observations and the </a:t>
            </a:r>
            <a:r>
              <a:rPr lang="en-US" i="1" dirty="0"/>
              <a:t>r </a:t>
            </a:r>
            <a:r>
              <a:rPr lang="en-US" dirty="0"/>
              <a:t>largest observations in</a:t>
            </a:r>
          </a:p>
          <a:p>
            <a:r>
              <a:rPr lang="en-US" dirty="0"/>
              <a:t>the sample are deleted.</a:t>
            </a:r>
          </a:p>
          <a:p>
            <a:r>
              <a:rPr lang="en-US" dirty="0"/>
              <a:t>For data from a symmetric distribution, the trimmed mean is an unbiased estimate of the population mean.</a:t>
            </a:r>
          </a:p>
          <a:p>
            <a:r>
              <a:rPr lang="en-US" dirty="0"/>
              <a:t>However, the trimmed mean does not have a normal distribution even if the data are normally distributed.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E17729-44CA-6748-867B-0A3F027C490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3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k</a:t>
            </a:r>
            <a:r>
              <a:rPr lang="en-US" dirty="0"/>
              <a:t>-times trimmed mean is a robust estimator of location which is computed as below where </a:t>
            </a:r>
            <a:r>
              <a:rPr lang="en-US" i="1" dirty="0"/>
              <a:t>n </a:t>
            </a:r>
            <a:r>
              <a:rPr lang="en-US" dirty="0"/>
              <a:t>is the number of observations, and </a:t>
            </a:r>
            <a:r>
              <a:rPr lang="en-US" i="1" dirty="0"/>
              <a:t>x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) is the </a:t>
            </a:r>
            <a:r>
              <a:rPr lang="en-US" i="1" dirty="0" err="1"/>
              <a:t>r</a:t>
            </a:r>
            <a:r>
              <a:rPr lang="en-US" dirty="0" err="1"/>
              <a:t>th</a:t>
            </a:r>
            <a:r>
              <a:rPr lang="en-US" dirty="0"/>
              <a:t> order statistic when the observations are arranged in increasing order:</a:t>
            </a:r>
            <a:endParaRPr lang="en-US" dirty="0">
              <a:latin typeface="Palatino Linotype"/>
            </a:endParaRPr>
          </a:p>
          <a:p>
            <a:r>
              <a:rPr lang="en-US" dirty="0"/>
              <a:t>The trimmed mean is the mean computed after the </a:t>
            </a:r>
            <a:r>
              <a:rPr lang="en-US" i="1" dirty="0"/>
              <a:t>r </a:t>
            </a:r>
            <a:r>
              <a:rPr lang="en-US" dirty="0"/>
              <a:t>smallest observations and the </a:t>
            </a:r>
            <a:r>
              <a:rPr lang="en-US" i="1" dirty="0"/>
              <a:t>r </a:t>
            </a:r>
            <a:r>
              <a:rPr lang="en-US" dirty="0"/>
              <a:t>largest observations in</a:t>
            </a:r>
          </a:p>
          <a:p>
            <a:r>
              <a:rPr lang="en-US" dirty="0"/>
              <a:t>the sample are deleted.</a:t>
            </a:r>
          </a:p>
          <a:p>
            <a:r>
              <a:rPr lang="en-US" dirty="0"/>
              <a:t>For data from a symmetric distribution, the trimmed mean is an unbiased estimate of the population mean.</a:t>
            </a:r>
          </a:p>
          <a:p>
            <a:r>
              <a:rPr lang="en-US" dirty="0"/>
              <a:t>However, the trimmed mean does not have a normal distribution even if the data are normally distributed.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E17729-44CA-6748-867B-0A3F027C490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15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1092">
              <a:defRPr/>
            </a:pPr>
            <a:r>
              <a:rPr lang="en-US" dirty="0">
                <a:latin typeface="Palatino Linotype"/>
              </a:rPr>
              <a:t>3) r – linearly weighted mean</a:t>
            </a:r>
          </a:p>
          <a:p>
            <a:pPr defTabSz="941092">
              <a:defRPr/>
            </a:pPr>
            <a:endParaRPr lang="en-US" dirty="0">
              <a:latin typeface="Palatino Linotyp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E17729-44CA-6748-867B-0A3F027C490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15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8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6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6412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397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5271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16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06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60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24160D_001.jpg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72"/>
            <a:ext cx="9144000" cy="51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1737122"/>
            <a:ext cx="9144000" cy="1732359"/>
          </a:xfrm>
          <a:prstGeom prst="rect">
            <a:avLst/>
          </a:prstGeom>
          <a:solidFill>
            <a:schemeClr val="bg2">
              <a:alpha val="88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6780" y="1794397"/>
            <a:ext cx="8768981" cy="1617757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rgbClr val="FFFFFF"/>
                </a:solidFill>
                <a:latin typeface="Palatino Linotype"/>
                <a:cs typeface="Palatino Linotyp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 descr="SMUWorldChangers WR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819" y="328125"/>
            <a:ext cx="3085518" cy="43179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7784613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197865"/>
            <a:ext cx="8686800" cy="363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84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Line Title/Present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24840D_1123b_CP_RT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376362"/>
            <a:ext cx="9144000" cy="2185988"/>
          </a:xfrm>
          <a:prstGeom prst="rect">
            <a:avLst/>
          </a:prstGeom>
          <a:solidFill>
            <a:schemeClr val="accent4">
              <a:alpha val="8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7" descr="SMUWorldChangers WR.eps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10" y="4457315"/>
            <a:ext cx="3085518" cy="431793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99" y="1473673"/>
            <a:ext cx="8732520" cy="1148987"/>
          </a:xfrm>
        </p:spPr>
        <p:txBody>
          <a:bodyPr>
            <a:normAutofit/>
          </a:bodyPr>
          <a:lstStyle>
            <a:lvl1pPr algn="l">
              <a:defRPr sz="4800" b="0">
                <a:solidFill>
                  <a:srgbClr val="FFFFFF"/>
                </a:solidFill>
                <a:latin typeface="Palatino Linotype"/>
                <a:cs typeface="Palatino Linotyp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46665" y="2613182"/>
            <a:ext cx="8732520" cy="549651"/>
          </a:xfrm>
          <a:effectLst/>
        </p:spPr>
        <p:txBody>
          <a:bodyPr anchor="ctr">
            <a:noAutofit/>
          </a:bodyPr>
          <a:lstStyle>
            <a:lvl1pPr algn="l">
              <a:spcAft>
                <a:spcPts val="600"/>
              </a:spcAft>
              <a:buNone/>
              <a:defRPr sz="2800" cap="all">
                <a:solidFill>
                  <a:srgbClr val="D49D1B"/>
                </a:solidFill>
              </a:defRPr>
            </a:lvl1pPr>
            <a:lvl2pPr marL="0" indent="0" algn="l">
              <a:buNone/>
              <a:defRPr sz="2600">
                <a:solidFill>
                  <a:srgbClr val="FFFFFF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46433" y="3133966"/>
            <a:ext cx="8729333" cy="388937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06400" indent="0">
              <a:buNone/>
              <a:defRPr/>
            </a:lvl2pPr>
            <a:lvl3pPr marL="798513" indent="0">
              <a:buNone/>
              <a:defRPr/>
            </a:lvl3pPr>
            <a:lvl4pPr marL="1139825" indent="0">
              <a:buNone/>
              <a:defRPr/>
            </a:lvl4pPr>
            <a:lvl5pPr marL="143033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504518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601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Line Title/Pres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24840D_1123b_CP_RT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913335"/>
            <a:ext cx="9144000" cy="1649015"/>
          </a:xfrm>
          <a:prstGeom prst="rect">
            <a:avLst/>
          </a:prstGeom>
          <a:solidFill>
            <a:schemeClr val="bg2">
              <a:alpha val="7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46899" y="1920818"/>
            <a:ext cx="8732520" cy="701842"/>
          </a:xfrm>
        </p:spPr>
        <p:txBody>
          <a:bodyPr>
            <a:normAutofit/>
          </a:bodyPr>
          <a:lstStyle>
            <a:lvl1pPr algn="l">
              <a:defRPr sz="4800" b="0">
                <a:solidFill>
                  <a:srgbClr val="FFFFFF"/>
                </a:solidFill>
                <a:latin typeface="Palatino Linotype"/>
                <a:cs typeface="Palatino Linotyp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246665" y="2613182"/>
            <a:ext cx="8732520" cy="549651"/>
          </a:xfrm>
          <a:effectLst/>
        </p:spPr>
        <p:txBody>
          <a:bodyPr anchor="ctr">
            <a:noAutofit/>
          </a:bodyPr>
          <a:lstStyle>
            <a:lvl1pPr algn="l">
              <a:spcAft>
                <a:spcPts val="600"/>
              </a:spcAft>
              <a:buNone/>
              <a:defRPr sz="2800" cap="all">
                <a:solidFill>
                  <a:srgbClr val="D49D1B"/>
                </a:solidFill>
              </a:defRPr>
            </a:lvl1pPr>
            <a:lvl2pPr marL="0" indent="0" algn="l">
              <a:buNone/>
              <a:defRPr sz="2600">
                <a:solidFill>
                  <a:srgbClr val="FFFFFF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4"/>
          </p:nvPr>
        </p:nvSpPr>
        <p:spPr>
          <a:xfrm>
            <a:off x="246433" y="3133966"/>
            <a:ext cx="8729333" cy="388937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  <a:lvl2pPr marL="406400" indent="0">
              <a:buNone/>
              <a:defRPr/>
            </a:lvl2pPr>
            <a:lvl3pPr marL="798513" indent="0">
              <a:buNone/>
              <a:defRPr/>
            </a:lvl3pPr>
            <a:lvl4pPr marL="1139825" indent="0">
              <a:buNone/>
              <a:defRPr/>
            </a:lvl4pPr>
            <a:lvl5pPr marL="14303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SMUWorldChangers WR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10" y="4457315"/>
            <a:ext cx="3085518" cy="43179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9610793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Subtit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4840D_1123b_CP_RT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000125"/>
            <a:ext cx="9144000" cy="2094310"/>
          </a:xfrm>
          <a:prstGeom prst="rect">
            <a:avLst/>
          </a:prstGeom>
          <a:solidFill>
            <a:srgbClr val="032B66">
              <a:alpha val="7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547" y="1078992"/>
            <a:ext cx="8747632" cy="1329902"/>
          </a:xfrm>
        </p:spPr>
        <p:txBody>
          <a:bodyPr anchor="ctr">
            <a:normAutofit/>
          </a:bodyPr>
          <a:lstStyle>
            <a:lvl1pPr algn="l">
              <a:defRPr sz="4800" b="0">
                <a:solidFill>
                  <a:srgbClr val="FFFFFF"/>
                </a:solidFill>
                <a:latin typeface="Palatino Linotype"/>
                <a:cs typeface="Palatino Linotyp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 descr="SMUWorldChangers WR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10" y="2515446"/>
            <a:ext cx="3085518" cy="43179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3780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Subtit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24160D_001.jpg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72"/>
            <a:ext cx="9144000" cy="51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1000125"/>
            <a:ext cx="9144000" cy="2094310"/>
          </a:xfrm>
          <a:prstGeom prst="rect">
            <a:avLst/>
          </a:prstGeom>
          <a:solidFill>
            <a:srgbClr val="032B66">
              <a:alpha val="7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548" y="1078048"/>
            <a:ext cx="8753566" cy="1912164"/>
          </a:xfrm>
        </p:spPr>
        <p:txBody>
          <a:bodyPr anchor="ctr">
            <a:normAutofit/>
          </a:bodyPr>
          <a:lstStyle>
            <a:lvl1pPr algn="l">
              <a:defRPr sz="4800" b="0">
                <a:solidFill>
                  <a:srgbClr val="FFFFFF"/>
                </a:solidFill>
                <a:latin typeface="Palatino Linotype"/>
                <a:cs typeface="Palatino Linotyp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 descr="SMUWorldChangers WR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10" y="315613"/>
            <a:ext cx="3085518" cy="43179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1218921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Subtitle Bl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53_22519D_079_HR_RT_1.ti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1000125"/>
            <a:ext cx="9144000" cy="2094310"/>
          </a:xfrm>
          <a:prstGeom prst="rect">
            <a:avLst/>
          </a:prstGeom>
          <a:solidFill>
            <a:srgbClr val="032B66">
              <a:alpha val="81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38275"/>
            <a:ext cx="9144000" cy="1149342"/>
          </a:xfrm>
        </p:spPr>
        <p:txBody>
          <a:bodyPr anchor="ctr">
            <a:normAutofit/>
          </a:bodyPr>
          <a:lstStyle>
            <a:lvl1pPr algn="ctr">
              <a:defRPr sz="4800" b="0">
                <a:solidFill>
                  <a:srgbClr val="FFFFFF"/>
                </a:solidFill>
                <a:latin typeface="Palatino Linotype"/>
                <a:cs typeface="Palatino Linotyp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 descr="SMUWorldChangers WR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779" y="2424002"/>
            <a:ext cx="3085518" cy="43179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3651240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53_22519D_079_HR_RT_1.ti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1737122"/>
            <a:ext cx="9144000" cy="1732359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30" y="1794397"/>
            <a:ext cx="8396009" cy="1617757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rgbClr val="FFFFFF"/>
                </a:solidFill>
                <a:latin typeface="Palatino Linotype"/>
                <a:cs typeface="Palatino Linotyp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 descr="SMUWorldChangers WR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819" y="4501109"/>
            <a:ext cx="3085518" cy="43179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5471872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MUWorldChangers WR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45" y="4707569"/>
            <a:ext cx="2395855" cy="335280"/>
          </a:xfrm>
          <a:prstGeom prst="rect">
            <a:avLst/>
          </a:prstGeom>
          <a:effectLst/>
        </p:spPr>
      </p:pic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197865"/>
            <a:ext cx="8686800" cy="363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5865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/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381" y="1648953"/>
            <a:ext cx="4148477" cy="3173880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000" b="0" i="0">
                <a:latin typeface="Helvetica Light"/>
                <a:cs typeface="Helvetica Light"/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 b="0" i="0">
                <a:latin typeface="Helvetica Light"/>
                <a:cs typeface="Helvetica Light"/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600" b="0" i="0">
                <a:latin typeface="Helvetica Light"/>
                <a:cs typeface="Helvetica Light"/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400" b="0" i="0">
                <a:latin typeface="Helvetica Light"/>
                <a:cs typeface="Helvetica Light"/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 b="0" i="0">
                <a:latin typeface="Helvetica Light"/>
                <a:cs typeface="Helvetica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8" y="1648953"/>
            <a:ext cx="4151376" cy="3173880"/>
          </a:xfrm>
        </p:spPr>
        <p:txBody>
          <a:bodyPr rtlCol="0">
            <a:normAutofit/>
          </a:bodyPr>
          <a:lstStyle>
            <a:lvl1pPr>
              <a:spcAft>
                <a:spcPts val="1200"/>
              </a:spcAft>
              <a:defRPr lang="en-US" sz="2000" dirty="0" smtClean="0"/>
            </a:lvl1pPr>
            <a:lvl2pPr>
              <a:spcAft>
                <a:spcPts val="1200"/>
              </a:spcAft>
              <a:defRPr lang="en-US" sz="1800" dirty="0" smtClean="0"/>
            </a:lvl2pPr>
            <a:lvl3pPr>
              <a:spcAft>
                <a:spcPts val="1200"/>
              </a:spcAft>
              <a:defRPr lang="en-US" sz="1600" dirty="0" smtClean="0"/>
            </a:lvl3pPr>
            <a:lvl4pPr>
              <a:spcAft>
                <a:spcPts val="1200"/>
              </a:spcAft>
              <a:defRPr lang="en-US" sz="1400" dirty="0" smtClean="0"/>
            </a:lvl4pPr>
            <a:lvl5pPr>
              <a:spcAft>
                <a:spcPts val="1200"/>
              </a:spcAft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5380" y="1136650"/>
            <a:ext cx="4141501" cy="503238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1"/>
          </p:nvPr>
        </p:nvSpPr>
        <p:spPr>
          <a:xfrm>
            <a:off x="4645502" y="1136650"/>
            <a:ext cx="4141501" cy="503238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920394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3178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8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92880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35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2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2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17" descr="SMUWorldChangers WR.eps"/>
          <p:cNvPicPr>
            <a:picLocks noChangeAspect="1"/>
          </p:cNvPicPr>
          <p:nvPr userDrawn="1"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05" y="4707569"/>
            <a:ext cx="2395855" cy="335280"/>
          </a:xfrm>
          <a:prstGeom prst="rect">
            <a:avLst/>
          </a:prstGeom>
          <a:effectLst/>
        </p:spPr>
      </p:pic>
      <p:cxnSp>
        <p:nvCxnSpPr>
          <p:cNvPr id="19" name="Straight Connector 18"/>
          <p:cNvCxnSpPr/>
          <p:nvPr userDrawn="1"/>
        </p:nvCxnSpPr>
        <p:spPr>
          <a:xfrm>
            <a:off x="0" y="1103587"/>
            <a:ext cx="914400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25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  <p:sldLayoutId id="2147483814" r:id="rId18"/>
    <p:sldLayoutId id="2147483779" r:id="rId19"/>
    <p:sldLayoutId id="2147483780" r:id="rId20"/>
    <p:sldLayoutId id="2147483781" r:id="rId21"/>
    <p:sldLayoutId id="2147483782" r:id="rId22"/>
    <p:sldLayoutId id="2147483783" r:id="rId23"/>
    <p:sldLayoutId id="2147483784" r:id="rId24"/>
    <p:sldLayoutId id="2147483790" r:id="rId25"/>
    <p:sldLayoutId id="2147483792" r:id="rId26"/>
  </p:sldLayoutIdLst>
  <p:transition spd="slow">
    <p:fade/>
  </p:transition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Palatino Linotype" charset="0"/>
              </a:rPr>
              <a:t>Robust Estimator for Location Parameters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type="subTitle" idx="1"/>
          </p:nvPr>
        </p:nvSpPr>
        <p:spPr>
          <a:xfrm>
            <a:off x="618309" y="3038125"/>
            <a:ext cx="6337193" cy="822674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sz="1800" dirty="0">
                <a:latin typeface="Helvetica Light" charset="0"/>
              </a:rPr>
              <a:t>Jake Hamlin, Rebin Kawani, Thiago Cabral, Vicky </a:t>
            </a:r>
            <a:r>
              <a:rPr lang="en-US" sz="1800" dirty="0" err="1">
                <a:latin typeface="Helvetica Light" charset="0"/>
              </a:rPr>
              <a:t>Bergquist</a:t>
            </a:r>
            <a:endParaRPr lang="en-US" sz="1800" dirty="0">
              <a:latin typeface="Helvetica Light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2(</m:t>
                              </m:r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−1)(</m:t>
                          </m:r>
                        </m:e>
                      </m:nary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+1: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r>
                  <a:rPr lang="en-US" sz="1400" i="1" dirty="0">
                    <a:latin typeface="Palatino Linotype"/>
                  </a:rPr>
                  <a:t>r = 10%</a:t>
                </a:r>
              </a:p>
              <a:p>
                <a:r>
                  <a:rPr lang="en-US" sz="1400" i="1" dirty="0" err="1">
                    <a:latin typeface="Palatino Linotype"/>
                  </a:rPr>
                  <a:t>Yordered</a:t>
                </a:r>
                <a:r>
                  <a:rPr lang="en-US" sz="1400" i="1" dirty="0">
                    <a:latin typeface="Palatino Linotype"/>
                  </a:rPr>
                  <a:t>= </a:t>
                </a:r>
                <a:r>
                  <a:rPr lang="en-US" sz="1400" i="1" dirty="0">
                    <a:solidFill>
                      <a:schemeClr val="tx1"/>
                    </a:solidFill>
                    <a:latin typeface="Palatino Linotype"/>
                  </a:rPr>
                  <a:t>{-40,-5,10,13,15,19,26,28,41,58,78,85,86,89,89,91,92,101,101,1053</a:t>
                </a:r>
                <a:r>
                  <a:rPr lang="en-US" sz="1400" i="1" dirty="0">
                    <a:latin typeface="Palatino Linotype"/>
                  </a:rPr>
                  <a:t>}</a:t>
                </a:r>
              </a:p>
              <a:p>
                <a:pPr marL="0" indent="0">
                  <a:buNone/>
                </a:pPr>
                <a:endParaRPr lang="en-US" sz="1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2(</m:t>
                              </m:r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−1)(</m:t>
                          </m:r>
                        </m:e>
                      </m:nary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+1: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0.007813∗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1∗(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18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+3∗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 …+ 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1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𝟓𝟗</m:t>
                    </m:r>
                    <m:r>
                      <a:rPr lang="en-US" sz="1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𝟗𝟗</m:t>
                    </m:r>
                  </m:oMath>
                </a14:m>
                <a:endParaRPr lang="en-US" sz="1400" b="1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Palatino Linotype"/>
                  </a:rPr>
                  <a:t>r – Linearly Weighted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Palatino Linotype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1796" t="-5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6142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                                      M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𝑜𝑑𝑑</m:t>
                            </m:r>
                          </m:e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f>
                                      <m:f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f>
                                      <m:f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+1: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𝑒𝑣𝑒𝑛</m:t>
                            </m:r>
                          </m:e>
                        </m:eqArr>
                      </m:e>
                    </m:d>
                  </m:oMath>
                </a14:m>
                <a:endParaRPr lang="en-US" sz="1800" dirty="0"/>
              </a:p>
              <a:p>
                <a:endParaRPr lang="en-US" sz="1400" dirty="0"/>
              </a:p>
              <a:p>
                <a:r>
                  <a:rPr lang="en-US" sz="1600" i="1" dirty="0">
                    <a:latin typeface="Palatino Linotype"/>
                  </a:rPr>
                  <a:t>N= 20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r>
                  <a:rPr lang="en-US" sz="1600" i="1" dirty="0" err="1">
                    <a:latin typeface="Palatino Linotype"/>
                  </a:rPr>
                  <a:t>Yordered</a:t>
                </a:r>
                <a:r>
                  <a:rPr lang="en-US" sz="1600" i="1" dirty="0">
                    <a:latin typeface="Palatino Linotype"/>
                  </a:rPr>
                  <a:t>= </a:t>
                </a:r>
                <a:r>
                  <a:rPr lang="en-US" sz="1600" i="1" dirty="0">
                    <a:solidFill>
                      <a:schemeClr val="tx1"/>
                    </a:solidFill>
                    <a:latin typeface="Palatino Linotype"/>
                  </a:rPr>
                  <a:t>{-40,-5,10,13,15,19,26,28,41,</a:t>
                </a:r>
                <a:r>
                  <a:rPr lang="en-US" sz="1600" b="1" i="1" dirty="0">
                    <a:solidFill>
                      <a:srgbClr val="FF0000"/>
                    </a:solidFill>
                    <a:latin typeface="Palatino Linotype"/>
                  </a:rPr>
                  <a:t>58</a:t>
                </a:r>
                <a:r>
                  <a:rPr lang="en-US" sz="1600" i="1" dirty="0">
                    <a:solidFill>
                      <a:schemeClr val="tx1"/>
                    </a:solidFill>
                    <a:latin typeface="Palatino Linotype"/>
                  </a:rPr>
                  <a:t>,</a:t>
                </a:r>
                <a:r>
                  <a:rPr lang="en-US" sz="1600" b="1" i="1" dirty="0">
                    <a:solidFill>
                      <a:srgbClr val="FF0000"/>
                    </a:solidFill>
                    <a:latin typeface="Palatino Linotype"/>
                  </a:rPr>
                  <a:t>78</a:t>
                </a:r>
                <a:r>
                  <a:rPr lang="en-US" sz="1600" i="1" dirty="0">
                    <a:solidFill>
                      <a:schemeClr val="tx1"/>
                    </a:solidFill>
                    <a:latin typeface="Palatino Linotype"/>
                  </a:rPr>
                  <a:t>,85,86,89,89,91,92,101,101,1053</a:t>
                </a:r>
                <a:r>
                  <a:rPr lang="en-US" sz="1600" i="1" dirty="0">
                    <a:latin typeface="Palatino Linotype"/>
                  </a:rPr>
                  <a:t>}</a:t>
                </a:r>
              </a:p>
              <a:p>
                <a:endParaRPr lang="en-US" sz="1600" i="1" dirty="0">
                  <a:latin typeface="Palatino Linotype"/>
                </a:endParaRPr>
              </a:p>
              <a:p>
                <a:r>
                  <a:rPr lang="en-US" sz="1600" i="1" dirty="0">
                    <a:latin typeface="Palatino Linotype"/>
                  </a:rPr>
                  <a:t>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i="1" dirty="0">
                    <a:latin typeface="Palatino Linotype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58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78</m:t>
                        </m:r>
                      </m:e>
                    </m:d>
                  </m:oMath>
                </a14:m>
                <a:endParaRPr lang="en-US" sz="1600" i="1" dirty="0">
                  <a:latin typeface="Palatino Linotype"/>
                </a:endParaRPr>
              </a:p>
              <a:p>
                <a:r>
                  <a:rPr lang="en-US" sz="1600" b="1" i="1" dirty="0">
                    <a:latin typeface="Palatino Linotype"/>
                  </a:rPr>
                  <a:t>M = 68</a:t>
                </a:r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0">
                <a:blip r:embed="rId3"/>
                <a:stretch>
                  <a:fillRect l="-70" b="-1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Median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1796" t="-6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6142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u="sng" dirty="0">
                <a:solidFill>
                  <a:srgbClr val="FF0000"/>
                </a:solidFill>
              </a:rPr>
              <a:t>Simulation</a:t>
            </a:r>
            <a:r>
              <a:rPr lang="en-US" sz="1800" dirty="0"/>
              <a:t>: A numerical technique for conducting experiments on the computer.</a:t>
            </a:r>
          </a:p>
          <a:p>
            <a:r>
              <a:rPr lang="en-US" sz="1800" u="sng" dirty="0">
                <a:solidFill>
                  <a:srgbClr val="FF0000"/>
                </a:solidFill>
              </a:rPr>
              <a:t>Monte Carlo simulation</a:t>
            </a:r>
            <a:r>
              <a:rPr lang="en-US" sz="1800" dirty="0"/>
              <a:t>: Computer experiment involving random sampling from probability distributions</a:t>
            </a:r>
          </a:p>
          <a:p>
            <a:pPr lvl="1"/>
            <a:r>
              <a:rPr lang="en-US" sz="1800" dirty="0"/>
              <a:t>Invaluable in statistics. . .</a:t>
            </a:r>
          </a:p>
          <a:p>
            <a:pPr lvl="1"/>
            <a:r>
              <a:rPr lang="en-US" sz="1800" dirty="0"/>
              <a:t>Usually, when statisticians talk about “simulations,” they mean “Monte Carlo simulations”.</a:t>
            </a:r>
          </a:p>
        </p:txBody>
      </p:sp>
    </p:spTree>
    <p:extLst>
      <p:ext uri="{BB962C8B-B14F-4D97-AF65-F5344CB8AC3E}">
        <p14:creationId xmlns:p14="http://schemas.microsoft.com/office/powerpoint/2010/main" val="3107461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u="sng" dirty="0">
                <a:solidFill>
                  <a:srgbClr val="FF0000"/>
                </a:solidFill>
              </a:rPr>
              <a:t>How to approximate</a:t>
            </a:r>
            <a:r>
              <a:rPr lang="en-US" sz="1800" dirty="0"/>
              <a:t>: A typical Monte Carlo simulation involves the following</a:t>
            </a:r>
          </a:p>
          <a:p>
            <a:pPr lvl="1"/>
            <a:r>
              <a:rPr lang="en-US" sz="1650" dirty="0"/>
              <a:t>Generate S independent data sets under the conditions of interest</a:t>
            </a:r>
          </a:p>
          <a:p>
            <a:pPr lvl="1"/>
            <a:r>
              <a:rPr lang="en-US" sz="1650" dirty="0"/>
              <a:t>Compute the numerical value of the estimator </a:t>
            </a:r>
            <a:r>
              <a:rPr lang="en-US" sz="1650" i="1" dirty="0"/>
              <a:t>T</a:t>
            </a:r>
            <a:r>
              <a:rPr lang="en-US" sz="1650" dirty="0"/>
              <a:t>(data) </a:t>
            </a:r>
            <a:r>
              <a:rPr lang="en-US" sz="1800" dirty="0"/>
              <a:t>for each data set ) </a:t>
            </a:r>
            <a:r>
              <a:rPr lang="en-US" sz="1600" i="1" dirty="0"/>
              <a:t>T1,…,TS</a:t>
            </a:r>
          </a:p>
          <a:p>
            <a:pPr marL="257175" lvl="1" indent="-257175"/>
            <a:r>
              <a:rPr lang="en-US" sz="1800" dirty="0"/>
              <a:t>If </a:t>
            </a:r>
            <a:r>
              <a:rPr lang="en-US" sz="1600" i="1" dirty="0"/>
              <a:t>S</a:t>
            </a:r>
            <a:r>
              <a:rPr lang="en-US" sz="1800" dirty="0"/>
              <a:t> is large enough, summary statistics across </a:t>
            </a:r>
            <a:r>
              <a:rPr lang="en-US" sz="1600" i="1" dirty="0"/>
              <a:t>T1,…,TS </a:t>
            </a:r>
            <a:r>
              <a:rPr lang="en-US" sz="1800" dirty="0"/>
              <a:t>should be good approximations to the true sampling properties of the estimator under the conditions of interest</a:t>
            </a:r>
          </a:p>
        </p:txBody>
      </p:sp>
    </p:spTree>
    <p:extLst>
      <p:ext uri="{BB962C8B-B14F-4D97-AF65-F5344CB8AC3E}">
        <p14:creationId xmlns:p14="http://schemas.microsoft.com/office/powerpoint/2010/main" val="3593107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+mj-lt"/>
              </a:rPr>
              <a:t>Simulation Procedure: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Step 1</a:t>
            </a:r>
            <a:r>
              <a:rPr lang="en-US" sz="1800" dirty="0">
                <a:latin typeface="+mj-lt"/>
              </a:rPr>
              <a:t>: Fix n and the model to be used. Set </a:t>
            </a:r>
            <a:r>
              <a:rPr lang="el-GR" sz="1800" dirty="0">
                <a:latin typeface="+mj-lt"/>
              </a:rPr>
              <a:t>μ</a:t>
            </a:r>
            <a:r>
              <a:rPr lang="en-US" sz="1800" dirty="0">
                <a:latin typeface="+mj-lt"/>
              </a:rPr>
              <a:t> =0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Step 2</a:t>
            </a:r>
            <a:r>
              <a:rPr lang="en-US" sz="1800" dirty="0"/>
              <a:t>: </a:t>
            </a:r>
            <a:r>
              <a:rPr lang="en-US" sz="1800" dirty="0">
                <a:latin typeface="+mj-lt"/>
              </a:rPr>
              <a:t>Generate independent draws X</a:t>
            </a:r>
            <a:r>
              <a:rPr lang="en-US" sz="1800" baseline="-25000" dirty="0">
                <a:latin typeface="+mj-lt"/>
              </a:rPr>
              <a:t>1</a:t>
            </a:r>
            <a:r>
              <a:rPr lang="en-US" sz="1800" dirty="0">
                <a:latin typeface="+mj-lt"/>
              </a:rPr>
              <a:t>,X</a:t>
            </a:r>
            <a:r>
              <a:rPr lang="en-US" sz="1800" baseline="-25000" dirty="0">
                <a:latin typeface="+mj-lt"/>
              </a:rPr>
              <a:t>2</a:t>
            </a:r>
            <a:r>
              <a:rPr lang="en-US" sz="1800" dirty="0">
                <a:latin typeface="+mj-lt"/>
              </a:rPr>
              <a:t>,…</a:t>
            </a:r>
            <a:r>
              <a:rPr lang="en-US" sz="1800" dirty="0" err="1">
                <a:latin typeface="+mj-lt"/>
              </a:rPr>
              <a:t>X</a:t>
            </a:r>
            <a:r>
              <a:rPr lang="en-US" sz="1800" baseline="-25000" dirty="0" err="1">
                <a:latin typeface="+mj-lt"/>
              </a:rPr>
              <a:t>n</a:t>
            </a:r>
            <a:r>
              <a:rPr lang="en-US" sz="1800" dirty="0">
                <a:latin typeface="+mj-lt"/>
              </a:rPr>
              <a:t> from the fixed model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Step 3</a:t>
            </a:r>
            <a:r>
              <a:rPr lang="en-US" sz="1800" dirty="0"/>
              <a:t>: </a:t>
            </a:r>
            <a:r>
              <a:rPr lang="en-US" sz="1800" dirty="0">
                <a:latin typeface="+mj-lt"/>
              </a:rPr>
              <a:t>Compute the estimators of interest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Step 4</a:t>
            </a:r>
            <a:r>
              <a:rPr lang="en-US" sz="1800" dirty="0"/>
              <a:t>: </a:t>
            </a:r>
            <a:r>
              <a:rPr lang="en-US" sz="1800" dirty="0">
                <a:latin typeface="+mj-lt"/>
              </a:rPr>
              <a:t>Repeat steps 1,2,and 3, k times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Step 5</a:t>
            </a:r>
            <a:r>
              <a:rPr lang="en-US" sz="1800" dirty="0"/>
              <a:t> :Compute the mean/</a:t>
            </a:r>
            <a:r>
              <a:rPr lang="en-US" sz="1800" dirty="0" err="1"/>
              <a:t>var</a:t>
            </a:r>
            <a:r>
              <a:rPr lang="en-US" sz="1800" dirty="0"/>
              <a:t>/</a:t>
            </a:r>
            <a:r>
              <a:rPr lang="en-US" sz="1800" dirty="0" err="1"/>
              <a:t>mse</a:t>
            </a:r>
            <a:r>
              <a:rPr lang="en-US" sz="1800" dirty="0"/>
              <a:t> of the estimators</a:t>
            </a:r>
          </a:p>
          <a:p>
            <a:pPr marL="0" indent="0">
              <a:buNone/>
            </a:pPr>
            <a:r>
              <a:rPr lang="en-US" sz="1800" dirty="0" err="1"/>
              <a:t>Obs</a:t>
            </a:r>
            <a:r>
              <a:rPr lang="en-US" sz="1800" dirty="0"/>
              <a:t>: repeat steps 1 to 5 with different sample sizes(n)</a:t>
            </a: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2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Robust estimators of interest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95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95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95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acc>
                      <m:sSub>
                        <m:sSubPr>
                          <m:ctrlPr>
                            <a:rPr lang="en-US" sz="19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950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  <m:r>
                            <a:rPr lang="en-US" sz="19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9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9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950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  <m:r>
                            <a:rPr lang="en-US" sz="19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9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9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5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950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  <m:r>
                            <a:rPr lang="en-US" sz="19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9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9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5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950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  <m:r>
                            <a:rPr lang="en-US" sz="19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9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9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5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950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  <m:r>
                            <a:rPr lang="en-US" sz="19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9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9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5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950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  <m:r>
                            <a:rPr lang="en-US" sz="19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9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9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5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/>
                      </m:sSub>
                    </m:oMath>
                  </m:oMathPara>
                </a14:m>
                <a:endParaRPr lang="en-US" sz="195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1">
                <a:blip r:embed="rId2"/>
                <a:stretch>
                  <a:fillRect l="-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Simulation</a:t>
            </a:r>
          </a:p>
        </p:txBody>
      </p:sp>
    </p:spTree>
    <p:extLst>
      <p:ext uri="{BB962C8B-B14F-4D97-AF65-F5344CB8AC3E}">
        <p14:creationId xmlns:p14="http://schemas.microsoft.com/office/powerpoint/2010/main" val="121520236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 Fixed Models</a:t>
            </a:r>
          </a:p>
          <a:p>
            <a:pPr lvl="1">
              <a:lnSpc>
                <a:spcPct val="150000"/>
              </a:lnSpc>
            </a:pPr>
            <a:r>
              <a:rPr lang="en-US" sz="2250" dirty="0"/>
              <a:t>Normal (0,1)</a:t>
            </a:r>
          </a:p>
          <a:p>
            <a:pPr lvl="1">
              <a:lnSpc>
                <a:spcPct val="150000"/>
              </a:lnSpc>
            </a:pPr>
            <a:r>
              <a:rPr lang="en-US" sz="2250" dirty="0"/>
              <a:t>Random outlier model: 0.9 N(0,1) + 0.1 N(0,4)</a:t>
            </a:r>
          </a:p>
          <a:p>
            <a:pPr lvl="1">
              <a:lnSpc>
                <a:spcPct val="150000"/>
              </a:lnSpc>
            </a:pPr>
            <a:r>
              <a:rPr lang="en-US" sz="2250" dirty="0"/>
              <a:t>Random outlier model: 0.8 N(0,1) + 0.2 N(0,4)</a:t>
            </a:r>
          </a:p>
          <a:p>
            <a:pPr lvl="1">
              <a:lnSpc>
                <a:spcPct val="150000"/>
              </a:lnSpc>
            </a:pPr>
            <a:r>
              <a:rPr lang="en-US" sz="2250" dirty="0"/>
              <a:t>Fixed outlier model: (n-1) N(0,1) and 1N(0,4)</a:t>
            </a:r>
          </a:p>
          <a:p>
            <a:pPr lvl="1">
              <a:lnSpc>
                <a:spcPct val="150000"/>
              </a:lnSpc>
            </a:pPr>
            <a:r>
              <a:rPr lang="en-US" sz="2250" dirty="0"/>
              <a:t>Fixed outlier model: (n-2) N(0,1) and 2N(0,4)</a:t>
            </a:r>
          </a:p>
          <a:p>
            <a:pPr marL="342900" lvl="1" indent="0">
              <a:lnSpc>
                <a:spcPct val="150000"/>
              </a:lnSpc>
              <a:buNone/>
            </a:pPr>
            <a:endParaRPr lang="en-US" sz="2250" dirty="0"/>
          </a:p>
          <a:p>
            <a:pPr lvl="2">
              <a:lnSpc>
                <a:spcPct val="150000"/>
              </a:lnSpc>
            </a:pPr>
            <a:endParaRPr lang="en-US" sz="2100" dirty="0"/>
          </a:p>
          <a:p>
            <a:pPr lvl="1">
              <a:lnSpc>
                <a:spcPct val="150000"/>
              </a:lnSpc>
            </a:pPr>
            <a:endParaRPr lang="en-US" sz="225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342900" lvl="1" indent="0">
              <a:lnSpc>
                <a:spcPct val="150000"/>
              </a:lnSpc>
              <a:buNone/>
            </a:pPr>
            <a:endParaRPr lang="en-US" sz="1950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Simulation</a:t>
            </a:r>
          </a:p>
        </p:txBody>
      </p:sp>
    </p:spTree>
    <p:extLst>
      <p:ext uri="{BB962C8B-B14F-4D97-AF65-F5344CB8AC3E}">
        <p14:creationId xmlns:p14="http://schemas.microsoft.com/office/powerpoint/2010/main" val="338455695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sz="2250" dirty="0"/>
                  <a:t>Logistic distribution with </a:t>
                </a:r>
                <a:r>
                  <a:rPr lang="en-US" sz="2250" dirty="0" err="1"/>
                  <a:t>p.d.f</a:t>
                </a:r>
                <a:endParaRPr lang="en-US" sz="2250" dirty="0"/>
              </a:p>
              <a:p>
                <a:pPr marL="3429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sSup>
                                <m:sSup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900" b="0" i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m:rPr>
                          <m:sty m:val="p"/>
                        </m:rPr>
                        <a:rPr lang="en-US" sz="1900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9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900" b="0" i="0" smtClean="0">
                          <a:latin typeface="Cambria Math" panose="02040503050406030204" pitchFamily="18" charset="0"/>
                        </a:rPr>
                        <m:t>=0 , </m:t>
                      </m:r>
                      <m:r>
                        <m:rPr>
                          <m:sty m:val="p"/>
                        </m:rPr>
                        <a:rPr lang="en-US" sz="19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9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900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9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250" dirty="0"/>
                  <a:t>Laplace distribution with </a:t>
                </a:r>
                <a:r>
                  <a:rPr lang="en-US" sz="2250" dirty="0" err="1"/>
                  <a:t>p.d.f</a:t>
                </a:r>
                <a:endParaRPr lang="en-US" sz="2250" dirty="0"/>
              </a:p>
              <a:p>
                <a:pPr marL="3429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9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9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9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9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</m:sSup>
                      <m:r>
                        <a:rPr lang="en-US" sz="1900" b="0" i="0" dirty="0" smtClean="0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r>
                        <m:rPr>
                          <m:sty m:val="p"/>
                        </m:rPr>
                        <a:rPr lang="en-US" sz="190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9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90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1900" b="0" i="0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en-US" sz="19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9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9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9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250" dirty="0"/>
                  <a:t> Sample sizes n = 10,20,30 and 50</a:t>
                </a:r>
              </a:p>
              <a:p>
                <a:pPr lvl="2">
                  <a:lnSpc>
                    <a:spcPct val="150000"/>
                  </a:lnSpc>
                </a:pPr>
                <a:endParaRPr lang="en-US" sz="2100" dirty="0"/>
              </a:p>
              <a:p>
                <a:pPr lvl="1">
                  <a:lnSpc>
                    <a:spcPct val="150000"/>
                  </a:lnSpc>
                </a:pPr>
                <a:endParaRPr lang="en-US" sz="225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dirty="0"/>
              </a:p>
              <a:p>
                <a:pPr marL="342900" lvl="1" indent="0">
                  <a:lnSpc>
                    <a:spcPct val="150000"/>
                  </a:lnSpc>
                  <a:buNone/>
                </a:pPr>
                <a:endParaRPr lang="en-US" sz="195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0">
                <a:blip r:embed="rId3"/>
                <a:stretch>
                  <a:fillRect b="-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Simulation</a:t>
            </a:r>
          </a:p>
        </p:txBody>
      </p:sp>
    </p:spTree>
    <p:extLst>
      <p:ext uri="{BB962C8B-B14F-4D97-AF65-F5344CB8AC3E}">
        <p14:creationId xmlns:p14="http://schemas.microsoft.com/office/powerpoint/2010/main" val="152787962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quarter" idx="10"/>
                <p:extLst>
                  <p:ext uri="{D42A27DB-BD31-4B8C-83A1-F6EECF244321}">
                    <p14:modId xmlns:p14="http://schemas.microsoft.com/office/powerpoint/2010/main" val="3690305184"/>
                  </p:ext>
                </p:extLst>
              </p:nvPr>
            </p:nvGraphicFramePr>
            <p:xfrm>
              <a:off x="586378" y="2136901"/>
              <a:ext cx="6746240" cy="2202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92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492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492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4924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4924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207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0.1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90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90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163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...</a:t>
                          </a:r>
                        </a:p>
                      </a:txBody>
                      <a:tcPr vert="vert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...</a:t>
                          </a:r>
                        </a:p>
                      </a:txBody>
                      <a:tcPr vert="vert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...</a:t>
                          </a:r>
                        </a:p>
                      </a:txBody>
                      <a:tcPr vert="vert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...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...</a:t>
                          </a:r>
                        </a:p>
                      </a:txBody>
                      <a:tcPr vert="vert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90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846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quarter" idx="10"/>
                <p:extLst>
                  <p:ext uri="{D42A27DB-BD31-4B8C-83A1-F6EECF244321}">
                    <p14:modId xmlns:p14="http://schemas.microsoft.com/office/powerpoint/2010/main" val="3690305184"/>
                  </p:ext>
                </p:extLst>
              </p:nvPr>
            </p:nvGraphicFramePr>
            <p:xfrm>
              <a:off x="586378" y="2136901"/>
              <a:ext cx="6746240" cy="2202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9248"/>
                    <a:gridCol w="1349248"/>
                    <a:gridCol w="1349248"/>
                    <a:gridCol w="1349248"/>
                    <a:gridCol w="1349248"/>
                  </a:tblGrid>
                  <a:tr h="3207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52" t="-3774" r="-403167" b="-586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3774" r="-301351" b="-586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905" t="-3774" r="-202715" b="-586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1357" t="-3774" r="-2262" b="-586792"/>
                          </a:stretch>
                        </a:blipFill>
                      </a:tcPr>
                    </a:tc>
                  </a:tr>
                  <a:tr h="3577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52" t="-93220" r="-403167" b="-4271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93220" r="-301351" b="-4271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905" t="-93220" r="-202715" b="-4271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...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1357" t="-93220" r="-2262" b="-427119"/>
                          </a:stretch>
                        </a:blipFill>
                      </a:tcPr>
                    </a:tc>
                  </a:tr>
                  <a:tr h="3577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52" t="-196552" r="-403167" b="-3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96552" r="-301351" b="-3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905" t="-196552" r="-202715" b="-3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...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1357" t="-196552" r="-2262" b="-334483"/>
                          </a:stretch>
                        </a:blipFill>
                      </a:tcPr>
                    </a:tc>
                  </a:tr>
                  <a:tr h="2971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...</a:t>
                          </a:r>
                          <a:endParaRPr lang="en-US" dirty="0"/>
                        </a:p>
                      </a:txBody>
                      <a:tcPr vert="vert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...</a:t>
                          </a:r>
                          <a:endParaRPr lang="en-US" dirty="0"/>
                        </a:p>
                      </a:txBody>
                      <a:tcPr vert="vert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...</a:t>
                          </a:r>
                          <a:endParaRPr lang="en-US" dirty="0"/>
                        </a:p>
                      </a:txBody>
                      <a:tcPr vert="vert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...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...</a:t>
                          </a:r>
                          <a:endParaRPr lang="en-US" dirty="0"/>
                        </a:p>
                      </a:txBody>
                      <a:tcPr vert="vert" anchor="ctr"/>
                    </a:tc>
                  </a:tr>
                  <a:tr h="3577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52" t="-374576" r="-403167" b="-1457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374576" r="-301351" b="-1457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905" t="-374576" r="-202715" b="-1457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1357" t="-374576" r="-2262" b="-145763"/>
                          </a:stretch>
                        </a:blipFill>
                      </a:tcPr>
                    </a:tc>
                  </a:tr>
                  <a:tr h="5114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52" t="-333333" r="-403167" b="-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333333" r="-301351" b="-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905" t="-333333" r="-202715" b="-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9550" t="-333333" r="-101802" b="-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1357" t="-333333" r="-2262" b="-23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Evaluation of the Estimators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        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acc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0.1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0.2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0.1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0.2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0.1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0.2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/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1418" t="-4908" b="-53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32085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𝐵𝑖𝑎𝑠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nary>
                  </m:oMath>
                </a14:m>
                <a:r>
                  <a:rPr lang="en-US" sz="2400" baseline="30000" dirty="0"/>
                  <a:t>(</a:t>
                </a:r>
                <a:r>
                  <a:rPr lang="en-US" sz="2400" baseline="30000" dirty="0" err="1"/>
                  <a:t>i</a:t>
                </a:r>
                <a:r>
                  <a:rPr lang="en-US" sz="2400" baseline="300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nary>
                  </m:oMath>
                </a14:m>
                <a:r>
                  <a:rPr lang="en-US" sz="2400" baseline="30000" dirty="0"/>
                  <a:t>(</a:t>
                </a:r>
                <a:r>
                  <a:rPr lang="en-US" sz="2400" baseline="30000" dirty="0" err="1"/>
                  <a:t>i</a:t>
                </a:r>
                <a:r>
                  <a:rPr lang="en-US" sz="2400" baseline="30000" dirty="0"/>
                  <a:t>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𝐵𝑖𝑎𝑠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baseline="30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𝐵𝑖𝑎𝑠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sz="2400" b="0" i="1" baseline="30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baseline="30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0">
                <a:blip r:embed="rId2"/>
                <a:stretch>
                  <a:fillRect l="-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66058"/>
            <a:ext cx="6447501" cy="990600"/>
          </a:xfrm>
        </p:spPr>
        <p:txBody>
          <a:bodyPr/>
          <a:lstStyle/>
          <a:p>
            <a:r>
              <a:rPr lang="en-US" dirty="0"/>
              <a:t>Evaluation of the Estimators</a:t>
            </a:r>
          </a:p>
        </p:txBody>
      </p:sp>
    </p:spTree>
    <p:extLst>
      <p:ext uri="{BB962C8B-B14F-4D97-AF65-F5344CB8AC3E}">
        <p14:creationId xmlns:p14="http://schemas.microsoft.com/office/powerpoint/2010/main" val="9707490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alatino Linotype" charset="0"/>
              </a:rPr>
              <a:t>Outline</a:t>
            </a:r>
          </a:p>
        </p:txBody>
      </p:sp>
      <p:sp>
        <p:nvSpPr>
          <p:cNvPr id="1945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Introduction</a:t>
            </a:r>
          </a:p>
          <a:p>
            <a:pPr lvl="1"/>
            <a:r>
              <a:rPr lang="en-US" sz="1800" dirty="0"/>
              <a:t>Problem of interest and notation</a:t>
            </a:r>
          </a:p>
          <a:p>
            <a:r>
              <a:rPr lang="en-US" sz="2000" dirty="0"/>
              <a:t>Monte Carlo Simulation</a:t>
            </a:r>
          </a:p>
          <a:p>
            <a:pPr lvl="1"/>
            <a:r>
              <a:rPr lang="en-US" sz="1800" dirty="0"/>
              <a:t>Models/approaches and criteria of comparison</a:t>
            </a:r>
          </a:p>
          <a:p>
            <a:r>
              <a:rPr lang="en-US" sz="2000" dirty="0"/>
              <a:t>Results/Discussions</a:t>
            </a:r>
          </a:p>
          <a:p>
            <a:pPr lvl="1"/>
            <a:r>
              <a:rPr lang="en-US" sz="1800" dirty="0"/>
              <a:t>Graphs/tables</a:t>
            </a:r>
          </a:p>
          <a:p>
            <a:r>
              <a:rPr lang="en-US" sz="2000" dirty="0"/>
              <a:t>Conclusion</a:t>
            </a:r>
          </a:p>
          <a:p>
            <a:pPr marL="406400" lvl="1" indent="0">
              <a:buNone/>
            </a:pPr>
            <a:endParaRPr lang="en-US" dirty="0"/>
          </a:p>
          <a:p>
            <a:endParaRPr lang="en-US" dirty="0">
              <a:latin typeface="Helvetica Light" charset="0"/>
            </a:endParaRPr>
          </a:p>
          <a:p>
            <a:pPr eaLnBrk="1" hangingPunct="1"/>
            <a:endParaRPr lang="en-US" dirty="0">
              <a:latin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001532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Results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860367204"/>
              </p:ext>
            </p:extLst>
          </p:nvPr>
        </p:nvGraphicFramePr>
        <p:xfrm>
          <a:off x="508001" y="1627094"/>
          <a:ext cx="6338048" cy="2533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7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71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Normal – 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pattern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71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Random – 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pattern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T.1N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T.1N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71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Random – Model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pattern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T.1N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T.1N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71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Fixed – Model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pattern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No pattern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No pattern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71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Fixed – Model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pattern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No pattern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pattern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71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Logistic –</a:t>
                      </a:r>
                      <a:r>
                        <a:rPr lang="en-US" baseline="0" dirty="0"/>
                        <a:t> Model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pattern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T.1N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T.1N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71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Laplace</a:t>
                      </a:r>
                      <a:r>
                        <a:rPr lang="en-US" baseline="0" dirty="0"/>
                        <a:t> – Model 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pattern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T.1N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T.1N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28936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Results – Bias Examples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0291008"/>
              </p:ext>
            </p:extLst>
          </p:nvPr>
        </p:nvGraphicFramePr>
        <p:xfrm>
          <a:off x="507999" y="1226916"/>
          <a:ext cx="6691453" cy="3576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8309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(0,1)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94728875"/>
              </p:ext>
            </p:extLst>
          </p:nvPr>
        </p:nvGraphicFramePr>
        <p:xfrm>
          <a:off x="770965" y="1252292"/>
          <a:ext cx="2312894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7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Estimator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r>
                        <a:rPr lang="en-US" baseline="0" dirty="0"/>
                        <a:t> Pattern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664734"/>
              </p:ext>
            </p:extLst>
          </p:nvPr>
        </p:nvGraphicFramePr>
        <p:xfrm>
          <a:off x="764547" y="2874863"/>
          <a:ext cx="2315508" cy="2083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03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Sample </a:t>
                      </a:r>
                      <a:r>
                        <a:rPr lang="en-US" sz="1050" baseline="0" dirty="0"/>
                        <a:t> Size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Best Estimator (Bias)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4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94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W.1N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94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94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W.2N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94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T.1N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itle 2"/>
          <p:cNvSpPr txBox="1">
            <a:spLocks/>
          </p:cNvSpPr>
          <p:nvPr/>
        </p:nvSpPr>
        <p:spPr>
          <a:xfrm>
            <a:off x="3135265" y="4769224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000" dirty="0"/>
              <a:t>* Using absolute value to compare</a:t>
            </a:r>
          </a:p>
        </p:txBody>
      </p:sp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8782285"/>
              </p:ext>
            </p:extLst>
          </p:nvPr>
        </p:nvGraphicFramePr>
        <p:xfrm>
          <a:off x="3153364" y="1253185"/>
          <a:ext cx="3722735" cy="1886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3984917"/>
              </p:ext>
            </p:extLst>
          </p:nvPr>
        </p:nvGraphicFramePr>
        <p:xfrm>
          <a:off x="3135266" y="2650604"/>
          <a:ext cx="3820236" cy="2033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9052499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Random Outlier Model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7902576"/>
              </p:ext>
            </p:extLst>
          </p:nvPr>
        </p:nvGraphicFramePr>
        <p:xfrm>
          <a:off x="506413" y="1663700"/>
          <a:ext cx="31400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</a:t>
                      </a:r>
                      <a:r>
                        <a:rPr lang="en-US" baseline="0" dirty="0"/>
                        <a:t> Estimator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T.1N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T.1N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 Placeholder 1"/>
          <p:cNvSpPr txBox="1">
            <a:spLocks/>
          </p:cNvSpPr>
          <p:nvPr/>
        </p:nvSpPr>
        <p:spPr>
          <a:xfrm>
            <a:off x="506809" y="1231701"/>
            <a:ext cx="3139217" cy="432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5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5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0"/>
              </a:spcBef>
            </a:pPr>
            <a:r>
              <a:rPr lang="en-US" b="1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0.9 N(0,1) + 0.1 N(0,4)</a:t>
            </a:r>
          </a:p>
        </p:txBody>
      </p:sp>
      <p:sp>
        <p:nvSpPr>
          <p:cNvPr id="20" name="Text Placeholder 3"/>
          <p:cNvSpPr txBox="1">
            <a:spLocks/>
          </p:cNvSpPr>
          <p:nvPr/>
        </p:nvSpPr>
        <p:spPr>
          <a:xfrm>
            <a:off x="3816287" y="1231701"/>
            <a:ext cx="3139214" cy="432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indent="0" algn="ctr" defTabSz="342900" eaLnBrk="1" fontAlgn="auto" latinLnBrk="0" hangingPunct="1"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 defTabSz="34290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5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defTabSz="34290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defTabSz="34290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defTabSz="34290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0.8 N(0,1) + 0.2 N(0,4)</a:t>
            </a:r>
          </a:p>
        </p:txBody>
      </p:sp>
      <p:sp>
        <p:nvSpPr>
          <p:cNvPr id="22" name="Content Placeholder 5"/>
          <p:cNvSpPr txBox="1">
            <a:spLocks/>
          </p:cNvSpPr>
          <p:nvPr/>
        </p:nvSpPr>
        <p:spPr>
          <a:xfrm>
            <a:off x="506809" y="1663898"/>
            <a:ext cx="3139217" cy="2478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endParaRPr lang="en-US" dirty="0"/>
          </a:p>
        </p:txBody>
      </p:sp>
      <p:graphicFrame>
        <p:nvGraphicFramePr>
          <p:cNvPr id="2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8987490"/>
              </p:ext>
            </p:extLst>
          </p:nvPr>
        </p:nvGraphicFramePr>
        <p:xfrm>
          <a:off x="3816286" y="1663898"/>
          <a:ext cx="31400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</a:t>
                      </a:r>
                      <a:r>
                        <a:rPr lang="en-US" baseline="0" dirty="0"/>
                        <a:t> Estimator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T.1N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T.1N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8333190"/>
              </p:ext>
            </p:extLst>
          </p:nvPr>
        </p:nvGraphicFramePr>
        <p:xfrm>
          <a:off x="598363" y="3272117"/>
          <a:ext cx="3047664" cy="1667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7652669"/>
              </p:ext>
            </p:extLst>
          </p:nvPr>
        </p:nvGraphicFramePr>
        <p:xfrm>
          <a:off x="3816287" y="3243049"/>
          <a:ext cx="3217925" cy="1797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150930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Graphic spid="24" grpId="0">
        <p:bldAsOne/>
      </p:bldGraphic>
      <p:bldGraphic spid="26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Random Outlier Model</a:t>
            </a:r>
          </a:p>
        </p:txBody>
      </p:sp>
      <p:sp>
        <p:nvSpPr>
          <p:cNvPr id="19" name="Text Placeholder 1"/>
          <p:cNvSpPr txBox="1">
            <a:spLocks/>
          </p:cNvSpPr>
          <p:nvPr/>
        </p:nvSpPr>
        <p:spPr>
          <a:xfrm>
            <a:off x="506809" y="1231701"/>
            <a:ext cx="3139217" cy="432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5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5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0"/>
              </a:spcBef>
            </a:pPr>
            <a:r>
              <a:rPr lang="en-US" b="1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0.9 N(0,1) + 0.1 N(0,4)</a:t>
            </a:r>
          </a:p>
        </p:txBody>
      </p:sp>
      <p:sp>
        <p:nvSpPr>
          <p:cNvPr id="20" name="Text Placeholder 3"/>
          <p:cNvSpPr txBox="1">
            <a:spLocks/>
          </p:cNvSpPr>
          <p:nvPr/>
        </p:nvSpPr>
        <p:spPr>
          <a:xfrm>
            <a:off x="3816287" y="1231701"/>
            <a:ext cx="3139214" cy="432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indent="0" algn="ctr" defTabSz="342900" eaLnBrk="1" fontAlgn="auto" latinLnBrk="0" hangingPunct="1"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 defTabSz="34290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5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defTabSz="34290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defTabSz="34290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defTabSz="34290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0.8 N(0,1) + 0.2 N(0,4)</a:t>
            </a:r>
          </a:p>
        </p:txBody>
      </p:sp>
      <p:sp>
        <p:nvSpPr>
          <p:cNvPr id="22" name="Content Placeholder 5"/>
          <p:cNvSpPr txBox="1">
            <a:spLocks/>
          </p:cNvSpPr>
          <p:nvPr/>
        </p:nvSpPr>
        <p:spPr>
          <a:xfrm>
            <a:off x="506809" y="1663898"/>
            <a:ext cx="3139217" cy="2478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51541325"/>
              </p:ext>
            </p:extLst>
          </p:nvPr>
        </p:nvGraphicFramePr>
        <p:xfrm>
          <a:off x="656884" y="1849095"/>
          <a:ext cx="2896544" cy="235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Estimator (Bias)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27340102"/>
              </p:ext>
            </p:extLst>
          </p:nvPr>
        </p:nvGraphicFramePr>
        <p:xfrm>
          <a:off x="4036287" y="1849095"/>
          <a:ext cx="2919214" cy="235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9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Estimator (Bias)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L.2N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75166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Fixed Outlier Model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16537373"/>
              </p:ext>
            </p:extLst>
          </p:nvPr>
        </p:nvGraphicFramePr>
        <p:xfrm>
          <a:off x="349623" y="1663700"/>
          <a:ext cx="3296866" cy="74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8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  <a:r>
                        <a:rPr lang="en-US" baseline="0" dirty="0"/>
                        <a:t> Estimator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Bias/Variance/MSE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Placeholder 1"/>
          <p:cNvSpPr txBox="1">
            <a:spLocks/>
          </p:cNvSpPr>
          <p:nvPr/>
        </p:nvSpPr>
        <p:spPr>
          <a:xfrm>
            <a:off x="506809" y="1231701"/>
            <a:ext cx="3139217" cy="432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5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5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0"/>
              </a:spcBef>
            </a:pPr>
            <a:r>
              <a:rPr lang="en-US" b="1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(n-1) N(0,1) and 1 N(0,4)</a:t>
            </a:r>
          </a:p>
        </p:txBody>
      </p:sp>
      <p:sp>
        <p:nvSpPr>
          <p:cNvPr id="20" name="Text Placeholder 3"/>
          <p:cNvSpPr txBox="1">
            <a:spLocks/>
          </p:cNvSpPr>
          <p:nvPr/>
        </p:nvSpPr>
        <p:spPr>
          <a:xfrm>
            <a:off x="3816287" y="1231701"/>
            <a:ext cx="3139214" cy="432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indent="0" algn="ctr" defTabSz="342900" eaLnBrk="1" fontAlgn="auto" latinLnBrk="0" hangingPunct="1"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 defTabSz="34290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5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defTabSz="34290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defTabSz="34290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defTabSz="34290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(n-2) N(0,1) and 2 N(0,4)</a:t>
            </a:r>
          </a:p>
        </p:txBody>
      </p:sp>
      <p:sp>
        <p:nvSpPr>
          <p:cNvPr id="22" name="Content Placeholder 5"/>
          <p:cNvSpPr txBox="1">
            <a:spLocks/>
          </p:cNvSpPr>
          <p:nvPr/>
        </p:nvSpPr>
        <p:spPr>
          <a:xfrm>
            <a:off x="506809" y="1663898"/>
            <a:ext cx="3139217" cy="2478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endParaRPr lang="en-US" dirty="0"/>
          </a:p>
        </p:txBody>
      </p:sp>
      <p:graphicFrame>
        <p:nvGraphicFramePr>
          <p:cNvPr id="8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5734417"/>
              </p:ext>
            </p:extLst>
          </p:nvPr>
        </p:nvGraphicFramePr>
        <p:xfrm>
          <a:off x="3881717" y="1663898"/>
          <a:ext cx="3296866" cy="74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8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  <a:r>
                        <a:rPr lang="en-US" baseline="0" dirty="0"/>
                        <a:t> Estimator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Bias/Variance/MSE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129736"/>
              </p:ext>
            </p:extLst>
          </p:nvPr>
        </p:nvGraphicFramePr>
        <p:xfrm>
          <a:off x="593072" y="2590978"/>
          <a:ext cx="2844612" cy="15510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9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2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T.1N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T.1N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2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W.1N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W.1N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W.1N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2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W.1N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W.1N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2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T.1N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9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W.2N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095990"/>
              </p:ext>
            </p:extLst>
          </p:nvPr>
        </p:nvGraphicFramePr>
        <p:xfrm>
          <a:off x="4027991" y="2639027"/>
          <a:ext cx="2846488" cy="15029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6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T.1N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L.2N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T.1N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T.1N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W.2N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T.1N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W.1N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W.2N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W.1N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W.1N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W.1N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W.1N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W.1N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W.1N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988841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Non Normal Distributions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06810" y="1231701"/>
            <a:ext cx="3139217" cy="4321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000" b="1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Logistic Distribution</a:t>
            </a:r>
          </a:p>
          <a:p>
            <a:pPr>
              <a:spcBef>
                <a:spcPct val="0"/>
              </a:spcBef>
            </a:pPr>
            <a:endParaRPr lang="en-US" sz="2400" b="1" u="sng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8" y="1231701"/>
            <a:ext cx="3139214" cy="4321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000" b="1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Laplace</a:t>
            </a:r>
          </a:p>
        </p:txBody>
      </p:sp>
      <p:graphicFrame>
        <p:nvGraphicFramePr>
          <p:cNvPr id="9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2224613"/>
              </p:ext>
            </p:extLst>
          </p:nvPr>
        </p:nvGraphicFramePr>
        <p:xfrm>
          <a:off x="505950" y="1656538"/>
          <a:ext cx="31400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</a:t>
                      </a:r>
                      <a:r>
                        <a:rPr lang="en-US" baseline="0" dirty="0"/>
                        <a:t> Estimator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T.1N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T.1N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6967328"/>
              </p:ext>
            </p:extLst>
          </p:nvPr>
        </p:nvGraphicFramePr>
        <p:xfrm>
          <a:off x="3816288" y="1663898"/>
          <a:ext cx="31400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</a:t>
                      </a:r>
                      <a:r>
                        <a:rPr lang="en-US" baseline="0" dirty="0"/>
                        <a:t> Estimator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T.1N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T.1N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436088"/>
              </p:ext>
            </p:extLst>
          </p:nvPr>
        </p:nvGraphicFramePr>
        <p:xfrm>
          <a:off x="837022" y="3160800"/>
          <a:ext cx="246057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1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Sample </a:t>
                      </a:r>
                      <a:r>
                        <a:rPr lang="en-US" sz="1200" baseline="0" dirty="0"/>
                        <a:t> Size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Best Estimator (BIAS)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8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8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L.2N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8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W.2N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8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L.2N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49599"/>
              </p:ext>
            </p:extLst>
          </p:nvPr>
        </p:nvGraphicFramePr>
        <p:xfrm>
          <a:off x="4102632" y="3191925"/>
          <a:ext cx="2578968" cy="184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8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Sample </a:t>
                      </a:r>
                      <a:r>
                        <a:rPr lang="en-US" sz="1200" baseline="0" dirty="0"/>
                        <a:t> Size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Best Estimator (BIAS)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25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W.2N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25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25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25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25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2242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 No Pattern to Bias;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Fixed vs Random outliers;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Best estimator (</a:t>
            </a:r>
            <a:r>
              <a:rPr lang="en-US" sz="1800" dirty="0" err="1"/>
              <a:t>Var</a:t>
            </a:r>
            <a:r>
              <a:rPr lang="en-US" sz="1800" dirty="0"/>
              <a:t>/MSE);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Sample size issue.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9322907"/>
              </p:ext>
            </p:extLst>
          </p:nvPr>
        </p:nvGraphicFramePr>
        <p:xfrm>
          <a:off x="3866398" y="1627201"/>
          <a:ext cx="3218404" cy="2757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6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11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98"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Normal – 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No pattern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98"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Random – 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No pattern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T.1N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T.1N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98"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Random – Model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No pattern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T.1N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T.1N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98"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Fixed – Model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No pattern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No pattern</a:t>
                      </a:r>
                      <a:endParaRPr lang="en-US" sz="8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No pattern</a:t>
                      </a:r>
                      <a:endParaRPr lang="en-US" sz="8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98"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Fixed – Model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No pattern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No pattern</a:t>
                      </a:r>
                      <a:endParaRPr lang="en-US" sz="8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No pattern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98"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Logistic –</a:t>
                      </a:r>
                      <a:r>
                        <a:rPr lang="en-US" sz="800" baseline="0" dirty="0"/>
                        <a:t> Model 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No pattern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T.1N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T.1N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98"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Laplace</a:t>
                      </a:r>
                      <a:r>
                        <a:rPr lang="en-US" sz="800" baseline="0" dirty="0"/>
                        <a:t> – Model 7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No pattern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T.1N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T.1N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74893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1"/>
          <p:cNvSpPr>
            <a:spLocks noGrp="1"/>
          </p:cNvSpPr>
          <p:nvPr>
            <p:ph sz="quarter" idx="10"/>
          </p:nvPr>
        </p:nvSpPr>
        <p:spPr>
          <a:xfrm>
            <a:off x="457200" y="1197865"/>
            <a:ext cx="6498302" cy="3637796"/>
          </a:xfrm>
        </p:spPr>
        <p:txBody>
          <a:bodyPr/>
          <a:lstStyle/>
          <a:p>
            <a:endParaRPr lang="en-US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400" dirty="0"/>
              <a:t>We are interested in the performance (bias, Variance and mean square error) of some robust estimators under different sets of conditions of interest.</a:t>
            </a:r>
          </a:p>
          <a:p>
            <a:pPr lvl="1"/>
            <a:endParaRPr lang="en-US" sz="1800" dirty="0"/>
          </a:p>
          <a:p>
            <a:pPr marL="406400" lvl="1" indent="0">
              <a:buNone/>
            </a:pPr>
            <a:endParaRPr lang="en-US" dirty="0"/>
          </a:p>
          <a:p>
            <a:endParaRPr lang="en-US" dirty="0">
              <a:latin typeface="Helvetica Light" charset="0"/>
            </a:endParaRPr>
          </a:p>
          <a:p>
            <a:pPr eaLnBrk="1" hangingPunct="1"/>
            <a:endParaRPr lang="en-US" dirty="0">
              <a:latin typeface="Helvetica Light" charset="0"/>
            </a:endParaRPr>
          </a:p>
        </p:txBody>
      </p:sp>
      <p:sp>
        <p:nvSpPr>
          <p:cNvPr id="1945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alatino Linotype" charset="0"/>
              </a:rPr>
              <a:t>Objective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7463642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000" dirty="0"/>
              <a:t>Classical Estimators</a:t>
            </a:r>
          </a:p>
          <a:p>
            <a:pPr lvl="1"/>
            <a:r>
              <a:rPr lang="en-US" sz="1800" dirty="0"/>
              <a:t>What is it?</a:t>
            </a:r>
          </a:p>
          <a:p>
            <a:pPr lvl="1"/>
            <a:r>
              <a:rPr lang="en-US" sz="1800" dirty="0"/>
              <a:t>Weakness</a:t>
            </a:r>
          </a:p>
          <a:p>
            <a:r>
              <a:rPr lang="en-US" sz="2000" dirty="0"/>
              <a:t>Robust Estimators</a:t>
            </a:r>
          </a:p>
          <a:p>
            <a:pPr lvl="1"/>
            <a:r>
              <a:rPr lang="en-US" sz="1800" dirty="0"/>
              <a:t>What is it?</a:t>
            </a:r>
          </a:p>
          <a:p>
            <a:pPr lvl="1"/>
            <a:r>
              <a:rPr lang="en-US" sz="1800" dirty="0"/>
              <a:t>Benefits</a:t>
            </a:r>
          </a:p>
          <a:p>
            <a:pPr marL="406400" lvl="1" indent="0">
              <a:buNone/>
            </a:pPr>
            <a:endParaRPr lang="en-US" dirty="0"/>
          </a:p>
          <a:p>
            <a:endParaRPr lang="en-US" dirty="0">
              <a:latin typeface="Helvetica Light" charset="0"/>
            </a:endParaRPr>
          </a:p>
          <a:p>
            <a:pPr eaLnBrk="1" hangingPunct="1"/>
            <a:endParaRPr lang="en-US" dirty="0">
              <a:latin typeface="Helvetica Light" charset="0"/>
            </a:endParaRPr>
          </a:p>
        </p:txBody>
      </p:sp>
      <p:sp>
        <p:nvSpPr>
          <p:cNvPr id="1945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alatino Linotype" charset="0"/>
              </a:rPr>
              <a:t>Types of Estimators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653143" y="1210487"/>
            <a:ext cx="5669280" cy="36924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</p:spTree>
    <p:extLst>
      <p:ext uri="{BB962C8B-B14F-4D97-AF65-F5344CB8AC3E}">
        <p14:creationId xmlns:p14="http://schemas.microsoft.com/office/powerpoint/2010/main" val="234930826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                      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r>
                  <a:rPr lang="en-US" sz="1800" i="1" dirty="0">
                    <a:latin typeface="Palatino Linotype"/>
                  </a:rPr>
                  <a:t>Y= {92,19,101,58,1053,91,26,78,10,13,-40,101,86,85,15,89,89,28,-5,41}</a:t>
                </a:r>
              </a:p>
              <a:p>
                <a:pPr marL="0" indent="0">
                  <a:buNone/>
                </a:pPr>
                <a:endParaRPr lang="en-US" sz="1800" i="1" dirty="0">
                  <a:latin typeface="Palatino Linotype"/>
                </a:endParaRPr>
              </a:p>
              <a:p>
                <a:r>
                  <a:rPr lang="en-US" sz="1800" i="1" dirty="0">
                    <a:latin typeface="Palatino Linotype"/>
                  </a:rPr>
                  <a:t>Sample size (N) = 20</a:t>
                </a:r>
              </a:p>
              <a:p>
                <a:pPr marL="0" indent="0">
                  <a:buNone/>
                </a:pPr>
                <a:endParaRPr lang="en-US" sz="1800" i="1" dirty="0">
                  <a:latin typeface="Palatino Linotype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800" dirty="0"/>
                  <a:t> </a:t>
                </a:r>
                <a:r>
                  <a:rPr lang="en-US" sz="1800" b="1" i="1" dirty="0">
                    <a:latin typeface="Palatino Linotype"/>
                  </a:rPr>
                  <a:t>= 101.5  </a:t>
                </a:r>
                <a:endParaRPr lang="en-US" sz="1800" i="1" dirty="0">
                  <a:latin typeface="Palatino Linotype"/>
                </a:endParaRPr>
              </a:p>
              <a:p>
                <a:pPr marL="0" indent="0">
                  <a:buNone/>
                </a:pPr>
                <a:endParaRPr lang="en-US" sz="1800" i="1" dirty="0">
                  <a:latin typeface="Palatino Linotype"/>
                </a:endParaRPr>
              </a:p>
              <a:p>
                <a:endParaRPr lang="en-US" sz="1800" dirty="0">
                  <a:latin typeface="Palatino Linotype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0">
                <a:blip r:embed="rId3"/>
                <a:stretch>
                  <a:fillRect l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(Mean)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t="-6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676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Estimators of µ (mean)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>
                  <a:latin typeface="Palatino Linotype"/>
                </a:endParaRPr>
              </a:p>
              <a:p>
                <a:r>
                  <a:rPr lang="en-US" sz="1800" dirty="0">
                    <a:latin typeface="Palatino Linotype"/>
                  </a:rPr>
                  <a:t>r – Trimmed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latin typeface="Palatino Linotype"/>
                </a:endParaRPr>
              </a:p>
              <a:p>
                <a:r>
                  <a:rPr lang="en-US" sz="1800" dirty="0">
                    <a:latin typeface="Palatino Linotype"/>
                  </a:rPr>
                  <a:t>r – </a:t>
                </a:r>
                <a:r>
                  <a:rPr lang="en-US" sz="1800" dirty="0" err="1">
                    <a:latin typeface="Palatino Linotype"/>
                  </a:rPr>
                  <a:t>Winsorized</a:t>
                </a:r>
                <a:r>
                  <a:rPr lang="en-US" sz="1800" dirty="0">
                    <a:latin typeface="Palatino Linotype"/>
                  </a:rPr>
                  <a:t> mean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(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latin typeface="Palatino Linotype"/>
                </a:endParaRPr>
              </a:p>
              <a:p>
                <a:r>
                  <a:rPr lang="en-US" sz="1800" dirty="0">
                    <a:latin typeface="Palatino Linotype"/>
                  </a:rPr>
                  <a:t>r – Linearly weighted mean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(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latin typeface="Palatino Linotype"/>
                </a:endParaRPr>
              </a:p>
              <a:p>
                <a:r>
                  <a:rPr lang="en-US" sz="1800" dirty="0">
                    <a:latin typeface="Palatino Linotype"/>
                  </a:rPr>
                  <a:t>Median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latin typeface="Palatino Linotype"/>
                </a:endParaRPr>
              </a:p>
              <a:p>
                <a:pPr marL="0" indent="0">
                  <a:buNone/>
                </a:pPr>
                <a:endParaRPr lang="en-US" sz="2000" dirty="0">
                  <a:latin typeface="Palatino Linotype"/>
                </a:endParaRPr>
              </a:p>
              <a:p>
                <a:endParaRPr lang="en-US" sz="2000" dirty="0">
                  <a:latin typeface="Palatino Linotype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595076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             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                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+1: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+2: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sz="1800" dirty="0"/>
              </a:p>
              <a:p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sz="1400" i="1" dirty="0">
                    <a:latin typeface="Palatino Linotype"/>
                  </a:rPr>
                  <a:t>r = 10% 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400" i="1" dirty="0" err="1">
                    <a:latin typeface="Palatino Linotype"/>
                  </a:rPr>
                  <a:t>Yordered</a:t>
                </a:r>
                <a:r>
                  <a:rPr lang="en-US" sz="1400" i="1" dirty="0">
                    <a:latin typeface="Palatino Linotype"/>
                  </a:rPr>
                  <a:t>= {</a:t>
                </a:r>
                <a:r>
                  <a:rPr lang="en-US" sz="1400" b="1" i="1" dirty="0">
                    <a:solidFill>
                      <a:srgbClr val="FF0000"/>
                    </a:solidFill>
                    <a:latin typeface="Palatino Linotype"/>
                  </a:rPr>
                  <a:t>-40</a:t>
                </a:r>
                <a:r>
                  <a:rPr lang="en-US" sz="1400" i="1" dirty="0">
                    <a:latin typeface="Palatino Linotype"/>
                  </a:rPr>
                  <a:t>,</a:t>
                </a:r>
                <a:r>
                  <a:rPr lang="en-US" sz="1400" b="1" i="1" dirty="0">
                    <a:solidFill>
                      <a:srgbClr val="FF0000"/>
                    </a:solidFill>
                    <a:latin typeface="Palatino Linotype"/>
                  </a:rPr>
                  <a:t>-5</a:t>
                </a:r>
                <a:r>
                  <a:rPr lang="en-US" sz="1400" i="1" dirty="0">
                    <a:latin typeface="Palatino Linotype"/>
                  </a:rPr>
                  <a:t>,10,13,15,19,26,28,41,58,78,85,86,89,89,91,92,101,</a:t>
                </a:r>
                <a:r>
                  <a:rPr lang="en-US" sz="1400" b="1" i="1" dirty="0">
                    <a:solidFill>
                      <a:srgbClr val="FF0000"/>
                    </a:solidFill>
                    <a:latin typeface="Palatino Linotype"/>
                  </a:rPr>
                  <a:t>101</a:t>
                </a:r>
                <a:r>
                  <a:rPr lang="en-US" sz="1400" i="1" dirty="0">
                    <a:latin typeface="Palatino Linotype"/>
                  </a:rPr>
                  <a:t>,</a:t>
                </a:r>
                <a:r>
                  <a:rPr lang="en-US" sz="1400" b="1" i="1" dirty="0">
                    <a:solidFill>
                      <a:srgbClr val="FF0000"/>
                    </a:solidFill>
                    <a:latin typeface="Palatino Linotype"/>
                  </a:rPr>
                  <a:t>1053</a:t>
                </a:r>
                <a:r>
                  <a:rPr lang="en-US" sz="1400" i="1" dirty="0">
                    <a:latin typeface="Palatino Linotype"/>
                  </a:rPr>
                  <a:t>}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400" i="1" dirty="0" err="1">
                    <a:latin typeface="Palatino Linotype"/>
                  </a:rPr>
                  <a:t>Ytrimmed</a:t>
                </a:r>
                <a:r>
                  <a:rPr lang="en-US" sz="1400" i="1" dirty="0">
                    <a:latin typeface="Palatino Linotype"/>
                  </a:rPr>
                  <a:t>= {10,13,15,19,26,28,41,58,78,85,86,89,89,91,92,101}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𝒓𝒏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400" b="1" i="1" dirty="0">
                    <a:solidFill>
                      <a:schemeClr val="tx1"/>
                    </a:solidFill>
                    <a:latin typeface="Palatino Linotype"/>
                  </a:rPr>
                  <a:t>= 57.56    </a:t>
                </a:r>
                <a:r>
                  <a:rPr lang="en-US" sz="1400" i="1" dirty="0">
                    <a:latin typeface="Palatino Linotype"/>
                  </a:rPr>
                  <a:t>N =16</a:t>
                </a:r>
              </a:p>
              <a:p>
                <a:endParaRPr lang="en-US" sz="1800" i="1" dirty="0">
                  <a:latin typeface="Palatino Linotype"/>
                </a:endParaRPr>
              </a:p>
              <a:p>
                <a:endParaRPr lang="en-US" sz="1800" dirty="0">
                  <a:latin typeface="Palatino Linotype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 – Trimmed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800" dirty="0">
                    <a:latin typeface="Palatino Linotype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1796" t="-6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3895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                       </a:t>
                </a:r>
              </a:p>
              <a:p>
                <a:pPr marL="0" indent="0">
                  <a:buNone/>
                </a:pPr>
                <a:r>
                  <a:rPr lang="en-US" sz="2100" dirty="0">
                    <a:solidFill>
                      <a:schemeClr val="tx1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  <m:sSub>
                          <m:sSubPr>
                            <m:ctrlPr>
                              <a:rPr lang="en-US" sz="2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+1:</m:t>
                            </m:r>
                            <m:r>
                              <a:rPr lang="en-US" sz="2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+2:</m:t>
                            </m:r>
                            <m:r>
                              <a:rPr lang="en-US" sz="2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2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−1:</m:t>
                            </m:r>
                            <m:r>
                              <a:rPr lang="en-US" sz="2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en-US" sz="2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+1)</m:t>
                            </m:r>
                            <m: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100" dirty="0">
                  <a:solidFill>
                    <a:schemeClr val="tx1"/>
                  </a:solidFill>
                </a:endParaRPr>
              </a:p>
              <a:p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sz="1600" i="1" dirty="0">
                    <a:latin typeface="Palatino Linotype"/>
                  </a:rPr>
                  <a:t>r = 10% 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600" i="1" dirty="0">
                    <a:latin typeface="Palatino Linotype"/>
                  </a:rPr>
                  <a:t>Y= {92,19,101,58,1053,91,26,78,10,13,-40,101,86,85,15,89,89,28,-5,41}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600" i="1" dirty="0" err="1">
                    <a:latin typeface="Palatino Linotype"/>
                  </a:rPr>
                  <a:t>Yordered</a:t>
                </a:r>
                <a:r>
                  <a:rPr lang="en-US" sz="1600" i="1" dirty="0">
                    <a:latin typeface="Palatino Linotype"/>
                  </a:rPr>
                  <a:t>= {</a:t>
                </a:r>
                <a:r>
                  <a:rPr lang="en-US" sz="1600" b="1" i="1" dirty="0">
                    <a:solidFill>
                      <a:srgbClr val="FF0000"/>
                    </a:solidFill>
                    <a:latin typeface="Palatino Linotype"/>
                  </a:rPr>
                  <a:t>-40,-5</a:t>
                </a:r>
                <a:r>
                  <a:rPr lang="en-US" sz="1600" i="1" dirty="0">
                    <a:latin typeface="Palatino Linotype"/>
                  </a:rPr>
                  <a:t>,10,13,15,19,26,28,41,58,78,85,86,89,89,91,92,101,</a:t>
                </a:r>
                <a:r>
                  <a:rPr lang="en-US" sz="1600" b="1" i="1" dirty="0">
                    <a:solidFill>
                      <a:srgbClr val="FF0000"/>
                    </a:solidFill>
                    <a:latin typeface="Palatino Linotype"/>
                  </a:rPr>
                  <a:t>101,1053</a:t>
                </a:r>
                <a:r>
                  <a:rPr lang="en-US" sz="1600" i="1" dirty="0">
                    <a:latin typeface="Palatino Linotype"/>
                  </a:rPr>
                  <a:t>}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600" i="1" dirty="0" err="1">
                    <a:latin typeface="Palatino Linotype"/>
                  </a:rPr>
                  <a:t>Ywindsorized</a:t>
                </a:r>
                <a:r>
                  <a:rPr lang="en-US" sz="1600" i="1" dirty="0">
                    <a:latin typeface="Palatino Linotype"/>
                  </a:rPr>
                  <a:t> = {92,19,101,58,</a:t>
                </a:r>
                <a:r>
                  <a:rPr lang="en-US" sz="1600" b="1" i="1" dirty="0">
                    <a:solidFill>
                      <a:srgbClr val="FF0000"/>
                    </a:solidFill>
                    <a:latin typeface="Palatino Linotype"/>
                  </a:rPr>
                  <a:t>101</a:t>
                </a:r>
                <a:r>
                  <a:rPr lang="en-US" sz="1600" i="1" dirty="0">
                    <a:latin typeface="Palatino Linotype"/>
                  </a:rPr>
                  <a:t>,91,26,78,10,13,</a:t>
                </a:r>
                <a:r>
                  <a:rPr lang="en-US" sz="1600" b="1" i="1" dirty="0">
                    <a:solidFill>
                      <a:srgbClr val="FF0000"/>
                    </a:solidFill>
                    <a:latin typeface="Palatino Linotype"/>
                  </a:rPr>
                  <a:t>-5</a:t>
                </a:r>
                <a:r>
                  <a:rPr lang="en-US" sz="1600" i="1" dirty="0">
                    <a:latin typeface="Palatino Linotype"/>
                  </a:rPr>
                  <a:t>,101,86,85,15,89,89,28,-5,41}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𝒓𝒏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600" b="1" i="1" dirty="0">
                    <a:solidFill>
                      <a:schemeClr val="tx1"/>
                    </a:solidFill>
                    <a:latin typeface="Palatino Linotype"/>
                  </a:rPr>
                  <a:t>= 55.65    </a:t>
                </a:r>
                <a:r>
                  <a:rPr lang="en-US" sz="1600" i="1" dirty="0">
                    <a:latin typeface="Palatino Linotype"/>
                  </a:rPr>
                  <a:t>N=20</a:t>
                </a:r>
              </a:p>
              <a:p>
                <a:pPr marL="0" indent="0">
                  <a:buNone/>
                </a:pPr>
                <a:endParaRPr lang="en-US" sz="1800" dirty="0">
                  <a:latin typeface="Palatino Linotype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0">
                <a:blip r:embed="rId3"/>
                <a:stretch>
                  <a:fillRect b="-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 – </a:t>
                </a:r>
                <a:r>
                  <a:rPr lang="en-US" dirty="0" err="1"/>
                  <a:t>Winsorized</a:t>
                </a:r>
                <a:r>
                  <a:rPr lang="en-US" dirty="0"/>
                  <a:t>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1796" t="-6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023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F7EA714CC39040883754BC4B32E8BA" ma:contentTypeVersion="0" ma:contentTypeDescription="Create a new document." ma:contentTypeScope="" ma:versionID="82fca3889656e9b49c3f85370df2045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C28EF2-5F72-4F36-9FAB-E29A52179F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30D25C-2B8C-4E8E-A3EA-861E33399DB6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4E5588E-D5D4-4A9C-9FD2-3305314A5B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16876</TotalTime>
  <Words>2453</Words>
  <Application>Microsoft Office PowerPoint</Application>
  <PresentationFormat>On-screen Show (16:9)</PresentationFormat>
  <Paragraphs>448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ＭＳ Ｐゴシック</vt:lpstr>
      <vt:lpstr>Arial</vt:lpstr>
      <vt:lpstr>Calibri</vt:lpstr>
      <vt:lpstr>Cambria Math</vt:lpstr>
      <vt:lpstr>Helvetica Light</vt:lpstr>
      <vt:lpstr>Palatino Linotype</vt:lpstr>
      <vt:lpstr>Trebuchet MS</vt:lpstr>
      <vt:lpstr>Wingdings 3</vt:lpstr>
      <vt:lpstr>Facet</vt:lpstr>
      <vt:lpstr>Robust Estimator for Location Parameters</vt:lpstr>
      <vt:lpstr>Outline</vt:lpstr>
      <vt:lpstr>Objective of the Presentation</vt:lpstr>
      <vt:lpstr>Types of Estimators</vt:lpstr>
      <vt:lpstr>Example </vt:lpstr>
      <vt:lpstr>X ̅ (Mean)</vt:lpstr>
      <vt:lpstr>Alternate Estimators of µ (mean)</vt:lpstr>
      <vt:lpstr>r – Trimmed Mean 〖(T〗_(rn )) </vt:lpstr>
      <vt:lpstr>r – Winsorized Mean 〖(W〗_(rn ))</vt:lpstr>
      <vt:lpstr>r – Linearly Weighted Mean 〖(L〗_(rn ))</vt:lpstr>
      <vt:lpstr>Median(M)</vt:lpstr>
      <vt:lpstr>Monte Carlo Simulation</vt:lpstr>
      <vt:lpstr>Monte Carlo Simulation</vt:lpstr>
      <vt:lpstr>Monte Carlo Simulation</vt:lpstr>
      <vt:lpstr>Monte Carlo Simulation</vt:lpstr>
      <vt:lpstr>Monte Carlo Simulation</vt:lpstr>
      <vt:lpstr>Monte Carlo Simulation</vt:lpstr>
      <vt:lpstr>Evaluation of the Estimators            (X,) ̅T_0.1n,T_0.2n,W_0.1n,W_0.2n,L_0.1n,L_0.2n,M_  </vt:lpstr>
      <vt:lpstr>Evaluation of the Estimators</vt:lpstr>
      <vt:lpstr>General Results</vt:lpstr>
      <vt:lpstr>General Results – Bias Examples</vt:lpstr>
      <vt:lpstr>Normal (0,1)</vt:lpstr>
      <vt:lpstr>Random Outlier Model</vt:lpstr>
      <vt:lpstr>Random Outlier Model</vt:lpstr>
      <vt:lpstr>Fixed Outlier Model</vt:lpstr>
      <vt:lpstr>Non Normal Distributions</vt:lpstr>
      <vt:lpstr>Conclusion </vt:lpstr>
    </vt:vector>
  </TitlesOfParts>
  <Company>Southern Methodist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Snow, Andrew</dc:creator>
  <cp:lastModifiedBy>Vicki Bergquist</cp:lastModifiedBy>
  <cp:revision>355</cp:revision>
  <cp:lastPrinted>2014-12-09T19:45:34Z</cp:lastPrinted>
  <dcterms:created xsi:type="dcterms:W3CDTF">2013-05-07T11:43:08Z</dcterms:created>
  <dcterms:modified xsi:type="dcterms:W3CDTF">2017-01-16T19:01:39Z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0x0101005AF7EA714CC39040883754BC4B32E8BA</vt:lpwstr>
  </property>
</Properties>
</file>