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4" r:id="rId4"/>
    <p:sldId id="266" r:id="rId5"/>
    <p:sldId id="261" r:id="rId6"/>
    <p:sldId id="262" r:id="rId7"/>
    <p:sldId id="265" r:id="rId8"/>
    <p:sldId id="257" r:id="rId9"/>
    <p:sldId id="258" r:id="rId10"/>
    <p:sldId id="267" r:id="rId11"/>
    <p:sldId id="268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7"/>
    <p:restoredTop sz="86395"/>
  </p:normalViewPr>
  <p:slideViewPr>
    <p:cSldViewPr snapToGrid="0" snapToObjects="1">
      <p:cViewPr varScale="1">
        <p:scale>
          <a:sx n="130" d="100"/>
          <a:sy n="130" d="100"/>
        </p:scale>
        <p:origin x="9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Stream(DRAM)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Uncore=12Ghz</c:v>
                </c:pt>
                <c:pt idx="1">
                  <c:v>Uncore=30Ghz</c:v>
                </c:pt>
              </c:strCache>
            </c:strRef>
          </c:cat>
          <c:val>
            <c:numRef>
              <c:f>Sheet1!$B$2:$B$3</c:f>
              <c:numCache>
                <c:formatCode>0.00E+00</c:formatCode>
                <c:ptCount val="2"/>
                <c:pt idx="0">
                  <c:v>36266820000</c:v>
                </c:pt>
                <c:pt idx="1">
                  <c:v>51282100000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BD-EB4F-9DFF-55327FA458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CG(C)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Uncore=12Ghz</c:v>
                </c:pt>
                <c:pt idx="1">
                  <c:v>Uncore=30Ghz</c:v>
                </c:pt>
              </c:strCache>
            </c:strRef>
          </c:cat>
          <c:val>
            <c:numRef>
              <c:f>Sheet1!$C$2:$C$3</c:f>
              <c:numCache>
                <c:formatCode>0.00E+00</c:formatCode>
                <c:ptCount val="2"/>
                <c:pt idx="0">
                  <c:v>16126234100</c:v>
                </c:pt>
                <c:pt idx="1">
                  <c:v>25669054300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BD-EB4F-9DFF-55327FA458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64479"/>
        <c:axId val="19674495"/>
      </c:barChart>
      <c:catAx>
        <c:axId val="1966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9674495"/>
        <c:crosses val="autoZero"/>
        <c:auto val="1"/>
        <c:lblAlgn val="ctr"/>
        <c:lblOffset val="100"/>
        <c:noMultiLvlLbl val="0"/>
      </c:catAx>
      <c:valAx>
        <c:axId val="19674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966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Stream(L3)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0.00E+00</c:formatCode>
                <c:ptCount val="2"/>
                <c:pt idx="0">
                  <c:v>222752300000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AC-AD45-9CF4-45BD150E2D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CG(B)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Sheet1!$C$2:$C$3</c:f>
              <c:numCache>
                <c:formatCode>0.00E+00</c:formatCode>
                <c:ptCount val="2"/>
                <c:pt idx="0">
                  <c:v>209791800000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AC-AD45-9CF4-45BD150E2D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833695"/>
        <c:axId val="24835327"/>
      </c:barChart>
      <c:catAx>
        <c:axId val="24833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4835327"/>
        <c:crosses val="autoZero"/>
        <c:auto val="1"/>
        <c:lblAlgn val="ctr"/>
        <c:lblOffset val="100"/>
        <c:noMultiLvlLbl val="0"/>
      </c:catAx>
      <c:valAx>
        <c:axId val="2483532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4833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555565065236412"/>
          <c:y val="0.92276122884501277"/>
          <c:w val="0.21826067937160029"/>
          <c:h val="5.97269161807241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Stream(L3)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0.00%</c:formatCode>
                <c:ptCount val="1"/>
                <c:pt idx="0">
                  <c:v>0.126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EF-BC46-9575-72C37B9C13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CG(C)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0.00%</c:formatCode>
                <c:ptCount val="1"/>
                <c:pt idx="0">
                  <c:v>0.752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EF-BC46-9575-72C37B9C13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CG(B)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0.00%</c:formatCode>
                <c:ptCount val="1"/>
                <c:pt idx="0">
                  <c:v>0.21379999999999999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EF-BC46-9575-72C37B9C1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6216016"/>
        <c:axId val="53222463"/>
      </c:barChart>
      <c:catAx>
        <c:axId val="176621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3222463"/>
        <c:crosses val="autoZero"/>
        <c:auto val="1"/>
        <c:lblAlgn val="ctr"/>
        <c:lblOffset val="100"/>
        <c:noMultiLvlLbl val="0"/>
      </c:catAx>
      <c:valAx>
        <c:axId val="53222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76621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L2</a:t>
            </a:r>
            <a:r>
              <a:rPr lang="en-GB" baseline="0" dirty="0"/>
              <a:t> stall rate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STREAML3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 formatCode="0.00%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3-C84E-8C2A-384410B258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CG(C)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 formatCode="0.00%">
                  <c:v>0.75700000000000001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23-C84E-8C2A-384410B258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CG(B)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 formatCode="0.00%">
                  <c:v>0.156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23-C84E-8C2A-384410B25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38639"/>
        <c:axId val="48540271"/>
      </c:barChart>
      <c:catAx>
        <c:axId val="4853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8540271"/>
        <c:crosses val="autoZero"/>
        <c:auto val="1"/>
        <c:lblAlgn val="ctr"/>
        <c:lblOffset val="100"/>
        <c:noMultiLvlLbl val="0"/>
      </c:catAx>
      <c:valAx>
        <c:axId val="4854027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8538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 total stall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Stream(L3)</c:v>
                </c:pt>
                <c:pt idx="1">
                  <c:v>Stream(DRAM)</c:v>
                </c:pt>
                <c:pt idx="2">
                  <c:v>CG(B)</c:v>
                </c:pt>
                <c:pt idx="3">
                  <c:v>CG(C)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0.13900000000000001</c:v>
                </c:pt>
                <c:pt idx="1">
                  <c:v>0.71399999999999997</c:v>
                </c:pt>
                <c:pt idx="2">
                  <c:v>0.28389999999999999</c:v>
                </c:pt>
                <c:pt idx="3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76-0A4B-8830-8CF8EDB62B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 idle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Stream(L3)</c:v>
                </c:pt>
                <c:pt idx="1">
                  <c:v>Stream(DRAM)</c:v>
                </c:pt>
                <c:pt idx="2">
                  <c:v>CG(B)</c:v>
                </c:pt>
                <c:pt idx="3">
                  <c:v>CG(C)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0.999</c:v>
                </c:pt>
                <c:pt idx="1">
                  <c:v>1E-4</c:v>
                </c:pt>
                <c:pt idx="2">
                  <c:v>0.69799999999999995</c:v>
                </c:pt>
                <c:pt idx="3">
                  <c:v>0.39600000000000002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76-0A4B-8830-8CF8EDB62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344911"/>
        <c:axId val="92692751"/>
      </c:barChart>
      <c:catAx>
        <c:axId val="92344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2692751"/>
        <c:crossesAt val="0"/>
        <c:auto val="1"/>
        <c:lblAlgn val="ctr"/>
        <c:lblOffset val="100"/>
        <c:noMultiLvlLbl val="0"/>
      </c:catAx>
      <c:valAx>
        <c:axId val="926927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2344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0.6706</cdr:x>
      <cdr:y>0.90629</cdr:y>
    </cdr:from>
    <cdr:to>
      <cdr:x>0.93615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85D4AF0-7259-6E4A-A21D-C6D272743190}"/>
            </a:ext>
          </a:extLst>
        </cdr:cNvPr>
        <cdr:cNvSpPr txBox="1"/>
      </cdr:nvSpPr>
      <cdr:spPr>
        <a:xfrm xmlns:a="http://schemas.openxmlformats.org/drawingml/2006/main">
          <a:off x="7051808" y="3943580"/>
          <a:ext cx="2792361" cy="4077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DE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77ED-3430-F44D-B9A9-44017A59B6DE}" type="datetimeFigureOut">
              <a:rPr lang="en-DE" smtClean="0"/>
              <a:t>16.02.21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54E5C-604A-8643-BAFF-6A85C30B80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026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54E5C-604A-8643-BAFF-6A85C30B806B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071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54E5C-604A-8643-BAFF-6A85C30B806B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48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54E5C-604A-8643-BAFF-6A85C30B806B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901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54E5C-604A-8643-BAFF-6A85C30B806B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657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B96D-F5C3-DD47-A174-EAB594580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1A365-60B4-8A4C-8321-B40057878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94AD-F95E-1540-9BD7-8551427F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16.02.21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5E3C-A9C6-964E-A9CC-6001B1B1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94D6B-292E-4D4D-9901-F5FD08E6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832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BA61-E73D-014F-B7B1-83AB20E9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74F5A-E815-1D4E-A1AE-2CB29F63D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729A5-5DA2-B247-B301-5C4438A1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16.02.21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B0718-E242-D648-B703-9C54A1C3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A62A0-6A33-E942-8AB6-BF6EC6FF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109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865B9-8AD5-8D44-85BB-D3B6AAC28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9391D-EC8B-4D41-90EE-B4549B6BF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85C2-01D9-6547-9BF9-5F724BE0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16.02.21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B83F-B74E-E543-8613-F86C5643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9594-D81D-FA4A-97F6-B64BDC5A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742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25E8-50C6-DD4E-B1F1-9CF61551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E441-DEFD-9445-B7C2-E5CCFB3C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CC97-754E-4846-A7E0-E6885A89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16.02.21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15641-AF90-6C40-B9B3-7D0C1CF9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3234C-C892-BA47-A248-5459BDCB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226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7EEF-EBE6-AB4D-B940-6412BD8A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7EBDF-5CF1-FF4A-AE49-B3D8EA4C1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02DD0-3865-DC46-B7FB-315122F7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16.02.21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CF7C0-D1B3-9945-9014-CBCFDA10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E315C-7E8B-2B4C-8596-C979936C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682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43E4-3D1A-AA4C-9316-1FC9B766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3BF3-9FB4-FF44-9A2A-E9A16BD2C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192B1-8CAC-374B-BE3D-406EB555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283CE-775B-F04B-B25D-22ED27FB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16.02.21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4FFF3-CBF9-8442-87CE-9B9F5E5C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01595-443E-DB40-867B-228A873D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122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03AF-60E6-9642-A6EC-C4AA1FA9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97F34-DBEB-C148-A76D-B47E4EA1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CAF8F-9B38-BC43-BACB-252BAAAB2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98332-BDA1-9A42-A46F-A045DB5FA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F13D0-C718-5945-B798-7BB7A552B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4D286-0642-4648-AD3C-676B4356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16.02.21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F4913-8A4A-5D4A-B673-6D23B48F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95152-A47C-F84F-A208-1D7782FC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947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EC08-5991-5C4A-BAE3-56CE8DDA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09BD2-2325-EF45-ACF1-B4B44144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16.02.21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8FA99-E443-434B-92C7-728D6E19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E8CE1-8F2A-7B49-AEDF-00F8F8CD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693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E9198-5A5A-3E45-8A81-396743F1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16.02.21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B618C-02AB-8D4B-96B9-0753974E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C614D-4919-AB41-BD28-C756711D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1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6626-E0BD-FC47-A6F9-5F1DCFDE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30A1-D72B-DF4D-9CBC-07CA915D6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88CAA-930A-874F-893F-3E1A6D10D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89CFC-4A72-B24B-8691-A05CC54F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16.02.21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EF4BA-3E59-EB48-AA70-9FF8CB56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71BB9-167B-E84E-8C82-E9FAD14D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603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8211-2F00-7645-AC5D-B310829D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C48AF-DD8B-7642-AB95-0A9F27A56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EFC77-4050-6841-9D12-9B423468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C347D-CDEF-174B-9275-2369A1F7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B30-FE30-BE42-A265-767625547C96}" type="datetimeFigureOut">
              <a:rPr lang="en-DE" smtClean="0"/>
              <a:t>16.02.21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E840B-2B85-3945-A2EC-E9D25EC3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399A2-8EEE-964E-8895-04F4DEFA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664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2A628-BF55-1641-BCA2-1D5A059D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17092-4642-8641-98F9-F6C514BB6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4AFF-7603-BA4E-9AA0-762CB832C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3B30-FE30-BE42-A265-767625547C96}" type="datetimeFigureOut">
              <a:rPr lang="en-DE" smtClean="0"/>
              <a:t>16.02.21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C195-6311-8242-92B8-B9F1CC721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36047-3DBD-2443-B9A6-5B0AB19DE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B0557-48E4-8847-AE0F-1B9A110A3A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158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BB8E-9FEA-BC49-B341-42EC93DA5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4FB20-8D9E-3B4C-B3E3-FEC8313B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763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43E3-FF9E-7642-B5DC-7B2B9BEB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CPU total stall vs Mem idle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5EA6B-5857-174F-B14C-64BABE71B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3938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946FB2-0E5D-F548-A113-D766CF96A15B}"/>
              </a:ext>
            </a:extLst>
          </p:cNvPr>
          <p:cNvSpPr txBox="1"/>
          <p:nvPr/>
        </p:nvSpPr>
        <p:spPr>
          <a:xfrm>
            <a:off x="7252051" y="6325386"/>
            <a:ext cx="421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DE" dirty="0"/>
              <a:t>hen does DRAM latency matter the most??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E5148D-7F7A-614F-9C22-BCCEF32F8110}"/>
              </a:ext>
            </a:extLst>
          </p:cNvPr>
          <p:cNvCxnSpPr>
            <a:cxnSpLocks/>
          </p:cNvCxnSpPr>
          <p:nvPr/>
        </p:nvCxnSpPr>
        <p:spPr>
          <a:xfrm flipV="1">
            <a:off x="8061033" y="5620782"/>
            <a:ext cx="0" cy="556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67718A-D561-2B48-981B-D68596CA83EA}"/>
              </a:ext>
            </a:extLst>
          </p:cNvPr>
          <p:cNvCxnSpPr>
            <a:cxnSpLocks/>
          </p:cNvCxnSpPr>
          <p:nvPr/>
        </p:nvCxnSpPr>
        <p:spPr>
          <a:xfrm flipV="1">
            <a:off x="10317537" y="5620782"/>
            <a:ext cx="0" cy="556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8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E85A-7356-694A-A5A7-9D678C78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A36F-024F-E54C-BC56-17FFD44B8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230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3569-0FC7-7348-AA0D-3FEDB8A0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DRAM bandwidth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7C0C6C-1C36-304A-8D56-479392BC6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0029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BDEA64-9176-D14E-9F9D-85F0EA45765D}"/>
              </a:ext>
            </a:extLst>
          </p:cNvPr>
          <p:cNvSpPr txBox="1"/>
          <p:nvPr/>
        </p:nvSpPr>
        <p:spPr>
          <a:xfrm>
            <a:off x="754144" y="1825625"/>
            <a:ext cx="95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Byte/s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FF8C5-9273-4041-83C7-1F31A87C24F7}"/>
              </a:ext>
            </a:extLst>
          </p:cNvPr>
          <p:cNvSpPr txBox="1"/>
          <p:nvPr/>
        </p:nvSpPr>
        <p:spPr>
          <a:xfrm>
            <a:off x="838200" y="1310326"/>
            <a:ext cx="4158006" cy="380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CG with class C</a:t>
            </a:r>
          </a:p>
        </p:txBody>
      </p:sp>
    </p:spTree>
    <p:extLst>
      <p:ext uri="{BB962C8B-B14F-4D97-AF65-F5344CB8AC3E}">
        <p14:creationId xmlns:p14="http://schemas.microsoft.com/office/powerpoint/2010/main" val="46539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7F72-067E-0A42-A836-86C91A5F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</a:t>
            </a:r>
            <a:r>
              <a:rPr lang="en-US" altLang="zh-CN" dirty="0"/>
              <a:t>3</a:t>
            </a:r>
            <a:r>
              <a:rPr lang="en-DE" dirty="0"/>
              <a:t> Cache bandwidth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E05A16-5030-974F-8C1D-26D99C1B5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1508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F752F0-7F82-5347-A436-CC2906247754}"/>
              </a:ext>
            </a:extLst>
          </p:cNvPr>
          <p:cNvSpPr txBox="1"/>
          <p:nvPr/>
        </p:nvSpPr>
        <p:spPr>
          <a:xfrm>
            <a:off x="838200" y="1825625"/>
            <a:ext cx="84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Byte/s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DAFF3-F2D4-ED46-B20D-08F959F03FD3}"/>
              </a:ext>
            </a:extLst>
          </p:cNvPr>
          <p:cNvSpPr txBox="1"/>
          <p:nvPr/>
        </p:nvSpPr>
        <p:spPr>
          <a:xfrm>
            <a:off x="838200" y="1310326"/>
            <a:ext cx="366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Reduce CG class B’s size to 20000</a:t>
            </a:r>
          </a:p>
        </p:txBody>
      </p:sp>
    </p:spTree>
    <p:extLst>
      <p:ext uri="{BB962C8B-B14F-4D97-AF65-F5344CB8AC3E}">
        <p14:creationId xmlns:p14="http://schemas.microsoft.com/office/powerpoint/2010/main" val="51582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D30A-2A85-1D45-9B79-E5C8BD9E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62A2-D522-CC4A-8591-CB7E591B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CG’s Inconsistent DRAM access cause DRAM to stall</a:t>
            </a:r>
          </a:p>
          <a:p>
            <a:r>
              <a:rPr lang="en-GB" dirty="0"/>
              <a:t>T</a:t>
            </a:r>
            <a:r>
              <a:rPr lang="en-DE" dirty="0"/>
              <a:t>herefor DRAM cannot reach its full potential speed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8952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F3E7-589A-8746-B517-7D902F80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LDM stall rate 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23E6-F584-1947-97FB-D74707E9CBD2}"/>
              </a:ext>
            </a:extLst>
          </p:cNvPr>
          <p:cNvSpPr txBox="1"/>
          <p:nvPr/>
        </p:nvSpPr>
        <p:spPr>
          <a:xfrm>
            <a:off x="838200" y="132135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Reduced C</a:t>
            </a:r>
            <a:r>
              <a:rPr lang="en-DE" dirty="0"/>
              <a:t>lass B’s size to 20000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7874EE8-9C34-4241-8DC6-41F4256F2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18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789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CAEB-E94A-E649-9203-0BE01DCD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L2 Cache stall rate %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290F0B-802F-4542-8952-26D64AE6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8808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0BF275-B611-3C4A-A711-3EA383EDEDD1}"/>
              </a:ext>
            </a:extLst>
          </p:cNvPr>
          <p:cNvSpPr txBox="1"/>
          <p:nvPr/>
        </p:nvSpPr>
        <p:spPr>
          <a:xfrm>
            <a:off x="838200" y="132135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Reduced C</a:t>
            </a:r>
            <a:r>
              <a:rPr lang="en-DE" dirty="0"/>
              <a:t>lass B’s size to 20000</a:t>
            </a:r>
          </a:p>
        </p:txBody>
      </p:sp>
    </p:spTree>
    <p:extLst>
      <p:ext uri="{BB962C8B-B14F-4D97-AF65-F5344CB8AC3E}">
        <p14:creationId xmlns:p14="http://schemas.microsoft.com/office/powerpoint/2010/main" val="93092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5A69-9C91-9B44-A5C7-E33D666D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DC2C-5699-9445-B4CB-E26CC93C6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4336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161D-81E5-5642-9C8F-59BA8041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Core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C1E74DF-BD83-7F4E-B9F1-542488C3A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534969"/>
              </p:ext>
            </p:extLst>
          </p:nvPr>
        </p:nvGraphicFramePr>
        <p:xfrm>
          <a:off x="2440762" y="2002741"/>
          <a:ext cx="6490941" cy="163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647">
                  <a:extLst>
                    <a:ext uri="{9D8B030D-6E8A-4147-A177-3AD203B41FA5}">
                      <a16:colId xmlns:a16="http://schemas.microsoft.com/office/drawing/2014/main" val="1158186452"/>
                    </a:ext>
                  </a:extLst>
                </a:gridCol>
                <a:gridCol w="2307668">
                  <a:extLst>
                    <a:ext uri="{9D8B030D-6E8A-4147-A177-3AD203B41FA5}">
                      <a16:colId xmlns:a16="http://schemas.microsoft.com/office/drawing/2014/main" val="1269870485"/>
                    </a:ext>
                  </a:extLst>
                </a:gridCol>
                <a:gridCol w="2019626">
                  <a:extLst>
                    <a:ext uri="{9D8B030D-6E8A-4147-A177-3AD203B41FA5}">
                      <a16:colId xmlns:a16="http://schemas.microsoft.com/office/drawing/2014/main" val="3339343239"/>
                    </a:ext>
                  </a:extLst>
                </a:gridCol>
              </a:tblGrid>
              <a:tr h="409423">
                <a:tc>
                  <a:txBody>
                    <a:bodyPr/>
                    <a:lstStyle/>
                    <a:p>
                      <a:r>
                        <a:rPr lang="en-DE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Stream(L3)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CG(B)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98992"/>
                  </a:ext>
                </a:extLst>
              </a:tr>
              <a:tr h="409423">
                <a:tc>
                  <a:txBody>
                    <a:bodyPr/>
                    <a:lstStyle/>
                    <a:p>
                      <a:r>
                        <a:rPr lang="en-DE" dirty="0"/>
                        <a:t>Core clock/MHz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800" b="0" kern="1200" dirty="0">
                          <a:solidFill>
                            <a:schemeClr val="dk1"/>
                          </a:solidFill>
                          <a:effectLst/>
                        </a:rPr>
                        <a:t>2789.5529</a:t>
                      </a:r>
                      <a:endParaRPr lang="en-DE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2788.0761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003"/>
                  </a:ext>
                </a:extLst>
              </a:tr>
              <a:tr h="409423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FF0000"/>
                          </a:solidFill>
                        </a:rPr>
                        <a:t>Core total 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FF0000"/>
                          </a:solidFill>
                        </a:rPr>
                        <a:t>13.9%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FF0000"/>
                          </a:solidFill>
                        </a:rPr>
                        <a:t>28.3%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675458"/>
                  </a:ext>
                </a:extLst>
              </a:tr>
              <a:tr h="409423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FF0000"/>
                          </a:solidFill>
                        </a:rPr>
                        <a:t>CPI(average)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FF0000"/>
                          </a:solidFill>
                        </a:rPr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292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783F0A-6E83-FC47-8838-0C4835AB88F2}"/>
              </a:ext>
            </a:extLst>
          </p:cNvPr>
          <p:cNvSpPr txBox="1"/>
          <p:nvPr/>
        </p:nvSpPr>
        <p:spPr>
          <a:xfrm>
            <a:off x="1413240" y="1574276"/>
            <a:ext cx="280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Uncore freq set to max 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BF1B59ED-5AEE-6B41-AD7B-375F0DCDD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13328"/>
              </p:ext>
            </p:extLst>
          </p:nvPr>
        </p:nvGraphicFramePr>
        <p:xfrm>
          <a:off x="2440762" y="4501578"/>
          <a:ext cx="6490941" cy="1620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372">
                  <a:extLst>
                    <a:ext uri="{9D8B030D-6E8A-4147-A177-3AD203B41FA5}">
                      <a16:colId xmlns:a16="http://schemas.microsoft.com/office/drawing/2014/main" val="1419859953"/>
                    </a:ext>
                  </a:extLst>
                </a:gridCol>
                <a:gridCol w="2177592">
                  <a:extLst>
                    <a:ext uri="{9D8B030D-6E8A-4147-A177-3AD203B41FA5}">
                      <a16:colId xmlns:a16="http://schemas.microsoft.com/office/drawing/2014/main" val="1009805122"/>
                    </a:ext>
                  </a:extLst>
                </a:gridCol>
                <a:gridCol w="2134977">
                  <a:extLst>
                    <a:ext uri="{9D8B030D-6E8A-4147-A177-3AD203B41FA5}">
                      <a16:colId xmlns:a16="http://schemas.microsoft.com/office/drawing/2014/main" val="4024804861"/>
                    </a:ext>
                  </a:extLst>
                </a:gridCol>
              </a:tblGrid>
              <a:tr h="507937">
                <a:tc>
                  <a:txBody>
                    <a:bodyPr/>
                    <a:lstStyle/>
                    <a:p>
                      <a:r>
                        <a:rPr lang="en-DE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Stream(DRAM)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CG(C)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3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Core clock/MHz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2789.7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2789.40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9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Core total 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6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CPI(average)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901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7792C6-C25E-3744-9E6B-2C4CF2F52267}"/>
              </a:ext>
            </a:extLst>
          </p:cNvPr>
          <p:cNvSpPr txBox="1"/>
          <p:nvPr/>
        </p:nvSpPr>
        <p:spPr>
          <a:xfrm>
            <a:off x="838200" y="2667786"/>
            <a:ext cx="123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L3: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A8CB2-DC59-F948-A110-CBF0702B9E23}"/>
              </a:ext>
            </a:extLst>
          </p:cNvPr>
          <p:cNvSpPr txBox="1"/>
          <p:nvPr/>
        </p:nvSpPr>
        <p:spPr>
          <a:xfrm>
            <a:off x="754144" y="5194169"/>
            <a:ext cx="13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DRAM: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355E8-69CB-FD42-A9FE-334EB8B16FE4}"/>
              </a:ext>
            </a:extLst>
          </p:cNvPr>
          <p:cNvSpPr txBox="1"/>
          <p:nvPr/>
        </p:nvSpPr>
        <p:spPr>
          <a:xfrm>
            <a:off x="9407951" y="2149311"/>
            <a:ext cx="263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Stream reaches better CPU performance</a:t>
            </a:r>
          </a:p>
        </p:txBody>
      </p:sp>
    </p:spTree>
    <p:extLst>
      <p:ext uri="{BB962C8B-B14F-4D97-AF65-F5344CB8AC3E}">
        <p14:creationId xmlns:p14="http://schemas.microsoft.com/office/powerpoint/2010/main" val="13786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565D-54ED-B240-ADDB-EE1CA3F5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Power&amp;Energy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C580D6-67EB-AC48-A967-53293DCC6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557163"/>
              </p:ext>
            </p:extLst>
          </p:nvPr>
        </p:nvGraphicFramePr>
        <p:xfrm>
          <a:off x="2780121" y="2146136"/>
          <a:ext cx="61303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456">
                  <a:extLst>
                    <a:ext uri="{9D8B030D-6E8A-4147-A177-3AD203B41FA5}">
                      <a16:colId xmlns:a16="http://schemas.microsoft.com/office/drawing/2014/main" val="67342494"/>
                    </a:ext>
                  </a:extLst>
                </a:gridCol>
                <a:gridCol w="2043456">
                  <a:extLst>
                    <a:ext uri="{9D8B030D-6E8A-4147-A177-3AD203B41FA5}">
                      <a16:colId xmlns:a16="http://schemas.microsoft.com/office/drawing/2014/main" val="3987318667"/>
                    </a:ext>
                  </a:extLst>
                </a:gridCol>
                <a:gridCol w="2043456">
                  <a:extLst>
                    <a:ext uri="{9D8B030D-6E8A-4147-A177-3AD203B41FA5}">
                      <a16:colId xmlns:a16="http://schemas.microsoft.com/office/drawing/2014/main" val="294934867"/>
                    </a:ext>
                  </a:extLst>
                </a:gridCol>
              </a:tblGrid>
              <a:tr h="362151">
                <a:tc>
                  <a:txBody>
                    <a:bodyPr/>
                    <a:lstStyle/>
                    <a:p>
                      <a:r>
                        <a:rPr lang="en-DE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Sream(L3)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CG(C)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94564"/>
                  </a:ext>
                </a:extLst>
              </a:tr>
              <a:tr h="362151">
                <a:tc>
                  <a:txBody>
                    <a:bodyPr/>
                    <a:lstStyle/>
                    <a:p>
                      <a:r>
                        <a:rPr lang="en-DE" dirty="0"/>
                        <a:t>PKG power/W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141.8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124.9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36623"/>
                  </a:ext>
                </a:extLst>
              </a:tr>
              <a:tr h="362151">
                <a:tc>
                  <a:txBody>
                    <a:bodyPr/>
                    <a:lstStyle/>
                    <a:p>
                      <a:r>
                        <a:rPr lang="en-DE" dirty="0"/>
                        <a:t>DRAM power/w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6.17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13.3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132094"/>
                  </a:ext>
                </a:extLst>
              </a:tr>
              <a:tr h="362151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91228"/>
                  </a:ext>
                </a:extLst>
              </a:tr>
              <a:tr h="362151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1755"/>
                  </a:ext>
                </a:extLst>
              </a:tr>
              <a:tr h="362151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437"/>
                  </a:ext>
                </a:extLst>
              </a:tr>
              <a:tr h="362151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04758"/>
                  </a:ext>
                </a:extLst>
              </a:tr>
              <a:tr h="362151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51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2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13772</TotalTime>
  <Words>192</Words>
  <Application>Microsoft Macintosh PowerPoint</Application>
  <PresentationFormat>Widescreen</PresentationFormat>
  <Paragraphs>66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DRAM bandwidth</vt:lpstr>
      <vt:lpstr>L3 Cache bandwidth</vt:lpstr>
      <vt:lpstr>DRAM</vt:lpstr>
      <vt:lpstr>LDM stall rate %</vt:lpstr>
      <vt:lpstr>L2 Cache stall rate %</vt:lpstr>
      <vt:lpstr> Cache</vt:lpstr>
      <vt:lpstr>Core</vt:lpstr>
      <vt:lpstr>Power&amp;Energy</vt:lpstr>
      <vt:lpstr>CPU total stall vs Mem idle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LiangkunHe</dc:creator>
  <cp:lastModifiedBy>LiangkunHe</cp:lastModifiedBy>
  <cp:revision>62</cp:revision>
  <dcterms:created xsi:type="dcterms:W3CDTF">2021-02-08T20:27:40Z</dcterms:created>
  <dcterms:modified xsi:type="dcterms:W3CDTF">2021-02-25T15:25:01Z</dcterms:modified>
</cp:coreProperties>
</file>