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8"/>
  </p:notesMasterIdLst>
  <p:handoutMasterIdLst>
    <p:handoutMasterId r:id="rId29"/>
  </p:handoutMasterIdLst>
  <p:sldIdLst>
    <p:sldId id="256" r:id="rId2"/>
    <p:sldId id="275" r:id="rId3"/>
    <p:sldId id="276" r:id="rId4"/>
    <p:sldId id="299" r:id="rId5"/>
    <p:sldId id="268" r:id="rId6"/>
    <p:sldId id="280" r:id="rId7"/>
    <p:sldId id="282" r:id="rId8"/>
    <p:sldId id="300" r:id="rId9"/>
    <p:sldId id="283" r:id="rId10"/>
    <p:sldId id="306" r:id="rId11"/>
    <p:sldId id="314" r:id="rId12"/>
    <p:sldId id="307" r:id="rId13"/>
    <p:sldId id="303" r:id="rId14"/>
    <p:sldId id="309" r:id="rId15"/>
    <p:sldId id="310" r:id="rId16"/>
    <p:sldId id="291" r:id="rId17"/>
    <p:sldId id="262" r:id="rId18"/>
    <p:sldId id="313" r:id="rId19"/>
    <p:sldId id="270" r:id="rId20"/>
    <p:sldId id="261" r:id="rId21"/>
    <p:sldId id="274" r:id="rId22"/>
    <p:sldId id="273" r:id="rId23"/>
    <p:sldId id="305" r:id="rId24"/>
    <p:sldId id="311" r:id="rId25"/>
    <p:sldId id="302" r:id="rId26"/>
    <p:sldId id="312" r:id="rId27"/>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4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72022"/>
  </p:normalViewPr>
  <p:slideViewPr>
    <p:cSldViewPr snapToGrid="0" showGuides="1">
      <p:cViewPr varScale="1">
        <p:scale>
          <a:sx n="111" d="100"/>
          <a:sy n="111" d="100"/>
        </p:scale>
        <p:origin x="712"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06" d="100"/>
          <a:sy n="106" d="100"/>
        </p:scale>
        <p:origin x="300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Core</a:t>
            </a:r>
            <a:r>
              <a:rPr lang="en-GB" baseline="0"/>
              <a:t> Frequency</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lineChart>
        <c:grouping val="standard"/>
        <c:varyColors val="0"/>
        <c:ser>
          <c:idx val="0"/>
          <c:order val="0"/>
          <c:tx>
            <c:strRef>
              <c:f>Sheet1!$B$1</c:f>
              <c:strCache>
                <c:ptCount val="1"/>
                <c:pt idx="0">
                  <c:v>Stream_L3</c:v>
                </c:pt>
              </c:strCache>
            </c:strRef>
          </c:tx>
          <c:spPr>
            <a:ln w="28575" cap="rnd">
              <a:solidFill>
                <a:srgbClr val="C00000"/>
              </a:solidFill>
              <a:round/>
            </a:ln>
            <a:effectLst/>
          </c:spPr>
          <c:marker>
            <c:symbol val="circle"/>
            <c:size val="5"/>
            <c:spPr>
              <a:solidFill>
                <a:schemeClr val="accent1"/>
              </a:solidFill>
              <a:ln w="9525">
                <a:solidFill>
                  <a:schemeClr val="accent1"/>
                </a:solidFill>
              </a:ln>
              <a:effectLst/>
            </c:spPr>
          </c:marker>
          <c:cat>
            <c:numRef>
              <c:f>Sheet1!$A$2:$A$41</c:f>
              <c:numCache>
                <c:formatCode>General</c:formatCode>
                <c:ptCount val="40"/>
              </c:numCache>
            </c:numRef>
          </c:cat>
          <c:val>
            <c:numRef>
              <c:f>Sheet1!$B$2:$B$41</c:f>
              <c:numCache>
                <c:formatCode>0.00E+00</c:formatCode>
                <c:ptCount val="40"/>
                <c:pt idx="0">
                  <c:v>2780000000</c:v>
                </c:pt>
                <c:pt idx="1">
                  <c:v>2780000000</c:v>
                </c:pt>
                <c:pt idx="2">
                  <c:v>2780000000</c:v>
                </c:pt>
                <c:pt idx="3">
                  <c:v>2780000000</c:v>
                </c:pt>
                <c:pt idx="4">
                  <c:v>2780000000</c:v>
                </c:pt>
                <c:pt idx="5">
                  <c:v>2780000000</c:v>
                </c:pt>
                <c:pt idx="6">
                  <c:v>2780000000</c:v>
                </c:pt>
                <c:pt idx="7">
                  <c:v>2780000000</c:v>
                </c:pt>
                <c:pt idx="8">
                  <c:v>2780000000</c:v>
                </c:pt>
                <c:pt idx="9">
                  <c:v>2780000000</c:v>
                </c:pt>
                <c:pt idx="10">
                  <c:v>2780000000</c:v>
                </c:pt>
                <c:pt idx="11">
                  <c:v>2780000000</c:v>
                </c:pt>
                <c:pt idx="12">
                  <c:v>2780000000</c:v>
                </c:pt>
                <c:pt idx="13">
                  <c:v>2780000000</c:v>
                </c:pt>
                <c:pt idx="14">
                  <c:v>2780000000</c:v>
                </c:pt>
                <c:pt idx="15">
                  <c:v>2780000000</c:v>
                </c:pt>
                <c:pt idx="16">
                  <c:v>2780000000</c:v>
                </c:pt>
                <c:pt idx="17">
                  <c:v>2780000000</c:v>
                </c:pt>
                <c:pt idx="18">
                  <c:v>2780000000</c:v>
                </c:pt>
                <c:pt idx="19">
                  <c:v>2780000000</c:v>
                </c:pt>
                <c:pt idx="20">
                  <c:v>2780000000</c:v>
                </c:pt>
                <c:pt idx="21">
                  <c:v>2780000000</c:v>
                </c:pt>
                <c:pt idx="22">
                  <c:v>2780000000</c:v>
                </c:pt>
                <c:pt idx="23">
                  <c:v>2780000000</c:v>
                </c:pt>
                <c:pt idx="24">
                  <c:v>2780000000</c:v>
                </c:pt>
                <c:pt idx="25">
                  <c:v>2780000000</c:v>
                </c:pt>
                <c:pt idx="26">
                  <c:v>2780000000</c:v>
                </c:pt>
                <c:pt idx="27">
                  <c:v>2780000000</c:v>
                </c:pt>
                <c:pt idx="28">
                  <c:v>2780000000</c:v>
                </c:pt>
                <c:pt idx="29">
                  <c:v>2780000000</c:v>
                </c:pt>
                <c:pt idx="30">
                  <c:v>2780000000</c:v>
                </c:pt>
                <c:pt idx="31">
                  <c:v>2780000000</c:v>
                </c:pt>
                <c:pt idx="32">
                  <c:v>2780000000</c:v>
                </c:pt>
                <c:pt idx="33">
                  <c:v>2780000000</c:v>
                </c:pt>
                <c:pt idx="34">
                  <c:v>2780000000</c:v>
                </c:pt>
                <c:pt idx="35">
                  <c:v>2780000000</c:v>
                </c:pt>
                <c:pt idx="36">
                  <c:v>2780000000</c:v>
                </c:pt>
                <c:pt idx="37">
                  <c:v>2780000000</c:v>
                </c:pt>
                <c:pt idx="38">
                  <c:v>2780000000</c:v>
                </c:pt>
                <c:pt idx="39">
                  <c:v>2780000000</c:v>
                </c:pt>
              </c:numCache>
            </c:numRef>
          </c:val>
          <c:smooth val="0"/>
          <c:extLst>
            <c:ext xmlns:c16="http://schemas.microsoft.com/office/drawing/2014/chart" uri="{C3380CC4-5D6E-409C-BE32-E72D297353CC}">
              <c16:uniqueId val="{00000000-3DCF-E64F-B53F-01D202C07BE3}"/>
            </c:ext>
          </c:extLst>
        </c:ser>
        <c:ser>
          <c:idx val="1"/>
          <c:order val="1"/>
          <c:tx>
            <c:strRef>
              <c:f>Sheet1!$C$1</c:f>
              <c:strCache>
                <c:ptCount val="1"/>
                <c:pt idx="0">
                  <c:v>Stream_DRAM</c:v>
                </c:pt>
              </c:strCache>
            </c:strRef>
          </c:tx>
          <c:spPr>
            <a:ln w="28575" cap="rnd">
              <a:solidFill>
                <a:schemeClr val="tx2"/>
              </a:solidFill>
              <a:round/>
            </a:ln>
            <a:effectLst/>
          </c:spPr>
          <c:marker>
            <c:symbol val="circle"/>
            <c:size val="5"/>
            <c:spPr>
              <a:solidFill>
                <a:schemeClr val="accent2"/>
              </a:solidFill>
              <a:ln w="9525">
                <a:solidFill>
                  <a:schemeClr val="accent2"/>
                </a:solidFill>
              </a:ln>
              <a:effectLst/>
            </c:spPr>
          </c:marker>
          <c:cat>
            <c:numRef>
              <c:f>Sheet1!$A$2:$A$41</c:f>
              <c:numCache>
                <c:formatCode>General</c:formatCode>
                <c:ptCount val="40"/>
              </c:numCache>
            </c:numRef>
          </c:cat>
          <c:val>
            <c:numRef>
              <c:f>Sheet1!$C$2:$C$41</c:f>
              <c:numCache>
                <c:formatCode>0.00E+00</c:formatCode>
                <c:ptCount val="40"/>
                <c:pt idx="0">
                  <c:v>2290000000</c:v>
                </c:pt>
                <c:pt idx="1">
                  <c:v>2190500000</c:v>
                </c:pt>
                <c:pt idx="2">
                  <c:v>2090900000</c:v>
                </c:pt>
                <c:pt idx="3">
                  <c:v>1991300000</c:v>
                </c:pt>
                <c:pt idx="4">
                  <c:v>1894400000</c:v>
                </c:pt>
                <c:pt idx="5">
                  <c:v>1792200000</c:v>
                </c:pt>
                <c:pt idx="6">
                  <c:v>1692600000</c:v>
                </c:pt>
                <c:pt idx="7">
                  <c:v>1594500000</c:v>
                </c:pt>
                <c:pt idx="8">
                  <c:v>1493500000</c:v>
                </c:pt>
                <c:pt idx="9">
                  <c:v>1402900000</c:v>
                </c:pt>
                <c:pt idx="10">
                  <c:v>1299600000</c:v>
                </c:pt>
                <c:pt idx="11">
                  <c:v>1206500000</c:v>
                </c:pt>
                <c:pt idx="12">
                  <c:v>1205800000</c:v>
                </c:pt>
                <c:pt idx="13">
                  <c:v>1196900000</c:v>
                </c:pt>
                <c:pt idx="14">
                  <c:v>1194800000</c:v>
                </c:pt>
                <c:pt idx="15">
                  <c:v>1348100000</c:v>
                </c:pt>
                <c:pt idx="16">
                  <c:v>1393900000</c:v>
                </c:pt>
                <c:pt idx="17">
                  <c:v>1294300000</c:v>
                </c:pt>
                <c:pt idx="18">
                  <c:v>1199200000</c:v>
                </c:pt>
                <c:pt idx="19">
                  <c:v>1200500000</c:v>
                </c:pt>
                <c:pt idx="20">
                  <c:v>1242800000</c:v>
                </c:pt>
                <c:pt idx="21">
                  <c:v>1216600000</c:v>
                </c:pt>
                <c:pt idx="22">
                  <c:v>1201600000</c:v>
                </c:pt>
                <c:pt idx="23">
                  <c:v>1246400000</c:v>
                </c:pt>
                <c:pt idx="24">
                  <c:v>1240300000</c:v>
                </c:pt>
                <c:pt idx="25">
                  <c:v>1222400000</c:v>
                </c:pt>
                <c:pt idx="26">
                  <c:v>1219700000</c:v>
                </c:pt>
                <c:pt idx="27">
                  <c:v>1211400000</c:v>
                </c:pt>
                <c:pt idx="28">
                  <c:v>1211400000</c:v>
                </c:pt>
                <c:pt idx="29">
                  <c:v>1200300000</c:v>
                </c:pt>
                <c:pt idx="30">
                  <c:v>1256300000</c:v>
                </c:pt>
                <c:pt idx="31">
                  <c:v>1257000000</c:v>
                </c:pt>
                <c:pt idx="32">
                  <c:v>1255700000</c:v>
                </c:pt>
                <c:pt idx="33">
                  <c:v>1224000000</c:v>
                </c:pt>
                <c:pt idx="34">
                  <c:v>1199600000</c:v>
                </c:pt>
                <c:pt idx="35">
                  <c:v>1194800000</c:v>
                </c:pt>
                <c:pt idx="36">
                  <c:v>1194800000</c:v>
                </c:pt>
                <c:pt idx="37">
                  <c:v>1194800000</c:v>
                </c:pt>
                <c:pt idx="38">
                  <c:v>1227800000</c:v>
                </c:pt>
                <c:pt idx="39">
                  <c:v>1195100000</c:v>
                </c:pt>
              </c:numCache>
            </c:numRef>
          </c:val>
          <c:smooth val="0"/>
          <c:extLst>
            <c:ext xmlns:c16="http://schemas.microsoft.com/office/drawing/2014/chart" uri="{C3380CC4-5D6E-409C-BE32-E72D297353CC}">
              <c16:uniqueId val="{00000001-3DCF-E64F-B53F-01D202C07BE3}"/>
            </c:ext>
          </c:extLst>
        </c:ser>
        <c:dLbls>
          <c:showLegendKey val="0"/>
          <c:showVal val="0"/>
          <c:showCatName val="0"/>
          <c:showSerName val="0"/>
          <c:showPercent val="0"/>
          <c:showBubbleSize val="0"/>
        </c:dLbls>
        <c:marker val="1"/>
        <c:smooth val="0"/>
        <c:axId val="969165615"/>
        <c:axId val="969481007"/>
      </c:lineChart>
      <c:catAx>
        <c:axId val="96916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969481007"/>
        <c:crosses val="autoZero"/>
        <c:auto val="1"/>
        <c:lblAlgn val="ctr"/>
        <c:lblOffset val="100"/>
        <c:noMultiLvlLbl val="0"/>
      </c:catAx>
      <c:valAx>
        <c:axId val="969481007"/>
        <c:scaling>
          <c:orientation val="minMax"/>
          <c:max val="3000000000"/>
          <c:min val="1000000000"/>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969165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err="1"/>
              <a:t>Uncore</a:t>
            </a:r>
            <a:r>
              <a:rPr lang="en-GB" baseline="0"/>
              <a:t> Frequency</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manualLayout>
          <c:layoutTarget val="inner"/>
          <c:xMode val="edge"/>
          <c:yMode val="edge"/>
          <c:x val="0.15114190614908368"/>
          <c:y val="0.16629900098855369"/>
          <c:w val="0.91783274828937556"/>
          <c:h val="0.70423992849264305"/>
        </c:manualLayout>
      </c:layout>
      <c:lineChart>
        <c:grouping val="standard"/>
        <c:varyColors val="0"/>
        <c:ser>
          <c:idx val="0"/>
          <c:order val="0"/>
          <c:tx>
            <c:strRef>
              <c:f>Sheet1!$B$1</c:f>
              <c:strCache>
                <c:ptCount val="1"/>
                <c:pt idx="0">
                  <c:v>Stream_L3</c:v>
                </c:pt>
              </c:strCache>
            </c:strRef>
          </c:tx>
          <c:spPr>
            <a:ln w="28575" cap="rnd">
              <a:solidFill>
                <a:srgbClr val="C00000"/>
              </a:solidFill>
              <a:round/>
            </a:ln>
            <a:effectLst/>
          </c:spPr>
          <c:marker>
            <c:symbol val="circle"/>
            <c:size val="5"/>
            <c:spPr>
              <a:solidFill>
                <a:schemeClr val="accent1"/>
              </a:solidFill>
              <a:ln w="9525">
                <a:solidFill>
                  <a:schemeClr val="accent1"/>
                </a:solidFill>
              </a:ln>
              <a:effectLst/>
            </c:spPr>
          </c:marker>
          <c:cat>
            <c:numRef>
              <c:f>Sheet1!$A$2:$A$25</c:f>
              <c:numCache>
                <c:formatCode>General</c:formatCode>
                <c:ptCount val="24"/>
              </c:numCache>
            </c:numRef>
          </c:cat>
          <c:val>
            <c:numRef>
              <c:f>Sheet1!$B$2:$B$25</c:f>
              <c:numCache>
                <c:formatCode>0.00E+00</c:formatCode>
                <c:ptCount val="24"/>
                <c:pt idx="0">
                  <c:v>3000000000</c:v>
                </c:pt>
                <c:pt idx="1">
                  <c:v>2941800000</c:v>
                </c:pt>
                <c:pt idx="2">
                  <c:v>2902200000</c:v>
                </c:pt>
                <c:pt idx="3">
                  <c:v>2915300000</c:v>
                </c:pt>
                <c:pt idx="4">
                  <c:v>2999800000</c:v>
                </c:pt>
                <c:pt idx="5">
                  <c:v>2999700000</c:v>
                </c:pt>
                <c:pt idx="6">
                  <c:v>2999800000</c:v>
                </c:pt>
                <c:pt idx="7">
                  <c:v>2999500000</c:v>
                </c:pt>
                <c:pt idx="8">
                  <c:v>2999700000</c:v>
                </c:pt>
                <c:pt idx="9">
                  <c:v>2999900000</c:v>
                </c:pt>
                <c:pt idx="10">
                  <c:v>2999600000</c:v>
                </c:pt>
                <c:pt idx="11">
                  <c:v>2999700000</c:v>
                </c:pt>
                <c:pt idx="12">
                  <c:v>2999500000</c:v>
                </c:pt>
                <c:pt idx="13">
                  <c:v>2999700000</c:v>
                </c:pt>
                <c:pt idx="14">
                  <c:v>2999400000</c:v>
                </c:pt>
                <c:pt idx="15">
                  <c:v>2999900000</c:v>
                </c:pt>
                <c:pt idx="16">
                  <c:v>3000000000</c:v>
                </c:pt>
                <c:pt idx="17">
                  <c:v>2999600000</c:v>
                </c:pt>
                <c:pt idx="18">
                  <c:v>3000100000</c:v>
                </c:pt>
                <c:pt idx="19">
                  <c:v>2999600000</c:v>
                </c:pt>
                <c:pt idx="20">
                  <c:v>2999900000</c:v>
                </c:pt>
                <c:pt idx="21">
                  <c:v>2999800000</c:v>
                </c:pt>
                <c:pt idx="22">
                  <c:v>3000300000</c:v>
                </c:pt>
                <c:pt idx="23">
                  <c:v>2999700000</c:v>
                </c:pt>
              </c:numCache>
            </c:numRef>
          </c:val>
          <c:smooth val="0"/>
          <c:extLst>
            <c:ext xmlns:c16="http://schemas.microsoft.com/office/drawing/2014/chart" uri="{C3380CC4-5D6E-409C-BE32-E72D297353CC}">
              <c16:uniqueId val="{00000000-5A10-954B-B57D-DF0C8C5620A7}"/>
            </c:ext>
          </c:extLst>
        </c:ser>
        <c:ser>
          <c:idx val="1"/>
          <c:order val="1"/>
          <c:tx>
            <c:strRef>
              <c:f>Sheet1!$C$1</c:f>
              <c:strCache>
                <c:ptCount val="1"/>
                <c:pt idx="0">
                  <c:v>Stream_DRAM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Sheet1!$A$2:$A$25</c:f>
              <c:numCache>
                <c:formatCode>General</c:formatCode>
                <c:ptCount val="24"/>
              </c:numCache>
            </c:numRef>
          </c:cat>
          <c:val>
            <c:numRef>
              <c:f>Sheet1!$C$2:$C$25</c:f>
              <c:numCache>
                <c:formatCode>0.00E+00</c:formatCode>
                <c:ptCount val="24"/>
                <c:pt idx="0">
                  <c:v>3006300000</c:v>
                </c:pt>
                <c:pt idx="1">
                  <c:v>3014000000</c:v>
                </c:pt>
                <c:pt idx="2">
                  <c:v>3004900000</c:v>
                </c:pt>
                <c:pt idx="3">
                  <c:v>3005400000</c:v>
                </c:pt>
                <c:pt idx="4">
                  <c:v>3003200000</c:v>
                </c:pt>
                <c:pt idx="5">
                  <c:v>3005600000</c:v>
                </c:pt>
                <c:pt idx="6">
                  <c:v>3005000000</c:v>
                </c:pt>
                <c:pt idx="7">
                  <c:v>3007400000</c:v>
                </c:pt>
                <c:pt idx="8">
                  <c:v>3009700000</c:v>
                </c:pt>
                <c:pt idx="9">
                  <c:v>3007000000</c:v>
                </c:pt>
                <c:pt idx="10">
                  <c:v>3009500000</c:v>
                </c:pt>
                <c:pt idx="11">
                  <c:v>3010500000</c:v>
                </c:pt>
                <c:pt idx="12">
                  <c:v>3010000000</c:v>
                </c:pt>
                <c:pt idx="13">
                  <c:v>3010200000</c:v>
                </c:pt>
                <c:pt idx="14">
                  <c:v>3010300000</c:v>
                </c:pt>
                <c:pt idx="15">
                  <c:v>3011600000</c:v>
                </c:pt>
                <c:pt idx="16">
                  <c:v>3011800000</c:v>
                </c:pt>
                <c:pt idx="17">
                  <c:v>3009900000</c:v>
                </c:pt>
                <c:pt idx="18">
                  <c:v>3010300000</c:v>
                </c:pt>
                <c:pt idx="19">
                  <c:v>3010000000</c:v>
                </c:pt>
                <c:pt idx="20">
                  <c:v>2983600000</c:v>
                </c:pt>
                <c:pt idx="21">
                  <c:v>2978600000</c:v>
                </c:pt>
                <c:pt idx="22">
                  <c:v>3008300000</c:v>
                </c:pt>
                <c:pt idx="23">
                  <c:v>3010700000</c:v>
                </c:pt>
              </c:numCache>
            </c:numRef>
          </c:val>
          <c:smooth val="0"/>
          <c:extLst>
            <c:ext xmlns:c16="http://schemas.microsoft.com/office/drawing/2014/chart" uri="{C3380CC4-5D6E-409C-BE32-E72D297353CC}">
              <c16:uniqueId val="{00000001-5A10-954B-B57D-DF0C8C5620A7}"/>
            </c:ext>
          </c:extLst>
        </c:ser>
        <c:dLbls>
          <c:showLegendKey val="0"/>
          <c:showVal val="0"/>
          <c:showCatName val="0"/>
          <c:showSerName val="0"/>
          <c:showPercent val="0"/>
          <c:showBubbleSize val="0"/>
        </c:dLbls>
        <c:marker val="1"/>
        <c:smooth val="0"/>
        <c:axId val="1096495791"/>
        <c:axId val="1096086543"/>
      </c:lineChart>
      <c:catAx>
        <c:axId val="1096495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96086543"/>
        <c:crosses val="autoZero"/>
        <c:auto val="1"/>
        <c:lblAlgn val="ctr"/>
        <c:lblOffset val="100"/>
        <c:noMultiLvlLbl val="0"/>
      </c:catAx>
      <c:valAx>
        <c:axId val="1096086543"/>
        <c:scaling>
          <c:orientation val="minMax"/>
          <c:max val="3000000000"/>
          <c:min val="1200000000"/>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96495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Stream_DRAM</c:v>
                </c:pt>
              </c:strCache>
            </c:strRef>
          </c:tx>
          <c:spPr>
            <a:solidFill>
              <a:schemeClr val="accent6"/>
            </a:solidFill>
            <a:ln>
              <a:noFill/>
            </a:ln>
            <a:effectLst/>
          </c:spPr>
          <c:invertIfNegative val="0"/>
          <c:cat>
            <c:strRef>
              <c:f>Sheet1!$A$2:$A$4</c:f>
              <c:strCache>
                <c:ptCount val="3"/>
                <c:pt idx="0">
                  <c:v>PKG Power Saving</c:v>
                </c:pt>
                <c:pt idx="1">
                  <c:v>Energy Saving</c:v>
                </c:pt>
                <c:pt idx="2">
                  <c:v>Slowdown</c:v>
                </c:pt>
              </c:strCache>
            </c:strRef>
          </c:cat>
          <c:val>
            <c:numRef>
              <c:f>Sheet1!$B$2:$B$4</c:f>
              <c:numCache>
                <c:formatCode>0.00%</c:formatCode>
                <c:ptCount val="3"/>
                <c:pt idx="0">
                  <c:v>0.38690000000000002</c:v>
                </c:pt>
                <c:pt idx="1">
                  <c:v>0.40310000000000001</c:v>
                </c:pt>
                <c:pt idx="2">
                  <c:v>3.2000000000000001E-2</c:v>
                </c:pt>
              </c:numCache>
            </c:numRef>
          </c:val>
          <c:extLst>
            <c:ext xmlns:c16="http://schemas.microsoft.com/office/drawing/2014/chart" uri="{C3380CC4-5D6E-409C-BE32-E72D297353CC}">
              <c16:uniqueId val="{00000000-DEA5-C046-B91F-36E4B5A33298}"/>
            </c:ext>
          </c:extLst>
        </c:ser>
        <c:ser>
          <c:idx val="1"/>
          <c:order val="1"/>
          <c:tx>
            <c:strRef>
              <c:f>Sheet1!$C$1</c:f>
              <c:strCache>
                <c:ptCount val="1"/>
                <c:pt idx="0">
                  <c:v>Stream_L3</c:v>
                </c:pt>
              </c:strCache>
            </c:strRef>
          </c:tx>
          <c:spPr>
            <a:solidFill>
              <a:schemeClr val="tx2"/>
            </a:solidFill>
            <a:ln>
              <a:noFill/>
            </a:ln>
            <a:effectLst/>
          </c:spPr>
          <c:invertIfNegative val="0"/>
          <c:cat>
            <c:strRef>
              <c:f>Sheet1!$A$2:$A$4</c:f>
              <c:strCache>
                <c:ptCount val="3"/>
                <c:pt idx="0">
                  <c:v>PKG Power Saving</c:v>
                </c:pt>
                <c:pt idx="1">
                  <c:v>Energy Saving</c:v>
                </c:pt>
                <c:pt idx="2">
                  <c:v>Slowdown</c:v>
                </c:pt>
              </c:strCache>
            </c:strRef>
          </c:cat>
          <c:val>
            <c:numRef>
              <c:f>Sheet1!$C$2:$C$4</c:f>
              <c:numCache>
                <c:formatCode>0.00%</c:formatCode>
                <c:ptCount val="3"/>
                <c:pt idx="0" formatCode="0%">
                  <c:v>0.02</c:v>
                </c:pt>
                <c:pt idx="1">
                  <c:v>2.3699999999999999E-2</c:v>
                </c:pt>
                <c:pt idx="2">
                  <c:v>4.0000000000000001E-3</c:v>
                </c:pt>
              </c:numCache>
            </c:numRef>
          </c:val>
          <c:extLst>
            <c:ext xmlns:c16="http://schemas.microsoft.com/office/drawing/2014/chart" uri="{C3380CC4-5D6E-409C-BE32-E72D297353CC}">
              <c16:uniqueId val="{00000001-DEA5-C046-B91F-36E4B5A33298}"/>
            </c:ext>
          </c:extLst>
        </c:ser>
        <c:dLbls>
          <c:showLegendKey val="0"/>
          <c:showVal val="0"/>
          <c:showCatName val="0"/>
          <c:showSerName val="0"/>
          <c:showPercent val="0"/>
          <c:showBubbleSize val="0"/>
        </c:dLbls>
        <c:gapWidth val="219"/>
        <c:overlap val="-27"/>
        <c:axId val="1379126655"/>
        <c:axId val="978368895"/>
      </c:barChart>
      <c:catAx>
        <c:axId val="137912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978368895"/>
        <c:crosses val="autoZero"/>
        <c:auto val="1"/>
        <c:lblAlgn val="ctr"/>
        <c:lblOffset val="100"/>
        <c:noMultiLvlLbl val="0"/>
      </c:catAx>
      <c:valAx>
        <c:axId val="97836889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379126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Core</c:v>
                </c:pt>
              </c:strCache>
            </c:strRef>
          </c:tx>
          <c:spPr>
            <a:ln w="12700" cap="rnd">
              <a:solidFill>
                <a:schemeClr val="accent1"/>
              </a:solidFill>
              <a:round/>
            </a:ln>
            <a:effectLst/>
          </c:spPr>
          <c:marker>
            <c:symbol val="circle"/>
            <c:size val="5"/>
            <c:spPr>
              <a:solidFill>
                <a:schemeClr val="accent1"/>
              </a:solidFill>
              <a:ln w="9525">
                <a:solidFill>
                  <a:schemeClr val="accent1"/>
                </a:solidFill>
              </a:ln>
              <a:effectLst/>
            </c:spPr>
          </c:marker>
          <c:cat>
            <c:numRef>
              <c:f>Sheet1!$A$2:$A$433</c:f>
              <c:numCache>
                <c:formatCode>General</c:formatCode>
                <c:ptCount val="432"/>
              </c:numCache>
            </c:numRef>
          </c:cat>
          <c:val>
            <c:numRef>
              <c:f>Sheet1!$B$2:$B$433</c:f>
              <c:numCache>
                <c:formatCode>0.00E+00</c:formatCode>
                <c:ptCount val="432"/>
                <c:pt idx="0">
                  <c:v>2772100000</c:v>
                </c:pt>
                <c:pt idx="1">
                  <c:v>2755500000</c:v>
                </c:pt>
                <c:pt idx="2">
                  <c:v>2779700000</c:v>
                </c:pt>
                <c:pt idx="3">
                  <c:v>2783600000</c:v>
                </c:pt>
                <c:pt idx="4">
                  <c:v>2778400000</c:v>
                </c:pt>
                <c:pt idx="5">
                  <c:v>2740500000</c:v>
                </c:pt>
                <c:pt idx="6">
                  <c:v>2765000000</c:v>
                </c:pt>
                <c:pt idx="7">
                  <c:v>2787500000</c:v>
                </c:pt>
                <c:pt idx="8">
                  <c:v>2781000000</c:v>
                </c:pt>
                <c:pt idx="9">
                  <c:v>2760300000</c:v>
                </c:pt>
                <c:pt idx="10">
                  <c:v>2744000000</c:v>
                </c:pt>
                <c:pt idx="11">
                  <c:v>2789300000</c:v>
                </c:pt>
                <c:pt idx="12">
                  <c:v>2784100000</c:v>
                </c:pt>
                <c:pt idx="13">
                  <c:v>2783800000</c:v>
                </c:pt>
                <c:pt idx="14">
                  <c:v>2719100000</c:v>
                </c:pt>
                <c:pt idx="15">
                  <c:v>2788000000</c:v>
                </c:pt>
                <c:pt idx="16">
                  <c:v>2778100000</c:v>
                </c:pt>
                <c:pt idx="17">
                  <c:v>2763800000</c:v>
                </c:pt>
                <c:pt idx="18">
                  <c:v>2780000000</c:v>
                </c:pt>
                <c:pt idx="19">
                  <c:v>2787800000</c:v>
                </c:pt>
                <c:pt idx="20">
                  <c:v>2777200000</c:v>
                </c:pt>
                <c:pt idx="21">
                  <c:v>2715200000</c:v>
                </c:pt>
                <c:pt idx="22">
                  <c:v>2748100000</c:v>
                </c:pt>
                <c:pt idx="23">
                  <c:v>2783800000</c:v>
                </c:pt>
                <c:pt idx="24">
                  <c:v>2780000000</c:v>
                </c:pt>
                <c:pt idx="25">
                  <c:v>2780000000</c:v>
                </c:pt>
                <c:pt idx="26">
                  <c:v>2724700000</c:v>
                </c:pt>
                <c:pt idx="27">
                  <c:v>2787500000</c:v>
                </c:pt>
                <c:pt idx="28">
                  <c:v>2777700000</c:v>
                </c:pt>
                <c:pt idx="29">
                  <c:v>2708300000</c:v>
                </c:pt>
                <c:pt idx="30">
                  <c:v>2732400000</c:v>
                </c:pt>
                <c:pt idx="31">
                  <c:v>2787800000</c:v>
                </c:pt>
                <c:pt idx="32">
                  <c:v>2787800000</c:v>
                </c:pt>
                <c:pt idx="33">
                  <c:v>2728100000</c:v>
                </c:pt>
                <c:pt idx="34">
                  <c:v>2770300000</c:v>
                </c:pt>
                <c:pt idx="35">
                  <c:v>2787800000</c:v>
                </c:pt>
                <c:pt idx="36">
                  <c:v>2793100000</c:v>
                </c:pt>
                <c:pt idx="37">
                  <c:v>2727100000</c:v>
                </c:pt>
                <c:pt idx="38">
                  <c:v>2739700000</c:v>
                </c:pt>
                <c:pt idx="39">
                  <c:v>2787800000</c:v>
                </c:pt>
                <c:pt idx="40">
                  <c:v>2784400000</c:v>
                </c:pt>
                <c:pt idx="41">
                  <c:v>2764300000</c:v>
                </c:pt>
                <c:pt idx="42">
                  <c:v>2784600000</c:v>
                </c:pt>
                <c:pt idx="43">
                  <c:v>2290000000</c:v>
                </c:pt>
                <c:pt idx="44">
                  <c:v>2775200000</c:v>
                </c:pt>
                <c:pt idx="45">
                  <c:v>2787800000</c:v>
                </c:pt>
                <c:pt idx="46">
                  <c:v>2789300000</c:v>
                </c:pt>
                <c:pt idx="47">
                  <c:v>2285900000</c:v>
                </c:pt>
                <c:pt idx="48">
                  <c:v>2781800000</c:v>
                </c:pt>
                <c:pt idx="49">
                  <c:v>2787800000</c:v>
                </c:pt>
                <c:pt idx="50">
                  <c:v>2686500000</c:v>
                </c:pt>
                <c:pt idx="51">
                  <c:v>2783400000</c:v>
                </c:pt>
                <c:pt idx="52">
                  <c:v>2781800000</c:v>
                </c:pt>
                <c:pt idx="53">
                  <c:v>2730400000</c:v>
                </c:pt>
                <c:pt idx="54">
                  <c:v>2782300000</c:v>
                </c:pt>
                <c:pt idx="55">
                  <c:v>2786600000</c:v>
                </c:pt>
                <c:pt idx="56">
                  <c:v>2284500000</c:v>
                </c:pt>
                <c:pt idx="57">
                  <c:v>2722400000</c:v>
                </c:pt>
                <c:pt idx="58">
                  <c:v>2781400000</c:v>
                </c:pt>
                <c:pt idx="59">
                  <c:v>2789600000</c:v>
                </c:pt>
                <c:pt idx="60">
                  <c:v>2290000000</c:v>
                </c:pt>
                <c:pt idx="61">
                  <c:v>2777400000</c:v>
                </c:pt>
                <c:pt idx="62">
                  <c:v>2718400000</c:v>
                </c:pt>
                <c:pt idx="63">
                  <c:v>2745300000</c:v>
                </c:pt>
                <c:pt idx="64">
                  <c:v>2787800000</c:v>
                </c:pt>
                <c:pt idx="65">
                  <c:v>2783200000</c:v>
                </c:pt>
                <c:pt idx="66">
                  <c:v>2720400000</c:v>
                </c:pt>
                <c:pt idx="67">
                  <c:v>2770300000</c:v>
                </c:pt>
                <c:pt idx="68">
                  <c:v>2787800000</c:v>
                </c:pt>
                <c:pt idx="69">
                  <c:v>2783200000</c:v>
                </c:pt>
                <c:pt idx="70">
                  <c:v>2779900000</c:v>
                </c:pt>
                <c:pt idx="71">
                  <c:v>2789000000</c:v>
                </c:pt>
                <c:pt idx="72">
                  <c:v>2288600000</c:v>
                </c:pt>
                <c:pt idx="73">
                  <c:v>2762800000</c:v>
                </c:pt>
                <c:pt idx="74">
                  <c:v>2782300000</c:v>
                </c:pt>
                <c:pt idx="75">
                  <c:v>2785500000</c:v>
                </c:pt>
                <c:pt idx="76">
                  <c:v>2290000000</c:v>
                </c:pt>
                <c:pt idx="77">
                  <c:v>2783300000</c:v>
                </c:pt>
                <c:pt idx="78">
                  <c:v>2717300000</c:v>
                </c:pt>
                <c:pt idx="79">
                  <c:v>2752400000</c:v>
                </c:pt>
                <c:pt idx="80">
                  <c:v>2787800000</c:v>
                </c:pt>
                <c:pt idx="81">
                  <c:v>2776900000</c:v>
                </c:pt>
                <c:pt idx="82">
                  <c:v>2759800000</c:v>
                </c:pt>
                <c:pt idx="83">
                  <c:v>2777000000</c:v>
                </c:pt>
                <c:pt idx="84">
                  <c:v>2290000000</c:v>
                </c:pt>
                <c:pt idx="85">
                  <c:v>2784000000</c:v>
                </c:pt>
                <c:pt idx="86">
                  <c:v>2732600000</c:v>
                </c:pt>
                <c:pt idx="87">
                  <c:v>2731800000</c:v>
                </c:pt>
                <c:pt idx="88">
                  <c:v>2787800000</c:v>
                </c:pt>
                <c:pt idx="89">
                  <c:v>2770100000</c:v>
                </c:pt>
                <c:pt idx="90">
                  <c:v>2773800000</c:v>
                </c:pt>
                <c:pt idx="91">
                  <c:v>2788900000</c:v>
                </c:pt>
                <c:pt idx="92">
                  <c:v>2792100000</c:v>
                </c:pt>
                <c:pt idx="93">
                  <c:v>2674300000</c:v>
                </c:pt>
                <c:pt idx="94">
                  <c:v>2682400000</c:v>
                </c:pt>
                <c:pt idx="95">
                  <c:v>2781600000</c:v>
                </c:pt>
                <c:pt idx="96">
                  <c:v>2790000000</c:v>
                </c:pt>
                <c:pt idx="97">
                  <c:v>2779600000</c:v>
                </c:pt>
                <c:pt idx="98">
                  <c:v>2763900000</c:v>
                </c:pt>
                <c:pt idx="99">
                  <c:v>2757800000</c:v>
                </c:pt>
                <c:pt idx="100">
                  <c:v>2788700000</c:v>
                </c:pt>
                <c:pt idx="101">
                  <c:v>2787900000</c:v>
                </c:pt>
                <c:pt idx="102">
                  <c:v>2766400000</c:v>
                </c:pt>
                <c:pt idx="103">
                  <c:v>2730000000</c:v>
                </c:pt>
                <c:pt idx="104">
                  <c:v>2787800000</c:v>
                </c:pt>
                <c:pt idx="105">
                  <c:v>2788100000</c:v>
                </c:pt>
                <c:pt idx="106">
                  <c:v>2732700000</c:v>
                </c:pt>
                <c:pt idx="107">
                  <c:v>2783800000</c:v>
                </c:pt>
                <c:pt idx="108">
                  <c:v>2787700000</c:v>
                </c:pt>
                <c:pt idx="109">
                  <c:v>2785300000</c:v>
                </c:pt>
                <c:pt idx="110">
                  <c:v>2774600000</c:v>
                </c:pt>
                <c:pt idx="111">
                  <c:v>2788200000</c:v>
                </c:pt>
                <c:pt idx="112">
                  <c:v>2787800000</c:v>
                </c:pt>
                <c:pt idx="113">
                  <c:v>2789100000</c:v>
                </c:pt>
                <c:pt idx="114">
                  <c:v>2751000000</c:v>
                </c:pt>
                <c:pt idx="115">
                  <c:v>2787600000</c:v>
                </c:pt>
                <c:pt idx="116">
                  <c:v>2286200000</c:v>
                </c:pt>
                <c:pt idx="117">
                  <c:v>2760400000</c:v>
                </c:pt>
                <c:pt idx="118">
                  <c:v>2779600000</c:v>
                </c:pt>
                <c:pt idx="119">
                  <c:v>2790500000</c:v>
                </c:pt>
                <c:pt idx="120">
                  <c:v>2783400000</c:v>
                </c:pt>
                <c:pt idx="121">
                  <c:v>2765100000</c:v>
                </c:pt>
                <c:pt idx="122">
                  <c:v>2779800000</c:v>
                </c:pt>
                <c:pt idx="123">
                  <c:v>2789500000</c:v>
                </c:pt>
                <c:pt idx="124">
                  <c:v>2291600000</c:v>
                </c:pt>
                <c:pt idx="125">
                  <c:v>2756400000</c:v>
                </c:pt>
                <c:pt idx="126">
                  <c:v>2782900000</c:v>
                </c:pt>
                <c:pt idx="127">
                  <c:v>2789500000</c:v>
                </c:pt>
                <c:pt idx="128">
                  <c:v>2786200000</c:v>
                </c:pt>
                <c:pt idx="129">
                  <c:v>2741700000</c:v>
                </c:pt>
                <c:pt idx="130">
                  <c:v>2777500000</c:v>
                </c:pt>
                <c:pt idx="131">
                  <c:v>2787600000</c:v>
                </c:pt>
                <c:pt idx="132">
                  <c:v>2290000000</c:v>
                </c:pt>
                <c:pt idx="133">
                  <c:v>2784600000</c:v>
                </c:pt>
                <c:pt idx="134">
                  <c:v>2747100000</c:v>
                </c:pt>
                <c:pt idx="135">
                  <c:v>2758500000</c:v>
                </c:pt>
                <c:pt idx="136">
                  <c:v>2788200000</c:v>
                </c:pt>
                <c:pt idx="137">
                  <c:v>2779300000</c:v>
                </c:pt>
                <c:pt idx="138">
                  <c:v>2780700000</c:v>
                </c:pt>
                <c:pt idx="139">
                  <c:v>2787700000</c:v>
                </c:pt>
                <c:pt idx="140">
                  <c:v>2287200000</c:v>
                </c:pt>
                <c:pt idx="141">
                  <c:v>2783900000</c:v>
                </c:pt>
                <c:pt idx="142">
                  <c:v>2789100000</c:v>
                </c:pt>
                <c:pt idx="143">
                  <c:v>2775600000</c:v>
                </c:pt>
                <c:pt idx="144">
                  <c:v>2289900000</c:v>
                </c:pt>
                <c:pt idx="145">
                  <c:v>2776100000</c:v>
                </c:pt>
                <c:pt idx="146">
                  <c:v>2737800000</c:v>
                </c:pt>
                <c:pt idx="147">
                  <c:v>2731400000</c:v>
                </c:pt>
                <c:pt idx="148">
                  <c:v>2787800000</c:v>
                </c:pt>
                <c:pt idx="149">
                  <c:v>2778200000</c:v>
                </c:pt>
                <c:pt idx="150">
                  <c:v>2743100000</c:v>
                </c:pt>
                <c:pt idx="151">
                  <c:v>2770100000</c:v>
                </c:pt>
                <c:pt idx="152">
                  <c:v>2788000000</c:v>
                </c:pt>
                <c:pt idx="153">
                  <c:v>2755400000</c:v>
                </c:pt>
                <c:pt idx="154">
                  <c:v>2785700000</c:v>
                </c:pt>
                <c:pt idx="155">
                  <c:v>2787500000</c:v>
                </c:pt>
                <c:pt idx="156">
                  <c:v>2290000000</c:v>
                </c:pt>
                <c:pt idx="157">
                  <c:v>2777700000</c:v>
                </c:pt>
                <c:pt idx="158">
                  <c:v>2779700000</c:v>
                </c:pt>
                <c:pt idx="159">
                  <c:v>2787400000</c:v>
                </c:pt>
                <c:pt idx="160">
                  <c:v>2290000000</c:v>
                </c:pt>
                <c:pt idx="161">
                  <c:v>2775000000</c:v>
                </c:pt>
                <c:pt idx="162">
                  <c:v>2749300000</c:v>
                </c:pt>
                <c:pt idx="163">
                  <c:v>2761000000</c:v>
                </c:pt>
                <c:pt idx="164">
                  <c:v>2787600000</c:v>
                </c:pt>
                <c:pt idx="165">
                  <c:v>2719000000</c:v>
                </c:pt>
                <c:pt idx="166">
                  <c:v>2783800000</c:v>
                </c:pt>
                <c:pt idx="167">
                  <c:v>2716600000</c:v>
                </c:pt>
                <c:pt idx="168">
                  <c:v>2787800000</c:v>
                </c:pt>
                <c:pt idx="169">
                  <c:v>2784500000</c:v>
                </c:pt>
                <c:pt idx="170">
                  <c:v>2766200000</c:v>
                </c:pt>
                <c:pt idx="171">
                  <c:v>2762100000</c:v>
                </c:pt>
                <c:pt idx="172">
                  <c:v>2787800000</c:v>
                </c:pt>
                <c:pt idx="173">
                  <c:v>2788000000</c:v>
                </c:pt>
                <c:pt idx="174">
                  <c:v>2746400000</c:v>
                </c:pt>
                <c:pt idx="175">
                  <c:v>2752400000</c:v>
                </c:pt>
                <c:pt idx="176">
                  <c:v>2787800000</c:v>
                </c:pt>
                <c:pt idx="177">
                  <c:v>2788000000</c:v>
                </c:pt>
                <c:pt idx="178">
                  <c:v>2763200000</c:v>
                </c:pt>
                <c:pt idx="179">
                  <c:v>2776800000</c:v>
                </c:pt>
                <c:pt idx="180">
                  <c:v>2787800000</c:v>
                </c:pt>
                <c:pt idx="181">
                  <c:v>2790900000</c:v>
                </c:pt>
                <c:pt idx="182">
                  <c:v>2775400000</c:v>
                </c:pt>
                <c:pt idx="183">
                  <c:v>2783600000</c:v>
                </c:pt>
                <c:pt idx="184">
                  <c:v>2290000000</c:v>
                </c:pt>
                <c:pt idx="185">
                  <c:v>2779600000</c:v>
                </c:pt>
                <c:pt idx="186">
                  <c:v>2753000000</c:v>
                </c:pt>
                <c:pt idx="187">
                  <c:v>2764400000</c:v>
                </c:pt>
                <c:pt idx="188">
                  <c:v>2787700000</c:v>
                </c:pt>
                <c:pt idx="189">
                  <c:v>2775900000</c:v>
                </c:pt>
                <c:pt idx="190">
                  <c:v>2773900000</c:v>
                </c:pt>
                <c:pt idx="191">
                  <c:v>2788900000</c:v>
                </c:pt>
                <c:pt idx="192">
                  <c:v>2780100000</c:v>
                </c:pt>
                <c:pt idx="193">
                  <c:v>2743100000</c:v>
                </c:pt>
                <c:pt idx="194">
                  <c:v>2767800000</c:v>
                </c:pt>
                <c:pt idx="195">
                  <c:v>2787400000</c:v>
                </c:pt>
                <c:pt idx="196">
                  <c:v>2290000000</c:v>
                </c:pt>
                <c:pt idx="197">
                  <c:v>2776700000</c:v>
                </c:pt>
                <c:pt idx="198">
                  <c:v>2758300000</c:v>
                </c:pt>
                <c:pt idx="199">
                  <c:v>2751800000</c:v>
                </c:pt>
                <c:pt idx="200">
                  <c:v>2787800000</c:v>
                </c:pt>
                <c:pt idx="201">
                  <c:v>2767200000</c:v>
                </c:pt>
                <c:pt idx="202">
                  <c:v>2776700000</c:v>
                </c:pt>
                <c:pt idx="203">
                  <c:v>2788100000</c:v>
                </c:pt>
                <c:pt idx="204">
                  <c:v>2317800000</c:v>
                </c:pt>
                <c:pt idx="205">
                  <c:v>2734000000</c:v>
                </c:pt>
                <c:pt idx="206">
                  <c:v>2723400000</c:v>
                </c:pt>
                <c:pt idx="207">
                  <c:v>2743000000</c:v>
                </c:pt>
                <c:pt idx="208">
                  <c:v>2787800000</c:v>
                </c:pt>
                <c:pt idx="209">
                  <c:v>2780800000</c:v>
                </c:pt>
                <c:pt idx="210">
                  <c:v>2735700000</c:v>
                </c:pt>
                <c:pt idx="211">
                  <c:v>2732900000</c:v>
                </c:pt>
                <c:pt idx="212">
                  <c:v>2787800000</c:v>
                </c:pt>
                <c:pt idx="213">
                  <c:v>2779900000</c:v>
                </c:pt>
                <c:pt idx="214">
                  <c:v>2742900000</c:v>
                </c:pt>
                <c:pt idx="215">
                  <c:v>2779100000</c:v>
                </c:pt>
                <c:pt idx="216">
                  <c:v>2787800000</c:v>
                </c:pt>
                <c:pt idx="217">
                  <c:v>2787400000</c:v>
                </c:pt>
                <c:pt idx="218">
                  <c:v>2750500000</c:v>
                </c:pt>
                <c:pt idx="219">
                  <c:v>2765300000</c:v>
                </c:pt>
                <c:pt idx="220">
                  <c:v>2787800000</c:v>
                </c:pt>
                <c:pt idx="221">
                  <c:v>2795700000</c:v>
                </c:pt>
                <c:pt idx="222">
                  <c:v>2737900000</c:v>
                </c:pt>
                <c:pt idx="223">
                  <c:v>2732600000</c:v>
                </c:pt>
                <c:pt idx="224">
                  <c:v>2290000000</c:v>
                </c:pt>
                <c:pt idx="225">
                  <c:v>2790500000</c:v>
                </c:pt>
                <c:pt idx="226">
                  <c:v>2727200000</c:v>
                </c:pt>
                <c:pt idx="227">
                  <c:v>2753800000</c:v>
                </c:pt>
                <c:pt idx="228">
                  <c:v>2787800000</c:v>
                </c:pt>
                <c:pt idx="229">
                  <c:v>2786100000</c:v>
                </c:pt>
                <c:pt idx="230">
                  <c:v>2793800000</c:v>
                </c:pt>
                <c:pt idx="231">
                  <c:v>2784400000</c:v>
                </c:pt>
                <c:pt idx="232">
                  <c:v>2787200000</c:v>
                </c:pt>
                <c:pt idx="233">
                  <c:v>2770600000</c:v>
                </c:pt>
                <c:pt idx="234">
                  <c:v>2777400000</c:v>
                </c:pt>
                <c:pt idx="235">
                  <c:v>2782000000</c:v>
                </c:pt>
                <c:pt idx="236">
                  <c:v>2290000000</c:v>
                </c:pt>
                <c:pt idx="237">
                  <c:v>2787400000</c:v>
                </c:pt>
                <c:pt idx="238">
                  <c:v>2751700000</c:v>
                </c:pt>
                <c:pt idx="239">
                  <c:v>2727700000</c:v>
                </c:pt>
                <c:pt idx="240">
                  <c:v>2787600000</c:v>
                </c:pt>
                <c:pt idx="241">
                  <c:v>2749500000</c:v>
                </c:pt>
                <c:pt idx="242">
                  <c:v>2770100000</c:v>
                </c:pt>
                <c:pt idx="243">
                  <c:v>2787700000</c:v>
                </c:pt>
                <c:pt idx="244">
                  <c:v>2290000000</c:v>
                </c:pt>
                <c:pt idx="245">
                  <c:v>2786800000</c:v>
                </c:pt>
                <c:pt idx="246">
                  <c:v>2734500000</c:v>
                </c:pt>
                <c:pt idx="247">
                  <c:v>2744300000</c:v>
                </c:pt>
                <c:pt idx="248">
                  <c:v>2787700000</c:v>
                </c:pt>
                <c:pt idx="249">
                  <c:v>2784800000</c:v>
                </c:pt>
                <c:pt idx="250">
                  <c:v>2787800000</c:v>
                </c:pt>
                <c:pt idx="251">
                  <c:v>2789600000</c:v>
                </c:pt>
                <c:pt idx="252">
                  <c:v>2787100000</c:v>
                </c:pt>
                <c:pt idx="253">
                  <c:v>2767800000</c:v>
                </c:pt>
                <c:pt idx="254">
                  <c:v>2767700000</c:v>
                </c:pt>
                <c:pt idx="255">
                  <c:v>2782900000</c:v>
                </c:pt>
                <c:pt idx="256">
                  <c:v>2290000000</c:v>
                </c:pt>
                <c:pt idx="257">
                  <c:v>2788000000</c:v>
                </c:pt>
                <c:pt idx="258">
                  <c:v>2791400000</c:v>
                </c:pt>
                <c:pt idx="259">
                  <c:v>2780900000</c:v>
                </c:pt>
                <c:pt idx="260">
                  <c:v>2316600000</c:v>
                </c:pt>
                <c:pt idx="261">
                  <c:v>2782200000</c:v>
                </c:pt>
                <c:pt idx="262">
                  <c:v>2696100000</c:v>
                </c:pt>
                <c:pt idx="263">
                  <c:v>2785500000</c:v>
                </c:pt>
                <c:pt idx="264">
                  <c:v>2787800000</c:v>
                </c:pt>
                <c:pt idx="265">
                  <c:v>2784200000</c:v>
                </c:pt>
                <c:pt idx="266">
                  <c:v>2784900000</c:v>
                </c:pt>
                <c:pt idx="267">
                  <c:v>2752600000</c:v>
                </c:pt>
                <c:pt idx="268">
                  <c:v>2788100000</c:v>
                </c:pt>
                <c:pt idx="269">
                  <c:v>2770600000</c:v>
                </c:pt>
                <c:pt idx="270">
                  <c:v>2773100000</c:v>
                </c:pt>
                <c:pt idx="271">
                  <c:v>2788700000</c:v>
                </c:pt>
                <c:pt idx="272">
                  <c:v>2778000000</c:v>
                </c:pt>
                <c:pt idx="273">
                  <c:v>2737700000</c:v>
                </c:pt>
                <c:pt idx="274">
                  <c:v>2762100000</c:v>
                </c:pt>
                <c:pt idx="275">
                  <c:v>2782800000</c:v>
                </c:pt>
                <c:pt idx="276">
                  <c:v>2777700000</c:v>
                </c:pt>
                <c:pt idx="277">
                  <c:v>2757600000</c:v>
                </c:pt>
                <c:pt idx="278">
                  <c:v>2738300000</c:v>
                </c:pt>
                <c:pt idx="279">
                  <c:v>2785800000</c:v>
                </c:pt>
                <c:pt idx="280">
                  <c:v>2287200000</c:v>
                </c:pt>
                <c:pt idx="281">
                  <c:v>2740500000</c:v>
                </c:pt>
                <c:pt idx="282">
                  <c:v>2789600000</c:v>
                </c:pt>
                <c:pt idx="283">
                  <c:v>2781600000</c:v>
                </c:pt>
                <c:pt idx="284">
                  <c:v>2290000000</c:v>
                </c:pt>
                <c:pt idx="285">
                  <c:v>2776600000</c:v>
                </c:pt>
                <c:pt idx="286">
                  <c:v>2748900000</c:v>
                </c:pt>
                <c:pt idx="287">
                  <c:v>2742100000</c:v>
                </c:pt>
                <c:pt idx="288">
                  <c:v>2787800000</c:v>
                </c:pt>
                <c:pt idx="289">
                  <c:v>2790600000</c:v>
                </c:pt>
                <c:pt idx="290">
                  <c:v>2737300000</c:v>
                </c:pt>
                <c:pt idx="291">
                  <c:v>2756500000</c:v>
                </c:pt>
                <c:pt idx="292">
                  <c:v>2290000000</c:v>
                </c:pt>
                <c:pt idx="293">
                  <c:v>2779700000</c:v>
                </c:pt>
                <c:pt idx="294">
                  <c:v>2736600000</c:v>
                </c:pt>
                <c:pt idx="295">
                  <c:v>2748400000</c:v>
                </c:pt>
                <c:pt idx="296">
                  <c:v>2787700000</c:v>
                </c:pt>
                <c:pt idx="297">
                  <c:v>2789600000</c:v>
                </c:pt>
                <c:pt idx="298">
                  <c:v>2741500000</c:v>
                </c:pt>
                <c:pt idx="299">
                  <c:v>2757200000</c:v>
                </c:pt>
                <c:pt idx="300">
                  <c:v>2787800000</c:v>
                </c:pt>
                <c:pt idx="301">
                  <c:v>2791300000</c:v>
                </c:pt>
                <c:pt idx="302">
                  <c:v>2785800000</c:v>
                </c:pt>
                <c:pt idx="303">
                  <c:v>2741800000</c:v>
                </c:pt>
                <c:pt idx="304">
                  <c:v>2290000000</c:v>
                </c:pt>
                <c:pt idx="305">
                  <c:v>2789700000</c:v>
                </c:pt>
                <c:pt idx="306">
                  <c:v>2722700000</c:v>
                </c:pt>
                <c:pt idx="307">
                  <c:v>2763500000</c:v>
                </c:pt>
                <c:pt idx="308">
                  <c:v>2787800000</c:v>
                </c:pt>
                <c:pt idx="309">
                  <c:v>2771900000</c:v>
                </c:pt>
                <c:pt idx="310">
                  <c:v>2773400000</c:v>
                </c:pt>
                <c:pt idx="311">
                  <c:v>2788700000</c:v>
                </c:pt>
                <c:pt idx="312">
                  <c:v>2290000000</c:v>
                </c:pt>
                <c:pt idx="313">
                  <c:v>2779800000</c:v>
                </c:pt>
                <c:pt idx="314">
                  <c:v>2757000000</c:v>
                </c:pt>
                <c:pt idx="315">
                  <c:v>2782200000</c:v>
                </c:pt>
                <c:pt idx="316">
                  <c:v>2289800000</c:v>
                </c:pt>
                <c:pt idx="317">
                  <c:v>2778600000</c:v>
                </c:pt>
                <c:pt idx="318">
                  <c:v>2797900000</c:v>
                </c:pt>
                <c:pt idx="319">
                  <c:v>2787500000</c:v>
                </c:pt>
                <c:pt idx="320">
                  <c:v>2290000000</c:v>
                </c:pt>
                <c:pt idx="321">
                  <c:v>2790300000</c:v>
                </c:pt>
                <c:pt idx="322">
                  <c:v>2741300000</c:v>
                </c:pt>
                <c:pt idx="323">
                  <c:v>2725200000</c:v>
                </c:pt>
                <c:pt idx="324">
                  <c:v>2787600000</c:v>
                </c:pt>
                <c:pt idx="325">
                  <c:v>2789500000</c:v>
                </c:pt>
                <c:pt idx="326">
                  <c:v>2742300000</c:v>
                </c:pt>
                <c:pt idx="327">
                  <c:v>2765200000</c:v>
                </c:pt>
                <c:pt idx="328">
                  <c:v>2290000000</c:v>
                </c:pt>
                <c:pt idx="329">
                  <c:v>2791200000</c:v>
                </c:pt>
                <c:pt idx="330">
                  <c:v>2708600000</c:v>
                </c:pt>
                <c:pt idx="331">
                  <c:v>2758800000</c:v>
                </c:pt>
                <c:pt idx="332">
                  <c:v>2787300000</c:v>
                </c:pt>
                <c:pt idx="333">
                  <c:v>2793200000</c:v>
                </c:pt>
                <c:pt idx="334">
                  <c:v>2782500000</c:v>
                </c:pt>
                <c:pt idx="335">
                  <c:v>2787700000</c:v>
                </c:pt>
                <c:pt idx="336">
                  <c:v>2290000000</c:v>
                </c:pt>
                <c:pt idx="337">
                  <c:v>2779300000</c:v>
                </c:pt>
                <c:pt idx="338">
                  <c:v>2755400000</c:v>
                </c:pt>
                <c:pt idx="339">
                  <c:v>2733500000</c:v>
                </c:pt>
                <c:pt idx="340">
                  <c:v>2290000000</c:v>
                </c:pt>
                <c:pt idx="341">
                  <c:v>2777000000</c:v>
                </c:pt>
                <c:pt idx="342">
                  <c:v>2740400000</c:v>
                </c:pt>
                <c:pt idx="343">
                  <c:v>2766700000</c:v>
                </c:pt>
                <c:pt idx="344">
                  <c:v>2787800000</c:v>
                </c:pt>
                <c:pt idx="345">
                  <c:v>2796200000</c:v>
                </c:pt>
                <c:pt idx="346">
                  <c:v>2787400000</c:v>
                </c:pt>
                <c:pt idx="347">
                  <c:v>2760700000</c:v>
                </c:pt>
                <c:pt idx="348">
                  <c:v>2290000000</c:v>
                </c:pt>
                <c:pt idx="349">
                  <c:v>2790100000</c:v>
                </c:pt>
                <c:pt idx="350">
                  <c:v>2743600000</c:v>
                </c:pt>
                <c:pt idx="351">
                  <c:v>2760700000</c:v>
                </c:pt>
                <c:pt idx="352">
                  <c:v>2787800000</c:v>
                </c:pt>
                <c:pt idx="353">
                  <c:v>2778800000</c:v>
                </c:pt>
                <c:pt idx="354">
                  <c:v>2779700000</c:v>
                </c:pt>
                <c:pt idx="355">
                  <c:v>2783800000</c:v>
                </c:pt>
                <c:pt idx="356">
                  <c:v>2290000000</c:v>
                </c:pt>
                <c:pt idx="357">
                  <c:v>2781400000</c:v>
                </c:pt>
                <c:pt idx="358">
                  <c:v>2735900000</c:v>
                </c:pt>
                <c:pt idx="359">
                  <c:v>2743600000</c:v>
                </c:pt>
                <c:pt idx="360">
                  <c:v>2787900000</c:v>
                </c:pt>
                <c:pt idx="361">
                  <c:v>2773300000</c:v>
                </c:pt>
                <c:pt idx="362">
                  <c:v>2782100000</c:v>
                </c:pt>
                <c:pt idx="363">
                  <c:v>2789400000</c:v>
                </c:pt>
                <c:pt idx="364">
                  <c:v>2289400000</c:v>
                </c:pt>
                <c:pt idx="365">
                  <c:v>2784200000</c:v>
                </c:pt>
                <c:pt idx="366">
                  <c:v>2787800000</c:v>
                </c:pt>
                <c:pt idx="367">
                  <c:v>2748100000</c:v>
                </c:pt>
                <c:pt idx="368">
                  <c:v>2787800000</c:v>
                </c:pt>
                <c:pt idx="369">
                  <c:v>2780900000</c:v>
                </c:pt>
                <c:pt idx="370">
                  <c:v>2789100000</c:v>
                </c:pt>
                <c:pt idx="371">
                  <c:v>2785200000</c:v>
                </c:pt>
                <c:pt idx="372">
                  <c:v>2290000000</c:v>
                </c:pt>
                <c:pt idx="373">
                  <c:v>2778000000</c:v>
                </c:pt>
                <c:pt idx="374">
                  <c:v>2759000000</c:v>
                </c:pt>
                <c:pt idx="375">
                  <c:v>2743700000</c:v>
                </c:pt>
                <c:pt idx="376">
                  <c:v>2788000000</c:v>
                </c:pt>
                <c:pt idx="377">
                  <c:v>2786900000</c:v>
                </c:pt>
                <c:pt idx="378">
                  <c:v>2776800000</c:v>
                </c:pt>
                <c:pt idx="379">
                  <c:v>2789300000</c:v>
                </c:pt>
                <c:pt idx="380">
                  <c:v>2290000000</c:v>
                </c:pt>
                <c:pt idx="381">
                  <c:v>2784200000</c:v>
                </c:pt>
                <c:pt idx="382">
                  <c:v>2737200000</c:v>
                </c:pt>
                <c:pt idx="383">
                  <c:v>2762700000</c:v>
                </c:pt>
                <c:pt idx="384">
                  <c:v>2788000000</c:v>
                </c:pt>
                <c:pt idx="385">
                  <c:v>2780500000</c:v>
                </c:pt>
                <c:pt idx="386">
                  <c:v>2768600000</c:v>
                </c:pt>
                <c:pt idx="387">
                  <c:v>2788300000</c:v>
                </c:pt>
                <c:pt idx="388">
                  <c:v>2788300000</c:v>
                </c:pt>
                <c:pt idx="389">
                  <c:v>2765600000</c:v>
                </c:pt>
                <c:pt idx="390">
                  <c:v>2760800000</c:v>
                </c:pt>
                <c:pt idx="391">
                  <c:v>2789800000</c:v>
                </c:pt>
                <c:pt idx="392">
                  <c:v>2290000000</c:v>
                </c:pt>
                <c:pt idx="393">
                  <c:v>2791200000</c:v>
                </c:pt>
                <c:pt idx="394">
                  <c:v>2791600000</c:v>
                </c:pt>
                <c:pt idx="395">
                  <c:v>2761100000</c:v>
                </c:pt>
                <c:pt idx="396">
                  <c:v>2290000000</c:v>
                </c:pt>
                <c:pt idx="397">
                  <c:v>2784300000</c:v>
                </c:pt>
                <c:pt idx="398">
                  <c:v>2740800000</c:v>
                </c:pt>
                <c:pt idx="399">
                  <c:v>2770900000</c:v>
                </c:pt>
                <c:pt idx="400">
                  <c:v>2787800000</c:v>
                </c:pt>
                <c:pt idx="401">
                  <c:v>2772400000</c:v>
                </c:pt>
                <c:pt idx="402">
                  <c:v>2779500000</c:v>
                </c:pt>
                <c:pt idx="403">
                  <c:v>2787500000</c:v>
                </c:pt>
                <c:pt idx="404">
                  <c:v>2290000000</c:v>
                </c:pt>
                <c:pt idx="405">
                  <c:v>2787100000</c:v>
                </c:pt>
                <c:pt idx="406">
                  <c:v>2742200000</c:v>
                </c:pt>
                <c:pt idx="407">
                  <c:v>2739800000</c:v>
                </c:pt>
                <c:pt idx="408">
                  <c:v>2290000000</c:v>
                </c:pt>
                <c:pt idx="409">
                  <c:v>2787600000</c:v>
                </c:pt>
                <c:pt idx="410">
                  <c:v>2740900000</c:v>
                </c:pt>
                <c:pt idx="411">
                  <c:v>2773300000</c:v>
                </c:pt>
                <c:pt idx="412">
                  <c:v>2787600000</c:v>
                </c:pt>
                <c:pt idx="413">
                  <c:v>2798800000</c:v>
                </c:pt>
                <c:pt idx="414">
                  <c:v>2734800000</c:v>
                </c:pt>
                <c:pt idx="415">
                  <c:v>2761700000</c:v>
                </c:pt>
                <c:pt idx="416">
                  <c:v>2787800000</c:v>
                </c:pt>
                <c:pt idx="417">
                  <c:v>2777100000</c:v>
                </c:pt>
                <c:pt idx="418">
                  <c:v>2778800000</c:v>
                </c:pt>
                <c:pt idx="419">
                  <c:v>2788600000</c:v>
                </c:pt>
                <c:pt idx="420">
                  <c:v>2289800000</c:v>
                </c:pt>
                <c:pt idx="421">
                  <c:v>2770800000</c:v>
                </c:pt>
                <c:pt idx="422">
                  <c:v>2777500000</c:v>
                </c:pt>
                <c:pt idx="423">
                  <c:v>2782800000</c:v>
                </c:pt>
                <c:pt idx="424">
                  <c:v>2290000000</c:v>
                </c:pt>
                <c:pt idx="425">
                  <c:v>2772700000</c:v>
                </c:pt>
                <c:pt idx="426">
                  <c:v>2759700000</c:v>
                </c:pt>
                <c:pt idx="427">
                  <c:v>2767600000</c:v>
                </c:pt>
                <c:pt idx="428">
                  <c:v>2290000000</c:v>
                </c:pt>
                <c:pt idx="429">
                  <c:v>2793900000</c:v>
                </c:pt>
                <c:pt idx="430">
                  <c:v>2716700000</c:v>
                </c:pt>
                <c:pt idx="431">
                  <c:v>2758700000</c:v>
                </c:pt>
              </c:numCache>
            </c:numRef>
          </c:val>
          <c:smooth val="0"/>
          <c:extLst>
            <c:ext xmlns:c16="http://schemas.microsoft.com/office/drawing/2014/chart" uri="{C3380CC4-5D6E-409C-BE32-E72D297353CC}">
              <c16:uniqueId val="{00000000-98D6-4147-B35C-3CF848EF60EA}"/>
            </c:ext>
          </c:extLst>
        </c:ser>
        <c:ser>
          <c:idx val="1"/>
          <c:order val="1"/>
          <c:tx>
            <c:strRef>
              <c:f>Sheet1!$C$1</c:f>
              <c:strCache>
                <c:ptCount val="1"/>
                <c:pt idx="0">
                  <c:v>Uncore</c:v>
                </c:pt>
              </c:strCache>
            </c:strRef>
          </c:tx>
          <c:spPr>
            <a:ln w="28575" cap="rnd">
              <a:solidFill>
                <a:schemeClr val="accent6"/>
              </a:solidFill>
              <a:round/>
            </a:ln>
            <a:effectLst/>
          </c:spPr>
          <c:marker>
            <c:symbol val="none"/>
          </c:marker>
          <c:dPt>
            <c:idx val="16"/>
            <c:marker>
              <c:symbol val="none"/>
            </c:marker>
            <c:bubble3D val="0"/>
            <c:spPr>
              <a:ln w="12700" cap="rnd">
                <a:solidFill>
                  <a:schemeClr val="accent6"/>
                </a:solidFill>
                <a:round/>
              </a:ln>
              <a:effectLst/>
            </c:spPr>
            <c:extLst>
              <c:ext xmlns:c16="http://schemas.microsoft.com/office/drawing/2014/chart" uri="{C3380CC4-5D6E-409C-BE32-E72D297353CC}">
                <c16:uniqueId val="{00000005-98D6-4147-B35C-3CF848EF60EA}"/>
              </c:ext>
            </c:extLst>
          </c:dPt>
          <c:cat>
            <c:numRef>
              <c:f>Sheet1!$A$2:$A$433</c:f>
              <c:numCache>
                <c:formatCode>General</c:formatCode>
                <c:ptCount val="432"/>
              </c:numCache>
            </c:numRef>
          </c:cat>
          <c:val>
            <c:numRef>
              <c:f>Sheet1!$C$2:$C$433</c:f>
              <c:numCache>
                <c:formatCode>0.00E+00</c:formatCode>
                <c:ptCount val="432"/>
                <c:pt idx="0">
                  <c:v>3001300000</c:v>
                </c:pt>
                <c:pt idx="1">
                  <c:v>1906100000</c:v>
                </c:pt>
                <c:pt idx="2">
                  <c:v>1901200000</c:v>
                </c:pt>
                <c:pt idx="3">
                  <c:v>2447400000</c:v>
                </c:pt>
                <c:pt idx="4">
                  <c:v>2999900000</c:v>
                </c:pt>
                <c:pt idx="5">
                  <c:v>2206700000</c:v>
                </c:pt>
                <c:pt idx="6">
                  <c:v>2200900000</c:v>
                </c:pt>
                <c:pt idx="7">
                  <c:v>2206900000</c:v>
                </c:pt>
                <c:pt idx="8">
                  <c:v>2715800000</c:v>
                </c:pt>
                <c:pt idx="9">
                  <c:v>2008400000</c:v>
                </c:pt>
                <c:pt idx="10">
                  <c:v>2001300000</c:v>
                </c:pt>
                <c:pt idx="11">
                  <c:v>2005000000</c:v>
                </c:pt>
                <c:pt idx="12">
                  <c:v>2545500000</c:v>
                </c:pt>
                <c:pt idx="13">
                  <c:v>2006600000</c:v>
                </c:pt>
                <c:pt idx="14">
                  <c:v>2000600000</c:v>
                </c:pt>
                <c:pt idx="15">
                  <c:v>2002100000</c:v>
                </c:pt>
                <c:pt idx="16">
                  <c:v>2550900000</c:v>
                </c:pt>
                <c:pt idx="17">
                  <c:v>2001600000</c:v>
                </c:pt>
                <c:pt idx="18">
                  <c:v>2002000000</c:v>
                </c:pt>
                <c:pt idx="19">
                  <c:v>2005900000</c:v>
                </c:pt>
                <c:pt idx="20">
                  <c:v>2545100000</c:v>
                </c:pt>
                <c:pt idx="21">
                  <c:v>2008400000</c:v>
                </c:pt>
                <c:pt idx="22">
                  <c:v>2002300000</c:v>
                </c:pt>
                <c:pt idx="23">
                  <c:v>2006200000</c:v>
                </c:pt>
                <c:pt idx="24">
                  <c:v>2550300000</c:v>
                </c:pt>
                <c:pt idx="25">
                  <c:v>2405100000</c:v>
                </c:pt>
                <c:pt idx="26">
                  <c:v>2302700000</c:v>
                </c:pt>
                <c:pt idx="27">
                  <c:v>2310000000</c:v>
                </c:pt>
                <c:pt idx="28">
                  <c:v>2788700000</c:v>
                </c:pt>
                <c:pt idx="29">
                  <c:v>2306200000</c:v>
                </c:pt>
                <c:pt idx="30">
                  <c:v>2302200000</c:v>
                </c:pt>
                <c:pt idx="31">
                  <c:v>2305800000</c:v>
                </c:pt>
                <c:pt idx="32">
                  <c:v>2794000000</c:v>
                </c:pt>
                <c:pt idx="33">
                  <c:v>2401100000</c:v>
                </c:pt>
                <c:pt idx="34">
                  <c:v>2400500000</c:v>
                </c:pt>
                <c:pt idx="35">
                  <c:v>2404200000</c:v>
                </c:pt>
                <c:pt idx="36">
                  <c:v>2850700000</c:v>
                </c:pt>
                <c:pt idx="37">
                  <c:v>2603300000</c:v>
                </c:pt>
                <c:pt idx="38">
                  <c:v>2602600000</c:v>
                </c:pt>
                <c:pt idx="39">
                  <c:v>2606700000</c:v>
                </c:pt>
                <c:pt idx="40">
                  <c:v>2945400000</c:v>
                </c:pt>
                <c:pt idx="41">
                  <c:v>2501600000</c:v>
                </c:pt>
                <c:pt idx="42">
                  <c:v>2504800000</c:v>
                </c:pt>
                <c:pt idx="43">
                  <c:v>2511000000</c:v>
                </c:pt>
                <c:pt idx="44">
                  <c:v>2904900000</c:v>
                </c:pt>
                <c:pt idx="45">
                  <c:v>2500500000</c:v>
                </c:pt>
                <c:pt idx="46">
                  <c:v>2503300000</c:v>
                </c:pt>
                <c:pt idx="47">
                  <c:v>2508100000</c:v>
                </c:pt>
                <c:pt idx="48">
                  <c:v>2896200000</c:v>
                </c:pt>
                <c:pt idx="49">
                  <c:v>2001900000</c:v>
                </c:pt>
                <c:pt idx="50">
                  <c:v>2003100000</c:v>
                </c:pt>
                <c:pt idx="51">
                  <c:v>2004500000</c:v>
                </c:pt>
                <c:pt idx="52">
                  <c:v>2547200000</c:v>
                </c:pt>
                <c:pt idx="53">
                  <c:v>1803300000</c:v>
                </c:pt>
                <c:pt idx="54">
                  <c:v>1802300000</c:v>
                </c:pt>
                <c:pt idx="55">
                  <c:v>1804300000</c:v>
                </c:pt>
                <c:pt idx="56">
                  <c:v>2444800000</c:v>
                </c:pt>
                <c:pt idx="57">
                  <c:v>2407000000</c:v>
                </c:pt>
                <c:pt idx="58">
                  <c:v>2403000000</c:v>
                </c:pt>
                <c:pt idx="59">
                  <c:v>2404300000</c:v>
                </c:pt>
                <c:pt idx="60">
                  <c:v>2850700000</c:v>
                </c:pt>
                <c:pt idx="61">
                  <c:v>2602000000</c:v>
                </c:pt>
                <c:pt idx="62">
                  <c:v>2604700000</c:v>
                </c:pt>
                <c:pt idx="63">
                  <c:v>2606500000</c:v>
                </c:pt>
                <c:pt idx="64">
                  <c:v>2935900000</c:v>
                </c:pt>
                <c:pt idx="65">
                  <c:v>2602800000</c:v>
                </c:pt>
                <c:pt idx="66">
                  <c:v>2502300000</c:v>
                </c:pt>
                <c:pt idx="67">
                  <c:v>2504500000</c:v>
                </c:pt>
                <c:pt idx="68">
                  <c:v>2906600000</c:v>
                </c:pt>
                <c:pt idx="69">
                  <c:v>2309800000</c:v>
                </c:pt>
                <c:pt idx="70">
                  <c:v>2302200000</c:v>
                </c:pt>
                <c:pt idx="71">
                  <c:v>2306200000</c:v>
                </c:pt>
                <c:pt idx="72">
                  <c:v>2794100000</c:v>
                </c:pt>
                <c:pt idx="73">
                  <c:v>2401400000</c:v>
                </c:pt>
                <c:pt idx="74">
                  <c:v>2409100000</c:v>
                </c:pt>
                <c:pt idx="75">
                  <c:v>2405100000</c:v>
                </c:pt>
                <c:pt idx="76">
                  <c:v>2848300000</c:v>
                </c:pt>
                <c:pt idx="77">
                  <c:v>2601900000</c:v>
                </c:pt>
                <c:pt idx="78">
                  <c:v>2500300000</c:v>
                </c:pt>
                <c:pt idx="79">
                  <c:v>2511300000</c:v>
                </c:pt>
                <c:pt idx="80">
                  <c:v>2898400000</c:v>
                </c:pt>
                <c:pt idx="81">
                  <c:v>2605200000</c:v>
                </c:pt>
                <c:pt idx="82">
                  <c:v>2304300000</c:v>
                </c:pt>
                <c:pt idx="83">
                  <c:v>2307100000</c:v>
                </c:pt>
                <c:pt idx="84">
                  <c:v>2790500000</c:v>
                </c:pt>
                <c:pt idx="85">
                  <c:v>2204400000</c:v>
                </c:pt>
                <c:pt idx="86">
                  <c:v>2202700000</c:v>
                </c:pt>
                <c:pt idx="87">
                  <c:v>2208200000</c:v>
                </c:pt>
                <c:pt idx="88">
                  <c:v>2722900000</c:v>
                </c:pt>
                <c:pt idx="89">
                  <c:v>2401900000</c:v>
                </c:pt>
                <c:pt idx="90">
                  <c:v>2403000000</c:v>
                </c:pt>
                <c:pt idx="91">
                  <c:v>2407500000</c:v>
                </c:pt>
                <c:pt idx="92">
                  <c:v>2852100000</c:v>
                </c:pt>
                <c:pt idx="93">
                  <c:v>2206700000</c:v>
                </c:pt>
                <c:pt idx="94">
                  <c:v>2203300000</c:v>
                </c:pt>
                <c:pt idx="95">
                  <c:v>2206600000</c:v>
                </c:pt>
                <c:pt idx="96">
                  <c:v>2718400000</c:v>
                </c:pt>
                <c:pt idx="97">
                  <c:v>2406400000</c:v>
                </c:pt>
                <c:pt idx="98">
                  <c:v>2401900000</c:v>
                </c:pt>
                <c:pt idx="99">
                  <c:v>2409400000</c:v>
                </c:pt>
                <c:pt idx="100">
                  <c:v>2851900000</c:v>
                </c:pt>
                <c:pt idx="101">
                  <c:v>2309400000</c:v>
                </c:pt>
                <c:pt idx="102">
                  <c:v>2301900000</c:v>
                </c:pt>
                <c:pt idx="103">
                  <c:v>2305800000</c:v>
                </c:pt>
                <c:pt idx="104">
                  <c:v>2795700000</c:v>
                </c:pt>
                <c:pt idx="105">
                  <c:v>2504900000</c:v>
                </c:pt>
                <c:pt idx="106">
                  <c:v>2510100000</c:v>
                </c:pt>
                <c:pt idx="107">
                  <c:v>2503700000</c:v>
                </c:pt>
                <c:pt idx="108">
                  <c:v>2900400000</c:v>
                </c:pt>
                <c:pt idx="109">
                  <c:v>2603900000</c:v>
                </c:pt>
                <c:pt idx="110">
                  <c:v>2602500000</c:v>
                </c:pt>
                <c:pt idx="111">
                  <c:v>2606300000</c:v>
                </c:pt>
                <c:pt idx="112">
                  <c:v>2944100000</c:v>
                </c:pt>
                <c:pt idx="113">
                  <c:v>2406600000</c:v>
                </c:pt>
                <c:pt idx="114">
                  <c:v>2402300000</c:v>
                </c:pt>
                <c:pt idx="115">
                  <c:v>2406500000</c:v>
                </c:pt>
                <c:pt idx="116">
                  <c:v>2854600000</c:v>
                </c:pt>
                <c:pt idx="117">
                  <c:v>2403300000</c:v>
                </c:pt>
                <c:pt idx="118">
                  <c:v>2399700000</c:v>
                </c:pt>
                <c:pt idx="119">
                  <c:v>2402600000</c:v>
                </c:pt>
                <c:pt idx="120">
                  <c:v>2850500000</c:v>
                </c:pt>
                <c:pt idx="121">
                  <c:v>2604000000</c:v>
                </c:pt>
                <c:pt idx="122">
                  <c:v>2500100000</c:v>
                </c:pt>
                <c:pt idx="123">
                  <c:v>2506800000</c:v>
                </c:pt>
                <c:pt idx="124">
                  <c:v>2905900000</c:v>
                </c:pt>
                <c:pt idx="125">
                  <c:v>2508100000</c:v>
                </c:pt>
                <c:pt idx="126">
                  <c:v>2302200000</c:v>
                </c:pt>
                <c:pt idx="127">
                  <c:v>2304600000</c:v>
                </c:pt>
                <c:pt idx="128">
                  <c:v>2787700000</c:v>
                </c:pt>
                <c:pt idx="129">
                  <c:v>2309900000</c:v>
                </c:pt>
                <c:pt idx="130">
                  <c:v>2301800000</c:v>
                </c:pt>
                <c:pt idx="131">
                  <c:v>2305500000</c:v>
                </c:pt>
                <c:pt idx="132">
                  <c:v>2797600000</c:v>
                </c:pt>
                <c:pt idx="133">
                  <c:v>2506800000</c:v>
                </c:pt>
                <c:pt idx="134">
                  <c:v>2408100000</c:v>
                </c:pt>
                <c:pt idx="135">
                  <c:v>2402100000</c:v>
                </c:pt>
                <c:pt idx="136">
                  <c:v>2850800000</c:v>
                </c:pt>
                <c:pt idx="137">
                  <c:v>2701900000</c:v>
                </c:pt>
                <c:pt idx="138">
                  <c:v>2509100000</c:v>
                </c:pt>
                <c:pt idx="139">
                  <c:v>2504400000</c:v>
                </c:pt>
                <c:pt idx="140">
                  <c:v>2903100000</c:v>
                </c:pt>
                <c:pt idx="141">
                  <c:v>2601800000</c:v>
                </c:pt>
                <c:pt idx="142">
                  <c:v>2503300000</c:v>
                </c:pt>
                <c:pt idx="143">
                  <c:v>2504200000</c:v>
                </c:pt>
                <c:pt idx="144">
                  <c:v>2902300000</c:v>
                </c:pt>
                <c:pt idx="145">
                  <c:v>2604500000</c:v>
                </c:pt>
                <c:pt idx="146">
                  <c:v>2502900000</c:v>
                </c:pt>
                <c:pt idx="147">
                  <c:v>2506200000</c:v>
                </c:pt>
                <c:pt idx="148">
                  <c:v>2903700000</c:v>
                </c:pt>
                <c:pt idx="149">
                  <c:v>2404300000</c:v>
                </c:pt>
                <c:pt idx="150">
                  <c:v>2404800000</c:v>
                </c:pt>
                <c:pt idx="151">
                  <c:v>2406800000</c:v>
                </c:pt>
                <c:pt idx="152">
                  <c:v>2852200000</c:v>
                </c:pt>
                <c:pt idx="153">
                  <c:v>2602100000</c:v>
                </c:pt>
                <c:pt idx="154">
                  <c:v>2601200000</c:v>
                </c:pt>
                <c:pt idx="155">
                  <c:v>2606600000</c:v>
                </c:pt>
                <c:pt idx="156">
                  <c:v>2943300000</c:v>
                </c:pt>
                <c:pt idx="157">
                  <c:v>2505200000</c:v>
                </c:pt>
                <c:pt idx="158">
                  <c:v>2403300000</c:v>
                </c:pt>
                <c:pt idx="159">
                  <c:v>2407100000</c:v>
                </c:pt>
                <c:pt idx="160">
                  <c:v>2853800000</c:v>
                </c:pt>
                <c:pt idx="161">
                  <c:v>2305400000</c:v>
                </c:pt>
                <c:pt idx="162">
                  <c:v>2300500000</c:v>
                </c:pt>
                <c:pt idx="163">
                  <c:v>2309500000</c:v>
                </c:pt>
                <c:pt idx="164">
                  <c:v>2797600000</c:v>
                </c:pt>
                <c:pt idx="165">
                  <c:v>2506700000</c:v>
                </c:pt>
                <c:pt idx="166">
                  <c:v>2303200000</c:v>
                </c:pt>
                <c:pt idx="167">
                  <c:v>2306400000</c:v>
                </c:pt>
                <c:pt idx="168">
                  <c:v>2797700000</c:v>
                </c:pt>
                <c:pt idx="169">
                  <c:v>2208600000</c:v>
                </c:pt>
                <c:pt idx="170">
                  <c:v>2202000000</c:v>
                </c:pt>
                <c:pt idx="171">
                  <c:v>2204900000</c:v>
                </c:pt>
                <c:pt idx="172">
                  <c:v>2723600000</c:v>
                </c:pt>
                <c:pt idx="173">
                  <c:v>2402300000</c:v>
                </c:pt>
                <c:pt idx="174">
                  <c:v>2408500000</c:v>
                </c:pt>
                <c:pt idx="175">
                  <c:v>2403000000</c:v>
                </c:pt>
                <c:pt idx="176">
                  <c:v>2854500000</c:v>
                </c:pt>
                <c:pt idx="177">
                  <c:v>2599800000</c:v>
                </c:pt>
                <c:pt idx="178">
                  <c:v>2603300000</c:v>
                </c:pt>
                <c:pt idx="179">
                  <c:v>2506500000</c:v>
                </c:pt>
                <c:pt idx="180">
                  <c:v>2905800000</c:v>
                </c:pt>
                <c:pt idx="181">
                  <c:v>2302900000</c:v>
                </c:pt>
                <c:pt idx="182">
                  <c:v>2301300000</c:v>
                </c:pt>
                <c:pt idx="183">
                  <c:v>2303300000</c:v>
                </c:pt>
                <c:pt idx="184">
                  <c:v>2795400000</c:v>
                </c:pt>
                <c:pt idx="185">
                  <c:v>2501100000</c:v>
                </c:pt>
                <c:pt idx="186">
                  <c:v>2509500000</c:v>
                </c:pt>
                <c:pt idx="187">
                  <c:v>2503300000</c:v>
                </c:pt>
                <c:pt idx="188">
                  <c:v>2901600000</c:v>
                </c:pt>
                <c:pt idx="189">
                  <c:v>2602600000</c:v>
                </c:pt>
                <c:pt idx="190">
                  <c:v>2506800000</c:v>
                </c:pt>
                <c:pt idx="191">
                  <c:v>2503300000</c:v>
                </c:pt>
                <c:pt idx="192">
                  <c:v>2901800000</c:v>
                </c:pt>
                <c:pt idx="193">
                  <c:v>2604600000</c:v>
                </c:pt>
                <c:pt idx="194">
                  <c:v>2604600000</c:v>
                </c:pt>
                <c:pt idx="195">
                  <c:v>2602800000</c:v>
                </c:pt>
                <c:pt idx="196">
                  <c:v>2939500000</c:v>
                </c:pt>
                <c:pt idx="197">
                  <c:v>2603200000</c:v>
                </c:pt>
                <c:pt idx="198">
                  <c:v>2602700000</c:v>
                </c:pt>
                <c:pt idx="199">
                  <c:v>2607300000</c:v>
                </c:pt>
                <c:pt idx="200">
                  <c:v>2946900000</c:v>
                </c:pt>
                <c:pt idx="201">
                  <c:v>2306300000</c:v>
                </c:pt>
                <c:pt idx="202">
                  <c:v>2300200000</c:v>
                </c:pt>
                <c:pt idx="203">
                  <c:v>2305600000</c:v>
                </c:pt>
                <c:pt idx="204">
                  <c:v>2791000000</c:v>
                </c:pt>
                <c:pt idx="205">
                  <c:v>2602200000</c:v>
                </c:pt>
                <c:pt idx="206">
                  <c:v>2304200000</c:v>
                </c:pt>
                <c:pt idx="207">
                  <c:v>2305000000</c:v>
                </c:pt>
                <c:pt idx="208">
                  <c:v>2788000000</c:v>
                </c:pt>
                <c:pt idx="209">
                  <c:v>2206000000</c:v>
                </c:pt>
                <c:pt idx="210">
                  <c:v>2200200000</c:v>
                </c:pt>
                <c:pt idx="211">
                  <c:v>2204900000</c:v>
                </c:pt>
                <c:pt idx="212">
                  <c:v>2724600000</c:v>
                </c:pt>
                <c:pt idx="213">
                  <c:v>2602700000</c:v>
                </c:pt>
                <c:pt idx="214">
                  <c:v>2603200000</c:v>
                </c:pt>
                <c:pt idx="215">
                  <c:v>2607500000</c:v>
                </c:pt>
                <c:pt idx="216">
                  <c:v>2943700000</c:v>
                </c:pt>
                <c:pt idx="217">
                  <c:v>2404700000</c:v>
                </c:pt>
                <c:pt idx="218">
                  <c:v>2401300000</c:v>
                </c:pt>
                <c:pt idx="219">
                  <c:v>2405800000</c:v>
                </c:pt>
                <c:pt idx="220">
                  <c:v>2853500000</c:v>
                </c:pt>
                <c:pt idx="221">
                  <c:v>2502700000</c:v>
                </c:pt>
                <c:pt idx="222">
                  <c:v>2505300000</c:v>
                </c:pt>
                <c:pt idx="223">
                  <c:v>2505900000</c:v>
                </c:pt>
                <c:pt idx="224">
                  <c:v>2902900000</c:v>
                </c:pt>
                <c:pt idx="225">
                  <c:v>2602900000</c:v>
                </c:pt>
                <c:pt idx="226">
                  <c:v>2502900000</c:v>
                </c:pt>
                <c:pt idx="227">
                  <c:v>2506200000</c:v>
                </c:pt>
                <c:pt idx="228">
                  <c:v>2901100000</c:v>
                </c:pt>
                <c:pt idx="229">
                  <c:v>2310100000</c:v>
                </c:pt>
                <c:pt idx="230">
                  <c:v>2304500000</c:v>
                </c:pt>
                <c:pt idx="231">
                  <c:v>2307700000</c:v>
                </c:pt>
                <c:pt idx="232">
                  <c:v>2790500000</c:v>
                </c:pt>
                <c:pt idx="233">
                  <c:v>2603900000</c:v>
                </c:pt>
                <c:pt idx="234">
                  <c:v>2601400000</c:v>
                </c:pt>
                <c:pt idx="235">
                  <c:v>2604600000</c:v>
                </c:pt>
                <c:pt idx="236">
                  <c:v>2944200000</c:v>
                </c:pt>
                <c:pt idx="237">
                  <c:v>2401800000</c:v>
                </c:pt>
                <c:pt idx="238">
                  <c:v>2399700000</c:v>
                </c:pt>
                <c:pt idx="239">
                  <c:v>2403600000</c:v>
                </c:pt>
                <c:pt idx="240">
                  <c:v>2852700000</c:v>
                </c:pt>
                <c:pt idx="241">
                  <c:v>2603000000</c:v>
                </c:pt>
                <c:pt idx="242">
                  <c:v>2601100000</c:v>
                </c:pt>
                <c:pt idx="243">
                  <c:v>2604800000</c:v>
                </c:pt>
                <c:pt idx="244">
                  <c:v>2945700000</c:v>
                </c:pt>
                <c:pt idx="245">
                  <c:v>2406300000</c:v>
                </c:pt>
                <c:pt idx="246">
                  <c:v>2401600000</c:v>
                </c:pt>
                <c:pt idx="247">
                  <c:v>2404600000</c:v>
                </c:pt>
                <c:pt idx="248">
                  <c:v>2856500000</c:v>
                </c:pt>
                <c:pt idx="249">
                  <c:v>2504300000</c:v>
                </c:pt>
                <c:pt idx="250">
                  <c:v>2505800000</c:v>
                </c:pt>
                <c:pt idx="251">
                  <c:v>2502100000</c:v>
                </c:pt>
                <c:pt idx="252">
                  <c:v>2902500000</c:v>
                </c:pt>
                <c:pt idx="253">
                  <c:v>2602700000</c:v>
                </c:pt>
                <c:pt idx="254">
                  <c:v>2601000000</c:v>
                </c:pt>
                <c:pt idx="255">
                  <c:v>2604600000</c:v>
                </c:pt>
                <c:pt idx="256">
                  <c:v>2944000000</c:v>
                </c:pt>
                <c:pt idx="257">
                  <c:v>2305500000</c:v>
                </c:pt>
                <c:pt idx="258">
                  <c:v>2308800000</c:v>
                </c:pt>
                <c:pt idx="259">
                  <c:v>2301500000</c:v>
                </c:pt>
                <c:pt idx="260">
                  <c:v>2795000000</c:v>
                </c:pt>
                <c:pt idx="261">
                  <c:v>2702200000</c:v>
                </c:pt>
                <c:pt idx="262">
                  <c:v>2402900000</c:v>
                </c:pt>
                <c:pt idx="263">
                  <c:v>2407000000</c:v>
                </c:pt>
                <c:pt idx="264">
                  <c:v>2853800000</c:v>
                </c:pt>
                <c:pt idx="265">
                  <c:v>2404900000</c:v>
                </c:pt>
                <c:pt idx="266">
                  <c:v>2403200000</c:v>
                </c:pt>
                <c:pt idx="267">
                  <c:v>2405300000</c:v>
                </c:pt>
                <c:pt idx="268">
                  <c:v>2856000000</c:v>
                </c:pt>
                <c:pt idx="269">
                  <c:v>2311300000</c:v>
                </c:pt>
                <c:pt idx="270">
                  <c:v>2302300000</c:v>
                </c:pt>
                <c:pt idx="271">
                  <c:v>2305700000</c:v>
                </c:pt>
                <c:pt idx="272">
                  <c:v>2794900000</c:v>
                </c:pt>
                <c:pt idx="273">
                  <c:v>2500600000</c:v>
                </c:pt>
                <c:pt idx="274">
                  <c:v>2505900000</c:v>
                </c:pt>
                <c:pt idx="275">
                  <c:v>2503600000</c:v>
                </c:pt>
                <c:pt idx="276">
                  <c:v>2903400000</c:v>
                </c:pt>
                <c:pt idx="277">
                  <c:v>2601300000</c:v>
                </c:pt>
                <c:pt idx="278">
                  <c:v>2303600000</c:v>
                </c:pt>
                <c:pt idx="279">
                  <c:v>2306500000</c:v>
                </c:pt>
                <c:pt idx="280">
                  <c:v>2796200000</c:v>
                </c:pt>
                <c:pt idx="281">
                  <c:v>2209600000</c:v>
                </c:pt>
                <c:pt idx="282">
                  <c:v>2202000000</c:v>
                </c:pt>
                <c:pt idx="283">
                  <c:v>2206700000</c:v>
                </c:pt>
                <c:pt idx="284">
                  <c:v>2726200000</c:v>
                </c:pt>
                <c:pt idx="285">
                  <c:v>2204500000</c:v>
                </c:pt>
                <c:pt idx="286">
                  <c:v>2203500000</c:v>
                </c:pt>
                <c:pt idx="287">
                  <c:v>2206100000</c:v>
                </c:pt>
                <c:pt idx="288">
                  <c:v>2724500000</c:v>
                </c:pt>
                <c:pt idx="289">
                  <c:v>2408100000</c:v>
                </c:pt>
                <c:pt idx="290">
                  <c:v>2399800000</c:v>
                </c:pt>
                <c:pt idx="291">
                  <c:v>2404600000</c:v>
                </c:pt>
                <c:pt idx="292">
                  <c:v>2850500000</c:v>
                </c:pt>
                <c:pt idx="293">
                  <c:v>2604600000</c:v>
                </c:pt>
                <c:pt idx="294">
                  <c:v>2602700000</c:v>
                </c:pt>
                <c:pt idx="295">
                  <c:v>2605500000</c:v>
                </c:pt>
                <c:pt idx="296">
                  <c:v>2945800000</c:v>
                </c:pt>
                <c:pt idx="297">
                  <c:v>2302400000</c:v>
                </c:pt>
                <c:pt idx="298">
                  <c:v>2300000000</c:v>
                </c:pt>
                <c:pt idx="299">
                  <c:v>2305400000</c:v>
                </c:pt>
                <c:pt idx="300">
                  <c:v>2789600000</c:v>
                </c:pt>
                <c:pt idx="301">
                  <c:v>2606700000</c:v>
                </c:pt>
                <c:pt idx="302">
                  <c:v>2602300000</c:v>
                </c:pt>
                <c:pt idx="303">
                  <c:v>2606100000</c:v>
                </c:pt>
                <c:pt idx="304">
                  <c:v>2944900000</c:v>
                </c:pt>
                <c:pt idx="305">
                  <c:v>2400900000</c:v>
                </c:pt>
                <c:pt idx="306">
                  <c:v>2401300000</c:v>
                </c:pt>
                <c:pt idx="307">
                  <c:v>2406200000</c:v>
                </c:pt>
                <c:pt idx="308">
                  <c:v>2854700000</c:v>
                </c:pt>
                <c:pt idx="309">
                  <c:v>2499700000</c:v>
                </c:pt>
                <c:pt idx="310">
                  <c:v>2504200000</c:v>
                </c:pt>
                <c:pt idx="311">
                  <c:v>2504300000</c:v>
                </c:pt>
                <c:pt idx="312">
                  <c:v>2902700000</c:v>
                </c:pt>
                <c:pt idx="313">
                  <c:v>2604100000</c:v>
                </c:pt>
                <c:pt idx="314">
                  <c:v>2502000000</c:v>
                </c:pt>
                <c:pt idx="315">
                  <c:v>2503200000</c:v>
                </c:pt>
                <c:pt idx="316">
                  <c:v>2906300000</c:v>
                </c:pt>
                <c:pt idx="317">
                  <c:v>2311000000</c:v>
                </c:pt>
                <c:pt idx="318">
                  <c:v>2302100000</c:v>
                </c:pt>
                <c:pt idx="319">
                  <c:v>2306300000</c:v>
                </c:pt>
                <c:pt idx="320">
                  <c:v>2793300000</c:v>
                </c:pt>
                <c:pt idx="321">
                  <c:v>2404500000</c:v>
                </c:pt>
                <c:pt idx="322">
                  <c:v>2402700000</c:v>
                </c:pt>
                <c:pt idx="323">
                  <c:v>2406100000</c:v>
                </c:pt>
                <c:pt idx="324">
                  <c:v>2854900000</c:v>
                </c:pt>
                <c:pt idx="325">
                  <c:v>2502500000</c:v>
                </c:pt>
                <c:pt idx="326">
                  <c:v>2502900000</c:v>
                </c:pt>
                <c:pt idx="327">
                  <c:v>2506800000</c:v>
                </c:pt>
                <c:pt idx="328">
                  <c:v>2904200000</c:v>
                </c:pt>
                <c:pt idx="329">
                  <c:v>2206000000</c:v>
                </c:pt>
                <c:pt idx="330">
                  <c:v>2202200000</c:v>
                </c:pt>
                <c:pt idx="331">
                  <c:v>2206200000</c:v>
                </c:pt>
                <c:pt idx="332">
                  <c:v>2721300000</c:v>
                </c:pt>
                <c:pt idx="333">
                  <c:v>2403300000</c:v>
                </c:pt>
                <c:pt idx="334">
                  <c:v>2400000000</c:v>
                </c:pt>
                <c:pt idx="335">
                  <c:v>2402800000</c:v>
                </c:pt>
                <c:pt idx="336">
                  <c:v>2847500000</c:v>
                </c:pt>
                <c:pt idx="337">
                  <c:v>2602500000</c:v>
                </c:pt>
                <c:pt idx="338">
                  <c:v>2602700000</c:v>
                </c:pt>
                <c:pt idx="339">
                  <c:v>2605800000</c:v>
                </c:pt>
                <c:pt idx="340">
                  <c:v>2941100000</c:v>
                </c:pt>
                <c:pt idx="341">
                  <c:v>2406300000</c:v>
                </c:pt>
                <c:pt idx="342">
                  <c:v>2401900000</c:v>
                </c:pt>
                <c:pt idx="343">
                  <c:v>2405700000</c:v>
                </c:pt>
                <c:pt idx="344">
                  <c:v>2854500000</c:v>
                </c:pt>
                <c:pt idx="345">
                  <c:v>2603300000</c:v>
                </c:pt>
                <c:pt idx="346">
                  <c:v>2602400000</c:v>
                </c:pt>
                <c:pt idx="347">
                  <c:v>2606300000</c:v>
                </c:pt>
                <c:pt idx="348">
                  <c:v>2942600000</c:v>
                </c:pt>
                <c:pt idx="349">
                  <c:v>2307700000</c:v>
                </c:pt>
                <c:pt idx="350">
                  <c:v>2302700000</c:v>
                </c:pt>
                <c:pt idx="351">
                  <c:v>2306500000</c:v>
                </c:pt>
                <c:pt idx="352">
                  <c:v>2793100000</c:v>
                </c:pt>
                <c:pt idx="353">
                  <c:v>2401200000</c:v>
                </c:pt>
                <c:pt idx="354">
                  <c:v>2408500000</c:v>
                </c:pt>
                <c:pt idx="355">
                  <c:v>2404200000</c:v>
                </c:pt>
                <c:pt idx="356">
                  <c:v>2854500000</c:v>
                </c:pt>
                <c:pt idx="357">
                  <c:v>2600200000</c:v>
                </c:pt>
                <c:pt idx="358">
                  <c:v>2505100000</c:v>
                </c:pt>
                <c:pt idx="359">
                  <c:v>2502100000</c:v>
                </c:pt>
                <c:pt idx="360">
                  <c:v>2900700000</c:v>
                </c:pt>
                <c:pt idx="361">
                  <c:v>2603800000</c:v>
                </c:pt>
                <c:pt idx="362">
                  <c:v>2503500000</c:v>
                </c:pt>
                <c:pt idx="363">
                  <c:v>2506600000</c:v>
                </c:pt>
                <c:pt idx="364">
                  <c:v>2906800000</c:v>
                </c:pt>
                <c:pt idx="365">
                  <c:v>2504500000</c:v>
                </c:pt>
                <c:pt idx="366">
                  <c:v>2502600000</c:v>
                </c:pt>
                <c:pt idx="367">
                  <c:v>2506800000</c:v>
                </c:pt>
                <c:pt idx="368">
                  <c:v>2905200000</c:v>
                </c:pt>
                <c:pt idx="369">
                  <c:v>2203300000</c:v>
                </c:pt>
                <c:pt idx="370">
                  <c:v>2201700000</c:v>
                </c:pt>
                <c:pt idx="371">
                  <c:v>2205800000</c:v>
                </c:pt>
                <c:pt idx="372">
                  <c:v>2719300000</c:v>
                </c:pt>
                <c:pt idx="373">
                  <c:v>2504500000</c:v>
                </c:pt>
                <c:pt idx="374">
                  <c:v>2500300000</c:v>
                </c:pt>
                <c:pt idx="375">
                  <c:v>2509200000</c:v>
                </c:pt>
                <c:pt idx="376">
                  <c:v>2902200000</c:v>
                </c:pt>
                <c:pt idx="377">
                  <c:v>2702700000</c:v>
                </c:pt>
                <c:pt idx="378">
                  <c:v>2503300000</c:v>
                </c:pt>
                <c:pt idx="379">
                  <c:v>2504800000</c:v>
                </c:pt>
                <c:pt idx="380">
                  <c:v>2902000000</c:v>
                </c:pt>
                <c:pt idx="381">
                  <c:v>2603600000</c:v>
                </c:pt>
                <c:pt idx="382">
                  <c:v>2506100000</c:v>
                </c:pt>
                <c:pt idx="383">
                  <c:v>2505100000</c:v>
                </c:pt>
                <c:pt idx="384">
                  <c:v>2901300000</c:v>
                </c:pt>
                <c:pt idx="385">
                  <c:v>2605700000</c:v>
                </c:pt>
                <c:pt idx="386">
                  <c:v>2602900000</c:v>
                </c:pt>
                <c:pt idx="387">
                  <c:v>2606800000</c:v>
                </c:pt>
                <c:pt idx="388">
                  <c:v>2943000000</c:v>
                </c:pt>
                <c:pt idx="389">
                  <c:v>2504100000</c:v>
                </c:pt>
                <c:pt idx="390">
                  <c:v>2502800000</c:v>
                </c:pt>
                <c:pt idx="391">
                  <c:v>2506600000</c:v>
                </c:pt>
                <c:pt idx="392">
                  <c:v>2902300000</c:v>
                </c:pt>
                <c:pt idx="393">
                  <c:v>2207300000</c:v>
                </c:pt>
                <c:pt idx="394">
                  <c:v>2203100000</c:v>
                </c:pt>
                <c:pt idx="395">
                  <c:v>2206300000</c:v>
                </c:pt>
                <c:pt idx="396">
                  <c:v>2717000000</c:v>
                </c:pt>
                <c:pt idx="397">
                  <c:v>2400900000</c:v>
                </c:pt>
                <c:pt idx="398">
                  <c:v>2404100000</c:v>
                </c:pt>
                <c:pt idx="399">
                  <c:v>2400800000</c:v>
                </c:pt>
                <c:pt idx="400">
                  <c:v>2850300000</c:v>
                </c:pt>
                <c:pt idx="401">
                  <c:v>2603900000</c:v>
                </c:pt>
                <c:pt idx="402">
                  <c:v>2500300000</c:v>
                </c:pt>
                <c:pt idx="403">
                  <c:v>2509500000</c:v>
                </c:pt>
                <c:pt idx="404">
                  <c:v>2900900000</c:v>
                </c:pt>
                <c:pt idx="405">
                  <c:v>2604400000</c:v>
                </c:pt>
                <c:pt idx="406">
                  <c:v>2603600000</c:v>
                </c:pt>
                <c:pt idx="407">
                  <c:v>2606100000</c:v>
                </c:pt>
                <c:pt idx="408">
                  <c:v>2947000000</c:v>
                </c:pt>
                <c:pt idx="409">
                  <c:v>2310600000</c:v>
                </c:pt>
                <c:pt idx="410">
                  <c:v>2302100000</c:v>
                </c:pt>
                <c:pt idx="411">
                  <c:v>2305600000</c:v>
                </c:pt>
                <c:pt idx="412">
                  <c:v>2790300000</c:v>
                </c:pt>
                <c:pt idx="413">
                  <c:v>2404100000</c:v>
                </c:pt>
                <c:pt idx="414">
                  <c:v>2400600000</c:v>
                </c:pt>
                <c:pt idx="415">
                  <c:v>2405800000</c:v>
                </c:pt>
                <c:pt idx="416">
                  <c:v>2850900000</c:v>
                </c:pt>
                <c:pt idx="417">
                  <c:v>2603900000</c:v>
                </c:pt>
                <c:pt idx="418">
                  <c:v>2604100000</c:v>
                </c:pt>
                <c:pt idx="419">
                  <c:v>2615500000</c:v>
                </c:pt>
                <c:pt idx="420">
                  <c:v>2951000000</c:v>
                </c:pt>
                <c:pt idx="421">
                  <c:v>2309700000</c:v>
                </c:pt>
                <c:pt idx="422">
                  <c:v>2308200000</c:v>
                </c:pt>
                <c:pt idx="423">
                  <c:v>2311200000</c:v>
                </c:pt>
                <c:pt idx="424">
                  <c:v>2802700000</c:v>
                </c:pt>
                <c:pt idx="425">
                  <c:v>2408400000</c:v>
                </c:pt>
                <c:pt idx="426">
                  <c:v>2406200000</c:v>
                </c:pt>
                <c:pt idx="427">
                  <c:v>2410900000</c:v>
                </c:pt>
                <c:pt idx="428">
                  <c:v>2857400000</c:v>
                </c:pt>
                <c:pt idx="429">
                  <c:v>2510500000</c:v>
                </c:pt>
                <c:pt idx="430">
                  <c:v>2509200000</c:v>
                </c:pt>
                <c:pt idx="431">
                  <c:v>2514400000</c:v>
                </c:pt>
              </c:numCache>
            </c:numRef>
          </c:val>
          <c:smooth val="0"/>
          <c:extLst>
            <c:ext xmlns:c16="http://schemas.microsoft.com/office/drawing/2014/chart" uri="{C3380CC4-5D6E-409C-BE32-E72D297353CC}">
              <c16:uniqueId val="{00000004-98D6-4147-B35C-3CF848EF60EA}"/>
            </c:ext>
          </c:extLst>
        </c:ser>
        <c:dLbls>
          <c:showLegendKey val="0"/>
          <c:showVal val="0"/>
          <c:showCatName val="0"/>
          <c:showSerName val="0"/>
          <c:showPercent val="0"/>
          <c:showBubbleSize val="0"/>
        </c:dLbls>
        <c:marker val="1"/>
        <c:smooth val="0"/>
        <c:axId val="1012324111"/>
        <c:axId val="1025186959"/>
      </c:lineChart>
      <c:catAx>
        <c:axId val="1012324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25186959"/>
        <c:crosses val="autoZero"/>
        <c:auto val="1"/>
        <c:lblAlgn val="ctr"/>
        <c:lblOffset val="100"/>
        <c:noMultiLvlLbl val="0"/>
      </c:catAx>
      <c:valAx>
        <c:axId val="1025186959"/>
        <c:scaling>
          <c:orientation val="minMax"/>
          <c:max val="3200000000"/>
          <c:min val="1000000000"/>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12324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EP</c:v>
                </c:pt>
              </c:strCache>
            </c:strRef>
          </c:tx>
          <c:spPr>
            <a:solidFill>
              <a:schemeClr val="accent1"/>
            </a:solidFill>
            <a:ln>
              <a:noFill/>
            </a:ln>
            <a:effectLst/>
          </c:spPr>
          <c:invertIfNegative val="0"/>
          <c:cat>
            <c:strRef>
              <c:f>Sheet1!$A$2:$A$5</c:f>
              <c:strCache>
                <c:ptCount val="3"/>
                <c:pt idx="0">
                  <c:v>PKG Power Saving</c:v>
                </c:pt>
                <c:pt idx="1">
                  <c:v>Slowdown</c:v>
                </c:pt>
                <c:pt idx="2">
                  <c:v>PKG Energy Saving</c:v>
                </c:pt>
              </c:strCache>
            </c:strRef>
          </c:cat>
          <c:val>
            <c:numRef>
              <c:f>Sheet1!$B$2:$B$5</c:f>
              <c:numCache>
                <c:formatCode>0.00%</c:formatCode>
                <c:ptCount val="4"/>
                <c:pt idx="0">
                  <c:v>0.10100000000000001</c:v>
                </c:pt>
                <c:pt idx="1">
                  <c:v>2.5000000000000001E-2</c:v>
                </c:pt>
                <c:pt idx="2">
                  <c:v>0.08</c:v>
                </c:pt>
              </c:numCache>
            </c:numRef>
          </c:val>
          <c:extLst>
            <c:ext xmlns:c16="http://schemas.microsoft.com/office/drawing/2014/chart" uri="{C3380CC4-5D6E-409C-BE32-E72D297353CC}">
              <c16:uniqueId val="{00000000-459F-124E-9AD4-374A09A27677}"/>
            </c:ext>
          </c:extLst>
        </c:ser>
        <c:ser>
          <c:idx val="1"/>
          <c:order val="1"/>
          <c:tx>
            <c:strRef>
              <c:f>Sheet1!$C$1</c:f>
              <c:strCache>
                <c:ptCount val="1"/>
                <c:pt idx="0">
                  <c:v>CG</c:v>
                </c:pt>
              </c:strCache>
            </c:strRef>
          </c:tx>
          <c:spPr>
            <a:solidFill>
              <a:schemeClr val="accent2"/>
            </a:solidFill>
            <a:ln>
              <a:noFill/>
            </a:ln>
            <a:effectLst/>
          </c:spPr>
          <c:invertIfNegative val="0"/>
          <c:cat>
            <c:strRef>
              <c:f>Sheet1!$A$2:$A$5</c:f>
              <c:strCache>
                <c:ptCount val="3"/>
                <c:pt idx="0">
                  <c:v>PKG Power Saving</c:v>
                </c:pt>
                <c:pt idx="1">
                  <c:v>Slowdown</c:v>
                </c:pt>
                <c:pt idx="2">
                  <c:v>PKG Energy Saving</c:v>
                </c:pt>
              </c:strCache>
            </c:strRef>
          </c:cat>
          <c:val>
            <c:numRef>
              <c:f>Sheet1!$C$2:$C$5</c:f>
              <c:numCache>
                <c:formatCode>0.00%</c:formatCode>
                <c:ptCount val="4"/>
                <c:pt idx="0">
                  <c:v>2.7000000000000001E-3</c:v>
                </c:pt>
                <c:pt idx="1">
                  <c:v>3.1E-2</c:v>
                </c:pt>
                <c:pt idx="2">
                  <c:v>1E-3</c:v>
                </c:pt>
              </c:numCache>
            </c:numRef>
          </c:val>
          <c:extLst>
            <c:ext xmlns:c16="http://schemas.microsoft.com/office/drawing/2014/chart" uri="{C3380CC4-5D6E-409C-BE32-E72D297353CC}">
              <c16:uniqueId val="{00000001-459F-124E-9AD4-374A09A27677}"/>
            </c:ext>
          </c:extLst>
        </c:ser>
        <c:ser>
          <c:idx val="2"/>
          <c:order val="2"/>
          <c:tx>
            <c:strRef>
              <c:f>Sheet1!$D$1</c:f>
              <c:strCache>
                <c:ptCount val="1"/>
                <c:pt idx="0">
                  <c:v>BT</c:v>
                </c:pt>
              </c:strCache>
            </c:strRef>
          </c:tx>
          <c:spPr>
            <a:solidFill>
              <a:schemeClr val="accent3"/>
            </a:solidFill>
            <a:ln>
              <a:noFill/>
            </a:ln>
            <a:effectLst/>
          </c:spPr>
          <c:invertIfNegative val="0"/>
          <c:cat>
            <c:strRef>
              <c:f>Sheet1!$A$2:$A$5</c:f>
              <c:strCache>
                <c:ptCount val="3"/>
                <c:pt idx="0">
                  <c:v>PKG Power Saving</c:v>
                </c:pt>
                <c:pt idx="1">
                  <c:v>Slowdown</c:v>
                </c:pt>
                <c:pt idx="2">
                  <c:v>PKG Energy Saving</c:v>
                </c:pt>
              </c:strCache>
            </c:strRef>
          </c:cat>
          <c:val>
            <c:numRef>
              <c:f>Sheet1!$D$2:$D$5</c:f>
              <c:numCache>
                <c:formatCode>0.00%</c:formatCode>
                <c:ptCount val="4"/>
                <c:pt idx="0">
                  <c:v>4.2000000000000003E-2</c:v>
                </c:pt>
                <c:pt idx="1">
                  <c:v>3.5999999999999997E-2</c:v>
                </c:pt>
                <c:pt idx="2">
                  <c:v>3.5999999999999997E-2</c:v>
                </c:pt>
              </c:numCache>
            </c:numRef>
          </c:val>
          <c:extLst>
            <c:ext xmlns:c16="http://schemas.microsoft.com/office/drawing/2014/chart" uri="{C3380CC4-5D6E-409C-BE32-E72D297353CC}">
              <c16:uniqueId val="{00000002-459F-124E-9AD4-374A09A27677}"/>
            </c:ext>
          </c:extLst>
        </c:ser>
        <c:ser>
          <c:idx val="3"/>
          <c:order val="3"/>
          <c:tx>
            <c:strRef>
              <c:f>Sheet1!$E$1</c:f>
              <c:strCache>
                <c:ptCount val="1"/>
                <c:pt idx="0">
                  <c:v>MG</c:v>
                </c:pt>
              </c:strCache>
            </c:strRef>
          </c:tx>
          <c:spPr>
            <a:solidFill>
              <a:schemeClr val="accent4"/>
            </a:solidFill>
            <a:ln>
              <a:noFill/>
            </a:ln>
            <a:effectLst/>
          </c:spPr>
          <c:invertIfNegative val="0"/>
          <c:cat>
            <c:strRef>
              <c:f>Sheet1!$A$2:$A$5</c:f>
              <c:strCache>
                <c:ptCount val="3"/>
                <c:pt idx="0">
                  <c:v>PKG Power Saving</c:v>
                </c:pt>
                <c:pt idx="1">
                  <c:v>Slowdown</c:v>
                </c:pt>
                <c:pt idx="2">
                  <c:v>PKG Energy Saving</c:v>
                </c:pt>
              </c:strCache>
            </c:strRef>
          </c:cat>
          <c:val>
            <c:numRef>
              <c:f>Sheet1!$E$2:$E$5</c:f>
              <c:numCache>
                <c:formatCode>0.00%</c:formatCode>
                <c:ptCount val="4"/>
                <c:pt idx="0">
                  <c:v>9.2999999999999999E-2</c:v>
                </c:pt>
                <c:pt idx="1">
                  <c:v>6.5000000000000002E-2</c:v>
                </c:pt>
                <c:pt idx="2">
                  <c:v>1.7999999999999999E-2</c:v>
                </c:pt>
              </c:numCache>
            </c:numRef>
          </c:val>
          <c:extLst>
            <c:ext xmlns:c16="http://schemas.microsoft.com/office/drawing/2014/chart" uri="{C3380CC4-5D6E-409C-BE32-E72D297353CC}">
              <c16:uniqueId val="{00000003-459F-124E-9AD4-374A09A27677}"/>
            </c:ext>
          </c:extLst>
        </c:ser>
        <c:ser>
          <c:idx val="4"/>
          <c:order val="4"/>
          <c:tx>
            <c:strRef>
              <c:f>Sheet1!$F$1</c:f>
              <c:strCache>
                <c:ptCount val="1"/>
                <c:pt idx="0">
                  <c:v>FT</c:v>
                </c:pt>
              </c:strCache>
            </c:strRef>
          </c:tx>
          <c:spPr>
            <a:solidFill>
              <a:schemeClr val="accent5"/>
            </a:solidFill>
            <a:ln>
              <a:noFill/>
            </a:ln>
            <a:effectLst/>
          </c:spPr>
          <c:invertIfNegative val="0"/>
          <c:cat>
            <c:strRef>
              <c:f>Sheet1!$A$2:$A$5</c:f>
              <c:strCache>
                <c:ptCount val="3"/>
                <c:pt idx="0">
                  <c:v>PKG Power Saving</c:v>
                </c:pt>
                <c:pt idx="1">
                  <c:v>Slowdown</c:v>
                </c:pt>
                <c:pt idx="2">
                  <c:v>PKG Energy Saving</c:v>
                </c:pt>
              </c:strCache>
            </c:strRef>
          </c:cat>
          <c:val>
            <c:numRef>
              <c:f>Sheet1!$F$2:$F$5</c:f>
              <c:numCache>
                <c:formatCode>0.00%</c:formatCode>
                <c:ptCount val="4"/>
                <c:pt idx="0">
                  <c:v>0.13</c:v>
                </c:pt>
                <c:pt idx="1">
                  <c:v>2.5999999999999999E-2</c:v>
                </c:pt>
                <c:pt idx="2">
                  <c:v>9.4E-2</c:v>
                </c:pt>
              </c:numCache>
            </c:numRef>
          </c:val>
          <c:extLst>
            <c:ext xmlns:c16="http://schemas.microsoft.com/office/drawing/2014/chart" uri="{C3380CC4-5D6E-409C-BE32-E72D297353CC}">
              <c16:uniqueId val="{00000004-459F-124E-9AD4-374A09A27677}"/>
            </c:ext>
          </c:extLst>
        </c:ser>
        <c:ser>
          <c:idx val="5"/>
          <c:order val="5"/>
          <c:tx>
            <c:strRef>
              <c:f>Sheet1!$G$1</c:f>
              <c:strCache>
                <c:ptCount val="1"/>
                <c:pt idx="0">
                  <c:v>SP</c:v>
                </c:pt>
              </c:strCache>
            </c:strRef>
          </c:tx>
          <c:spPr>
            <a:solidFill>
              <a:schemeClr val="accent6"/>
            </a:solidFill>
            <a:ln>
              <a:noFill/>
            </a:ln>
            <a:effectLst/>
          </c:spPr>
          <c:invertIfNegative val="0"/>
          <c:cat>
            <c:strRef>
              <c:f>Sheet1!$A$2:$A$5</c:f>
              <c:strCache>
                <c:ptCount val="3"/>
                <c:pt idx="0">
                  <c:v>PKG Power Saving</c:v>
                </c:pt>
                <c:pt idx="1">
                  <c:v>Slowdown</c:v>
                </c:pt>
                <c:pt idx="2">
                  <c:v>PKG Energy Saving</c:v>
                </c:pt>
              </c:strCache>
            </c:strRef>
          </c:cat>
          <c:val>
            <c:numRef>
              <c:f>Sheet1!$G$2:$G$5</c:f>
              <c:numCache>
                <c:formatCode>0.00%</c:formatCode>
                <c:ptCount val="4"/>
                <c:pt idx="0">
                  <c:v>0.09</c:v>
                </c:pt>
                <c:pt idx="1">
                  <c:v>2.5000000000000001E-2</c:v>
                </c:pt>
                <c:pt idx="2">
                  <c:v>0.08</c:v>
                </c:pt>
              </c:numCache>
            </c:numRef>
          </c:val>
          <c:extLst>
            <c:ext xmlns:c16="http://schemas.microsoft.com/office/drawing/2014/chart" uri="{C3380CC4-5D6E-409C-BE32-E72D297353CC}">
              <c16:uniqueId val="{00000005-459F-124E-9AD4-374A09A27677}"/>
            </c:ext>
          </c:extLst>
        </c:ser>
        <c:dLbls>
          <c:showLegendKey val="0"/>
          <c:showVal val="0"/>
          <c:showCatName val="0"/>
          <c:showSerName val="0"/>
          <c:showPercent val="0"/>
          <c:showBubbleSize val="0"/>
        </c:dLbls>
        <c:gapWidth val="219"/>
        <c:overlap val="-27"/>
        <c:axId val="1041763295"/>
        <c:axId val="1041782255"/>
      </c:barChart>
      <c:catAx>
        <c:axId val="1041763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41782255"/>
        <c:crosses val="autoZero"/>
        <c:auto val="1"/>
        <c:lblAlgn val="ctr"/>
        <c:lblOffset val="100"/>
        <c:noMultiLvlLbl val="0"/>
      </c:catAx>
      <c:valAx>
        <c:axId val="1041782255"/>
        <c:scaling>
          <c:orientation val="minMax"/>
          <c:max val="0.15000000000000002"/>
          <c:min val="-2.0000000000000004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041763295"/>
        <c:crosses val="autoZero"/>
        <c:crossBetween val="between"/>
        <c:majorUnit val="2.0000000000000004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EP</c:v>
                </c:pt>
              </c:strCache>
            </c:strRef>
          </c:tx>
          <c:spPr>
            <a:solidFill>
              <a:schemeClr val="accent1"/>
            </a:solidFill>
            <a:ln>
              <a:noFill/>
            </a:ln>
            <a:effectLst/>
          </c:spPr>
          <c:invertIfNegative val="0"/>
          <c:cat>
            <c:strRef>
              <c:f>Sheet1!$A$2:$A$3</c:f>
              <c:strCache>
                <c:ptCount val="2"/>
                <c:pt idx="0">
                  <c:v>Speedup</c:v>
                </c:pt>
                <c:pt idx="1">
                  <c:v>Energy saving</c:v>
                </c:pt>
              </c:strCache>
            </c:strRef>
          </c:cat>
          <c:val>
            <c:numRef>
              <c:f>Sheet1!$B$2:$B$3</c:f>
              <c:numCache>
                <c:formatCode>0.00%</c:formatCode>
                <c:ptCount val="2"/>
                <c:pt idx="0">
                  <c:v>4.7E-2</c:v>
                </c:pt>
                <c:pt idx="1">
                  <c:v>5.8999999999999997E-2</c:v>
                </c:pt>
              </c:numCache>
            </c:numRef>
          </c:val>
          <c:extLst>
            <c:ext xmlns:c16="http://schemas.microsoft.com/office/drawing/2014/chart" uri="{C3380CC4-5D6E-409C-BE32-E72D297353CC}">
              <c16:uniqueId val="{00000000-D5E0-7D4A-BED8-DB6CED6967EC}"/>
            </c:ext>
          </c:extLst>
        </c:ser>
        <c:ser>
          <c:idx val="1"/>
          <c:order val="1"/>
          <c:tx>
            <c:strRef>
              <c:f>Sheet1!$C$1</c:f>
              <c:strCache>
                <c:ptCount val="1"/>
                <c:pt idx="0">
                  <c:v>CG</c:v>
                </c:pt>
              </c:strCache>
            </c:strRef>
          </c:tx>
          <c:spPr>
            <a:solidFill>
              <a:schemeClr val="accent2"/>
            </a:solidFill>
            <a:ln>
              <a:noFill/>
            </a:ln>
            <a:effectLst/>
          </c:spPr>
          <c:invertIfNegative val="0"/>
          <c:cat>
            <c:strRef>
              <c:f>Sheet1!$A$2:$A$3</c:f>
              <c:strCache>
                <c:ptCount val="2"/>
                <c:pt idx="0">
                  <c:v>Speedup</c:v>
                </c:pt>
                <c:pt idx="1">
                  <c:v>Energy saving</c:v>
                </c:pt>
              </c:strCache>
            </c:strRef>
          </c:cat>
          <c:val>
            <c:numRef>
              <c:f>Sheet1!$C$2:$C$3</c:f>
              <c:numCache>
                <c:formatCode>0.00%</c:formatCode>
                <c:ptCount val="2"/>
                <c:pt idx="0">
                  <c:v>2.5000000000000001E-2</c:v>
                </c:pt>
                <c:pt idx="1">
                  <c:v>3.3000000000000002E-2</c:v>
                </c:pt>
              </c:numCache>
            </c:numRef>
          </c:val>
          <c:extLst>
            <c:ext xmlns:c16="http://schemas.microsoft.com/office/drawing/2014/chart" uri="{C3380CC4-5D6E-409C-BE32-E72D297353CC}">
              <c16:uniqueId val="{00000001-D5E0-7D4A-BED8-DB6CED6967EC}"/>
            </c:ext>
          </c:extLst>
        </c:ser>
        <c:ser>
          <c:idx val="2"/>
          <c:order val="2"/>
          <c:tx>
            <c:strRef>
              <c:f>Sheet1!$D$1</c:f>
              <c:strCache>
                <c:ptCount val="1"/>
                <c:pt idx="0">
                  <c:v>BT</c:v>
                </c:pt>
              </c:strCache>
            </c:strRef>
          </c:tx>
          <c:spPr>
            <a:solidFill>
              <a:schemeClr val="accent3"/>
            </a:solidFill>
            <a:ln>
              <a:noFill/>
            </a:ln>
            <a:effectLst/>
          </c:spPr>
          <c:invertIfNegative val="0"/>
          <c:cat>
            <c:strRef>
              <c:f>Sheet1!$A$2:$A$3</c:f>
              <c:strCache>
                <c:ptCount val="2"/>
                <c:pt idx="0">
                  <c:v>Speedup</c:v>
                </c:pt>
                <c:pt idx="1">
                  <c:v>Energy saving</c:v>
                </c:pt>
              </c:strCache>
            </c:strRef>
          </c:cat>
          <c:val>
            <c:numRef>
              <c:f>Sheet1!$D$2:$D$3</c:f>
              <c:numCache>
                <c:formatCode>0.00%</c:formatCode>
                <c:ptCount val="2"/>
                <c:pt idx="0">
                  <c:v>8.0000000000000002E-3</c:v>
                </c:pt>
                <c:pt idx="1">
                  <c:v>1.2E-2</c:v>
                </c:pt>
              </c:numCache>
            </c:numRef>
          </c:val>
          <c:extLst>
            <c:ext xmlns:c16="http://schemas.microsoft.com/office/drawing/2014/chart" uri="{C3380CC4-5D6E-409C-BE32-E72D297353CC}">
              <c16:uniqueId val="{00000002-D5E0-7D4A-BED8-DB6CED6967EC}"/>
            </c:ext>
          </c:extLst>
        </c:ser>
        <c:ser>
          <c:idx val="3"/>
          <c:order val="3"/>
          <c:tx>
            <c:strRef>
              <c:f>Sheet1!$E$1</c:f>
              <c:strCache>
                <c:ptCount val="1"/>
                <c:pt idx="0">
                  <c:v>MG</c:v>
                </c:pt>
              </c:strCache>
            </c:strRef>
          </c:tx>
          <c:spPr>
            <a:solidFill>
              <a:schemeClr val="accent4"/>
            </a:solidFill>
            <a:ln>
              <a:noFill/>
            </a:ln>
            <a:effectLst/>
          </c:spPr>
          <c:invertIfNegative val="0"/>
          <c:cat>
            <c:strRef>
              <c:f>Sheet1!$A$2:$A$3</c:f>
              <c:strCache>
                <c:ptCount val="2"/>
                <c:pt idx="0">
                  <c:v>Speedup</c:v>
                </c:pt>
                <c:pt idx="1">
                  <c:v>Energy saving</c:v>
                </c:pt>
              </c:strCache>
            </c:strRef>
          </c:cat>
          <c:val>
            <c:numRef>
              <c:f>Sheet1!$E$2:$E$3</c:f>
              <c:numCache>
                <c:formatCode>0.00%</c:formatCode>
                <c:ptCount val="2"/>
                <c:pt idx="0">
                  <c:v>6.2E-2</c:v>
                </c:pt>
                <c:pt idx="1">
                  <c:v>5.2999999999999999E-2</c:v>
                </c:pt>
              </c:numCache>
            </c:numRef>
          </c:val>
          <c:extLst>
            <c:ext xmlns:c16="http://schemas.microsoft.com/office/drawing/2014/chart" uri="{C3380CC4-5D6E-409C-BE32-E72D297353CC}">
              <c16:uniqueId val="{00000003-D5E0-7D4A-BED8-DB6CED6967EC}"/>
            </c:ext>
          </c:extLst>
        </c:ser>
        <c:ser>
          <c:idx val="4"/>
          <c:order val="4"/>
          <c:tx>
            <c:strRef>
              <c:f>Sheet1!$F$1</c:f>
              <c:strCache>
                <c:ptCount val="1"/>
                <c:pt idx="0">
                  <c:v>FT</c:v>
                </c:pt>
              </c:strCache>
            </c:strRef>
          </c:tx>
          <c:spPr>
            <a:solidFill>
              <a:schemeClr val="accent5"/>
            </a:solidFill>
            <a:ln>
              <a:noFill/>
            </a:ln>
            <a:effectLst/>
          </c:spPr>
          <c:invertIfNegative val="0"/>
          <c:cat>
            <c:strRef>
              <c:f>Sheet1!$A$2:$A$3</c:f>
              <c:strCache>
                <c:ptCount val="2"/>
                <c:pt idx="0">
                  <c:v>Speedup</c:v>
                </c:pt>
                <c:pt idx="1">
                  <c:v>Energy saving</c:v>
                </c:pt>
              </c:strCache>
            </c:strRef>
          </c:cat>
          <c:val>
            <c:numRef>
              <c:f>Sheet1!$F$2:$F$3</c:f>
              <c:numCache>
                <c:formatCode>0.00%</c:formatCode>
                <c:ptCount val="2"/>
                <c:pt idx="0">
                  <c:v>4.3999999999999997E-2</c:v>
                </c:pt>
                <c:pt idx="1">
                  <c:v>5.8999999999999997E-2</c:v>
                </c:pt>
              </c:numCache>
            </c:numRef>
          </c:val>
          <c:extLst>
            <c:ext xmlns:c16="http://schemas.microsoft.com/office/drawing/2014/chart" uri="{C3380CC4-5D6E-409C-BE32-E72D297353CC}">
              <c16:uniqueId val="{00000004-D5E0-7D4A-BED8-DB6CED6967EC}"/>
            </c:ext>
          </c:extLst>
        </c:ser>
        <c:ser>
          <c:idx val="5"/>
          <c:order val="5"/>
          <c:tx>
            <c:strRef>
              <c:f>Sheet1!$G$1</c:f>
              <c:strCache>
                <c:ptCount val="1"/>
                <c:pt idx="0">
                  <c:v>SP</c:v>
                </c:pt>
              </c:strCache>
            </c:strRef>
          </c:tx>
          <c:spPr>
            <a:solidFill>
              <a:schemeClr val="accent6"/>
            </a:solidFill>
            <a:ln>
              <a:noFill/>
            </a:ln>
            <a:effectLst/>
          </c:spPr>
          <c:invertIfNegative val="0"/>
          <c:cat>
            <c:strRef>
              <c:f>Sheet1!$A$2:$A$3</c:f>
              <c:strCache>
                <c:ptCount val="2"/>
                <c:pt idx="0">
                  <c:v>Speedup</c:v>
                </c:pt>
                <c:pt idx="1">
                  <c:v>Energy saving</c:v>
                </c:pt>
              </c:strCache>
            </c:strRef>
          </c:cat>
          <c:val>
            <c:numRef>
              <c:f>Sheet1!$G$2:$G$3</c:f>
              <c:numCache>
                <c:formatCode>0.00%</c:formatCode>
                <c:ptCount val="2"/>
                <c:pt idx="0">
                  <c:v>2.8000000000000001E-2</c:v>
                </c:pt>
                <c:pt idx="1">
                  <c:v>3.6999999999999998E-2</c:v>
                </c:pt>
              </c:numCache>
            </c:numRef>
          </c:val>
          <c:extLst>
            <c:ext xmlns:c16="http://schemas.microsoft.com/office/drawing/2014/chart" uri="{C3380CC4-5D6E-409C-BE32-E72D297353CC}">
              <c16:uniqueId val="{00000005-D5E0-7D4A-BED8-DB6CED6967EC}"/>
            </c:ext>
          </c:extLst>
        </c:ser>
        <c:dLbls>
          <c:showLegendKey val="0"/>
          <c:showVal val="0"/>
          <c:showCatName val="0"/>
          <c:showSerName val="0"/>
          <c:showPercent val="0"/>
          <c:showBubbleSize val="0"/>
        </c:dLbls>
        <c:gapWidth val="219"/>
        <c:overlap val="-27"/>
        <c:axId val="1892536687"/>
        <c:axId val="1929533343"/>
      </c:barChart>
      <c:catAx>
        <c:axId val="1892536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929533343"/>
        <c:crosses val="autoZero"/>
        <c:auto val="1"/>
        <c:lblAlgn val="ctr"/>
        <c:lblOffset val="100"/>
        <c:noMultiLvlLbl val="0"/>
      </c:catAx>
      <c:valAx>
        <c:axId val="1929533343"/>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crossAx val="1892536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0.76286</cdr:x>
      <cdr:y>0.87334</cdr:y>
    </cdr:from>
    <cdr:to>
      <cdr:x>1</cdr:x>
      <cdr:y>0.96356</cdr:y>
    </cdr:to>
    <cdr:sp macro="" textlink="">
      <cdr:nvSpPr>
        <cdr:cNvPr id="2" name="TextBox 8">
          <a:extLst xmlns:a="http://schemas.openxmlformats.org/drawingml/2006/main">
            <a:ext uri="{FF2B5EF4-FFF2-40B4-BE49-F238E27FC236}">
              <a16:creationId xmlns:a16="http://schemas.microsoft.com/office/drawing/2014/main" id="{9DCC0A8A-1175-0E4A-B036-833AC92614DC}"/>
            </a:ext>
          </a:extLst>
        </cdr:cNvPr>
        <cdr:cNvSpPr txBox="1"/>
      </cdr:nvSpPr>
      <cdr:spPr>
        <a:xfrm xmlns:a="http://schemas.openxmlformats.org/drawingml/2006/main">
          <a:off x="4062213" y="3540870"/>
          <a:ext cx="1262743" cy="36580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xmlns:a="http://schemas.openxmlformats.org/drawingml/2006/main">
          <a:r>
            <a:rPr lang="en-DE"/>
            <a:t>runtime</a:t>
          </a:r>
        </a:p>
      </cdr:txBody>
    </cdr:sp>
  </cdr:relSizeAnchor>
</c:userShapes>
</file>

<file path=ppt/drawings/drawing2.xml><?xml version="1.0" encoding="utf-8"?>
<c:userShapes xmlns:c="http://schemas.openxmlformats.org/drawingml/2006/chart">
  <cdr:relSizeAnchor xmlns:cdr="http://schemas.openxmlformats.org/drawingml/2006/chartDrawing">
    <cdr:from>
      <cdr:x>0.88287</cdr:x>
      <cdr:y>0.92971</cdr:y>
    </cdr:from>
    <cdr:to>
      <cdr:x>1</cdr:x>
      <cdr:y>1</cdr:y>
    </cdr:to>
    <cdr:sp macro="" textlink="">
      <cdr:nvSpPr>
        <cdr:cNvPr id="2" name="TextBox 1">
          <a:extLst xmlns:a="http://schemas.openxmlformats.org/drawingml/2006/main">
            <a:ext uri="{FF2B5EF4-FFF2-40B4-BE49-F238E27FC236}">
              <a16:creationId xmlns:a16="http://schemas.microsoft.com/office/drawing/2014/main" id="{7ED925A6-2472-7B4C-9A45-DB449A132AFF}"/>
            </a:ext>
          </a:extLst>
        </cdr:cNvPr>
        <cdr:cNvSpPr txBox="1"/>
      </cdr:nvSpPr>
      <cdr:spPr>
        <a:xfrm xmlns:a="http://schemas.openxmlformats.org/drawingml/2006/main">
          <a:off x="6597569" y="3873632"/>
          <a:ext cx="875286" cy="29285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runtime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6A69794-222C-4428-B054-5289F41A9265}" type="datetimeFigureOut">
              <a:rPr lang="de-DE" altLang="de-DE"/>
              <a:pPr>
                <a:defRPr/>
              </a:pPr>
              <a:t>22.07.21</a:t>
            </a:fld>
            <a:endParaRPr lang="de-DE" altLang="de-DE"/>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257CCBB5-F894-4709-84AF-AC8BE4B93CC4}" type="slidenum">
              <a:rPr lang="de-DE" altLang="de-DE"/>
              <a:pPr/>
              <a:t>‹#›</a:t>
            </a:fld>
            <a:endParaRPr lang="de-DE" altLang="de-DE"/>
          </a:p>
        </p:txBody>
      </p:sp>
    </p:spTree>
    <p:extLst>
      <p:ext uri="{BB962C8B-B14F-4D97-AF65-F5344CB8AC3E}">
        <p14:creationId xmlns:p14="http://schemas.microsoft.com/office/powerpoint/2010/main" val="388850934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EF85556A-2B8C-4FA9-A1BA-C1827469F0E7}" type="datetimeFigureOut">
              <a:rPr lang="de-DE" altLang="de-DE"/>
              <a:pPr>
                <a:defRPr/>
              </a:pPr>
              <a:t>22.07.21</a:t>
            </a:fld>
            <a:endParaRPr lang="de-DE" altLang="de-DE"/>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D23050DA-A7B6-40E3-B781-EB5245F6BDDD}" type="slidenum">
              <a:rPr lang="de-DE" altLang="de-DE"/>
              <a:pPr/>
              <a:t>‹#›</a:t>
            </a:fld>
            <a:endParaRPr lang="de-DE" altLang="de-DE"/>
          </a:p>
        </p:txBody>
      </p:sp>
    </p:spTree>
    <p:extLst>
      <p:ext uri="{BB962C8B-B14F-4D97-AF65-F5344CB8AC3E}">
        <p14:creationId xmlns:p14="http://schemas.microsoft.com/office/powerpoint/2010/main" val="350286538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de-DE" noProof="0" dirty="0">
                <a:ea typeface="ＭＳ Ｐゴシック" panose="020B0600070205080204" pitchFamily="34" charset="-128"/>
              </a:rPr>
              <a:t>Hello everyone I‘m going to talk about power and energy optimization for supercomputers. In this work, I implemented the Roofline model on a HPC system with multiple levels of memory hierarchy to identify the performance bottlenecks of different applications. Based on the performance bottlenecks it modify the clock frequency of the processor during runtime to reduce the power consumption and try not to downgrade the performance in the mean time. The traditional Roofline model visualizes the performance bottlenecks as either compute-bound or memory-bound. In this work, I analyzed the memory accesses further and extended the Roofline model with the latency bottleneck.</a:t>
            </a:r>
          </a:p>
        </p:txBody>
      </p:sp>
    </p:spTree>
    <p:extLst>
      <p:ext uri="{BB962C8B-B14F-4D97-AF65-F5344CB8AC3E}">
        <p14:creationId xmlns:p14="http://schemas.microsoft.com/office/powerpoint/2010/main" val="72571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Roofline model assumes the computation and data transfer overlap perfectly. It ignores the potential memory latency. How can it make such assumption. Well, the reason is that modern processors have several ways to reduce the gap between the processor and memory. For example, the out-of-order execution. This figure compares the in order and out of order execution. In in order execution, the processor begins to stall after sending a memory request until the data is available to it. The time when CPU stalls is the memory latency. In out of order execution however, after sending a memory request, the processor can execute other instructions if their resources are already available. It saves those cycles that otherwise will be wasted.</a:t>
            </a:r>
          </a:p>
          <a:p>
            <a:r>
              <a:rPr lang="en-US" dirty="0"/>
              <a:t>Another technique is hardware prefetching. The prefetching unit predicts the potential data that may be used by the CPU and fetches them from the memory into the cache. (click)</a:t>
            </a:r>
          </a:p>
          <a:p>
            <a:r>
              <a:rPr lang="en-US" dirty="0"/>
              <a:t>Though the memory latency can be reduced, in reality, it may not be eliminated completely. </a:t>
            </a:r>
          </a:p>
        </p:txBody>
      </p:sp>
    </p:spTree>
    <p:extLst>
      <p:ext uri="{BB962C8B-B14F-4D97-AF65-F5344CB8AC3E}">
        <p14:creationId xmlns:p14="http://schemas.microsoft.com/office/powerpoint/2010/main" val="1187986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memory latency exists, we have to know how the clock frequencies affect the latency. So I measured the latency of L3 cache and DRAM by </a:t>
            </a:r>
            <a:r>
              <a:rPr lang="en-US" dirty="0" err="1"/>
              <a:t>tinybench</a:t>
            </a:r>
            <a:r>
              <a:rPr lang="en-US" dirty="0"/>
              <a:t>. The x-axis shows the frequencies. They are changed in step of 0.1 GHz. The y-axis is the latency. These two curves show the DRAM latency </a:t>
            </a:r>
            <a:r>
              <a:rPr lang="en-US" dirty="0" err="1"/>
              <a:t>wrt</a:t>
            </a:r>
            <a:r>
              <a:rPr lang="en-US" dirty="0"/>
              <a:t>. the core frequency and </a:t>
            </a:r>
            <a:r>
              <a:rPr lang="en-US" dirty="0" err="1"/>
              <a:t>uncore</a:t>
            </a:r>
            <a:r>
              <a:rPr lang="en-US" dirty="0"/>
              <a:t> frequency. Those two curves show the L3 latency </a:t>
            </a:r>
            <a:r>
              <a:rPr lang="en-US" dirty="0" err="1"/>
              <a:t>wrt</a:t>
            </a:r>
            <a:r>
              <a:rPr lang="en-US" dirty="0"/>
              <a:t>. the core and </a:t>
            </a:r>
            <a:r>
              <a:rPr lang="en-US" dirty="0" err="1"/>
              <a:t>uncore</a:t>
            </a:r>
            <a:r>
              <a:rPr lang="en-US" dirty="0"/>
              <a:t> frequency. The conclusion is that the latencies of L3 cache and DRAM increase when the core or </a:t>
            </a:r>
            <a:r>
              <a:rPr lang="en-US" dirty="0" err="1"/>
              <a:t>uncore</a:t>
            </a:r>
            <a:r>
              <a:rPr lang="en-US" dirty="0"/>
              <a:t> frequency is lowered </a:t>
            </a:r>
          </a:p>
        </p:txBody>
      </p:sp>
    </p:spTree>
    <p:extLst>
      <p:ext uri="{BB962C8B-B14F-4D97-AF65-F5344CB8AC3E}">
        <p14:creationId xmlns:p14="http://schemas.microsoft.com/office/powerpoint/2010/main" val="2113202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reason I propose a method called time interval analysis. </a:t>
            </a:r>
          </a:p>
          <a:p>
            <a:r>
              <a:rPr lang="en-US" dirty="0"/>
              <a:t>First, I would like to define the transfer delay as a part of the memory latency that cannot be hidden. The time interval analysis derives the transfer delay from the CPU and memory activities in a sampling interval. For example, the figure on the left simulates real time activities of CPU and memory during a time interval. The purple blocks of CPU represent the time frames when it is active, the grey blocks represent the time frames when it stalls. The purple blocks of memory are the time when it is busy, the grey blocks are the time it is idle. The arrows in between represent the memory requests and data transfers. To collect the time information, I summarized the activities together. And we have the figure on the right side. Now the purple block of CPU is the total time the processor is active. The grey blocks of CPU is the total time the processor stalls. The purple block of memory is the total time the memory is busy. The grey block of memory is the total time it is idle. Those time information can be derived from hardware events.</a:t>
            </a:r>
          </a:p>
        </p:txBody>
      </p:sp>
    </p:spTree>
    <p:extLst>
      <p:ext uri="{BB962C8B-B14F-4D97-AF65-F5344CB8AC3E}">
        <p14:creationId xmlns:p14="http://schemas.microsoft.com/office/powerpoint/2010/main" val="400776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transfer delay is a part of memory latency that cannot be eliminated, it usually happens in the synchronization between the CPU and memory. During that time, both CPU and memory are not doing anything which means the CPU stalls and the memory is idle. So we can find the transfer delay by comparing the time when CPU stalls and the time when memory idle. The transfer delay is approximated to the minimum of them. In this case, the transfer delay is approximated to the time when memory is idle. The performance is bound to transfer delay. </a:t>
            </a:r>
          </a:p>
          <a:p>
            <a:r>
              <a:rPr lang="en-US" dirty="0"/>
              <a:t>If we look at this area, we find that the memory is dominating because the memory busy time is greater than the CPU active time. In this case, if we decrease the core frequency, the transfer delay will increase respectively which means it will take more time to finish the task and therefore downgrade the performance. The best move is actually not changing the core frequency at all. But if we have a tolerance for a small amount of performance downgrading, we can reduce the core frequency slightly and achieves power saving.</a:t>
            </a:r>
          </a:p>
          <a:p>
            <a:endParaRPr lang="en-US" dirty="0"/>
          </a:p>
        </p:txBody>
      </p:sp>
    </p:spTree>
    <p:extLst>
      <p:ext uri="{BB962C8B-B14F-4D97-AF65-F5344CB8AC3E}">
        <p14:creationId xmlns:p14="http://schemas.microsoft.com/office/powerpoint/2010/main" val="213837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example for transfer delay bound. This time the CPU active time is greater than the memory busy time which means the CPU dominates this area. So I slightly decrease the </a:t>
            </a:r>
            <a:r>
              <a:rPr lang="en-US" dirty="0" err="1"/>
              <a:t>uncore</a:t>
            </a:r>
            <a:r>
              <a:rPr lang="en-US" dirty="0"/>
              <a:t> frequency.</a:t>
            </a:r>
          </a:p>
        </p:txBody>
      </p:sp>
    </p:spTree>
    <p:extLst>
      <p:ext uri="{BB962C8B-B14F-4D97-AF65-F5344CB8AC3E}">
        <p14:creationId xmlns:p14="http://schemas.microsoft.com/office/powerpoint/2010/main" val="235665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is based on sampling method </a:t>
            </a:r>
          </a:p>
          <a:p>
            <a:r>
              <a:rPr lang="en-US" dirty="0"/>
              <a:t>Sampling interval is set to 0.3 second. Shorter intervals have greater overhead. Some applications vary from compute bound to memory bound. For intervals longer than 0.3 second, it may not detect the phase change.</a:t>
            </a:r>
          </a:p>
          <a:p>
            <a:r>
              <a:rPr lang="en-US" dirty="0"/>
              <a:t>It first initializes the core and </a:t>
            </a:r>
            <a:r>
              <a:rPr lang="en-US" dirty="0" err="1"/>
              <a:t>uncore</a:t>
            </a:r>
            <a:r>
              <a:rPr lang="en-US" dirty="0"/>
              <a:t> frequency to maximum which is the same as the default setting. For each sampling interval, it collects the hardware events including... and derives the time information that needed for time interval analysis.</a:t>
            </a:r>
          </a:p>
          <a:p>
            <a:r>
              <a:rPr lang="en-US" dirty="0"/>
              <a:t>If the transfer delay approximates to zero, the Roofline model is applied to compare the intensity with machine balance. If intensity &gt;... &lt;///</a:t>
            </a:r>
          </a:p>
          <a:p>
            <a:r>
              <a:rPr lang="en-US" dirty="0"/>
              <a:t>If the transfer delay is greater than zero, </a:t>
            </a:r>
          </a:p>
        </p:txBody>
      </p:sp>
    </p:spTree>
    <p:extLst>
      <p:ext uri="{BB962C8B-B14F-4D97-AF65-F5344CB8AC3E}">
        <p14:creationId xmlns:p14="http://schemas.microsoft.com/office/powerpoint/2010/main" val="320254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extended Roofline model is implemented on node that contains a Haswell processor. fc </a:t>
            </a:r>
            <a:r>
              <a:rPr lang="en-US" dirty="0" err="1"/>
              <a:t>fuc</a:t>
            </a:r>
            <a:r>
              <a:rPr lang="en-US" dirty="0"/>
              <a:t>...</a:t>
            </a:r>
          </a:p>
          <a:p>
            <a:r>
              <a:rPr lang="en-US" dirty="0"/>
              <a:t>Perf and </a:t>
            </a:r>
            <a:r>
              <a:rPr lang="en-US" dirty="0" err="1"/>
              <a:t>Libmsr</a:t>
            </a:r>
            <a:r>
              <a:rPr lang="en-US" dirty="0"/>
              <a:t> are the tools to measure hardware events. Perf measures the core and DRAM activities using the performance counter. But it lacks </a:t>
            </a:r>
            <a:r>
              <a:rPr lang="en-US" dirty="0" err="1"/>
              <a:t>uncore</a:t>
            </a:r>
            <a:r>
              <a:rPr lang="en-US" dirty="0"/>
              <a:t> support. That’s why we need </a:t>
            </a:r>
            <a:r>
              <a:rPr lang="en-US" dirty="0" err="1"/>
              <a:t>libmsr</a:t>
            </a:r>
            <a:r>
              <a:rPr lang="en-US" dirty="0"/>
              <a:t> to measure </a:t>
            </a:r>
            <a:r>
              <a:rPr lang="en-US" dirty="0" err="1"/>
              <a:t>uncore</a:t>
            </a:r>
            <a:r>
              <a:rPr lang="en-US" dirty="0"/>
              <a:t> </a:t>
            </a:r>
            <a:r>
              <a:rPr lang="en-US" dirty="0" err="1"/>
              <a:t>activites</a:t>
            </a:r>
            <a:r>
              <a:rPr lang="en-US" dirty="0"/>
              <a:t>.</a:t>
            </a:r>
          </a:p>
        </p:txBody>
      </p:sp>
    </p:spTree>
    <p:extLst>
      <p:ext uri="{BB962C8B-B14F-4D97-AF65-F5344CB8AC3E}">
        <p14:creationId xmlns:p14="http://schemas.microsoft.com/office/powerpoint/2010/main" val="278794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evaluated on two sets of benchmarks namely Stream and NAS parallel benchmarks. The stream is used for the boundary cases without transfer delay. I compiled two stream program with different problem sizes. One for  L3 cache testing, the other one for DRAM testing. The NAS Parallel benchmarks have programs that have different types for intensities. They evaluate the model in more realistic situations.</a:t>
            </a:r>
          </a:p>
        </p:txBody>
      </p:sp>
    </p:spTree>
    <p:extLst>
      <p:ext uri="{BB962C8B-B14F-4D97-AF65-F5344CB8AC3E}">
        <p14:creationId xmlns:p14="http://schemas.microsoft.com/office/powerpoint/2010/main" val="3955018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Stream benchmark I did not set power cap. The core and </a:t>
            </a:r>
            <a:r>
              <a:rPr lang="en-US" dirty="0" err="1"/>
              <a:t>uncore</a:t>
            </a:r>
            <a:r>
              <a:rPr lang="en-US" dirty="0"/>
              <a:t> frequencies are recorded during runtime. I observe the PKG power saving, energy saving and slowdown compared to the default setting.</a:t>
            </a:r>
          </a:p>
          <a:p>
            <a:r>
              <a:rPr lang="en-US" dirty="0"/>
              <a:t>For NAS Parallel benchmarks, I evaluate in two perspectives. The first one does not have power cap. I observe the PKG power saving , energy saving, and slowdown compared to the default. </a:t>
            </a:r>
          </a:p>
          <a:p>
            <a:r>
              <a:rPr lang="en-US" dirty="0"/>
              <a:t>The second one contains a power cap of 69 Watt. I observe the speedup and energy saving compared to the default.</a:t>
            </a:r>
          </a:p>
        </p:txBody>
      </p:sp>
    </p:spTree>
    <p:extLst>
      <p:ext uri="{BB962C8B-B14F-4D97-AF65-F5344CB8AC3E}">
        <p14:creationId xmlns:p14="http://schemas.microsoft.com/office/powerpoint/2010/main" val="10722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figures show the core and </a:t>
            </a:r>
            <a:r>
              <a:rPr lang="en-US" dirty="0" err="1"/>
              <a:t>uncore</a:t>
            </a:r>
            <a:r>
              <a:rPr lang="en-US" dirty="0"/>
              <a:t> frequency during runtime.</a:t>
            </a:r>
          </a:p>
          <a:p>
            <a:r>
              <a:rPr lang="en-US" dirty="0"/>
              <a:t>The y axis shows the frequency and the x axis shows the runtime. </a:t>
            </a:r>
          </a:p>
          <a:p>
            <a:r>
              <a:rPr lang="en-US" dirty="0"/>
              <a:t>Stream DRAM is a typical memory bound program, the core frequency is reduced linearly and stays at the minimum. Stream L3 is balanced for most of the time, its frequency stays constant. </a:t>
            </a:r>
          </a:p>
          <a:p>
            <a:r>
              <a:rPr lang="en-US" dirty="0"/>
              <a:t>The figure on the right is the </a:t>
            </a:r>
            <a:r>
              <a:rPr lang="en-US" dirty="0" err="1"/>
              <a:t>uncore</a:t>
            </a:r>
            <a:r>
              <a:rPr lang="en-US" dirty="0"/>
              <a:t> frequency, both are almost constant. </a:t>
            </a:r>
          </a:p>
        </p:txBody>
      </p:sp>
    </p:spTree>
    <p:extLst>
      <p:ext uri="{BB962C8B-B14F-4D97-AF65-F5344CB8AC3E}">
        <p14:creationId xmlns:p14="http://schemas.microsoft.com/office/powerpoint/2010/main" val="317068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outline begins with the motivation and the scientific backgrounds. After that I will talk about the Roofline model and explain how extended roofline model works. Then I will talk about implementations and followed by evaluations. Last but not the least, the summary which includes conclusion and future work.</a:t>
            </a:r>
          </a:p>
        </p:txBody>
      </p:sp>
    </p:spTree>
    <p:extLst>
      <p:ext uri="{BB962C8B-B14F-4D97-AF65-F5344CB8AC3E}">
        <p14:creationId xmlns:p14="http://schemas.microsoft.com/office/powerpoint/2010/main" val="1512860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pkg power saving, energy saving and slowdown with respect to default. The red columns are evaluations on DRAM For DRAM streaming, it achieves up to 40% of PKG power or energy saving with an acceptable slowdown that less than 5%. For L3 streaming, the method did not change the frequency much, so the power and energy consumption are similarly to the default. </a:t>
            </a:r>
          </a:p>
        </p:txBody>
      </p:sp>
    </p:spTree>
    <p:extLst>
      <p:ext uri="{BB962C8B-B14F-4D97-AF65-F5344CB8AC3E}">
        <p14:creationId xmlns:p14="http://schemas.microsoft.com/office/powerpoint/2010/main" val="186489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both core and </a:t>
            </a:r>
            <a:r>
              <a:rPr lang="en-US" dirty="0" err="1"/>
              <a:t>uncore</a:t>
            </a:r>
            <a:r>
              <a:rPr lang="en-US" dirty="0"/>
              <a:t> frequency of BT benchmark. The execution patterns of BT change during runtime. It varies from compute domination to memory domination which leads to server spikes in the figure. The core frequency varies from 2.8 to 2.3GHz, the </a:t>
            </a:r>
            <a:r>
              <a:rPr lang="en-US" dirty="0" err="1"/>
              <a:t>uncore</a:t>
            </a:r>
            <a:r>
              <a:rPr lang="en-US" dirty="0"/>
              <a:t> frequency varies from 2.2 to 3.0 GHz meaning that it only changes the frequencies slightly due to the transfer delay.</a:t>
            </a:r>
          </a:p>
        </p:txBody>
      </p:sp>
    </p:spTree>
    <p:extLst>
      <p:ext uri="{BB962C8B-B14F-4D97-AF65-F5344CB8AC3E}">
        <p14:creationId xmlns:p14="http://schemas.microsoft.com/office/powerpoint/2010/main" val="2772606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power saving, slowdown and PKG energy saving with respect to the default. It does not have a power cap. For the groups on the left and right sides, the higher the columns the better results. For the group in the middle, the lower the columns the better the results. It saves up to 13% of PKG power across all benchmarks. The slowdown is within 4% for most benchmarks except the MG. One of the reason is that the sampling interval is not small enough for MG. The pkg energy saving is up to 9.4%.</a:t>
            </a:r>
          </a:p>
        </p:txBody>
      </p:sp>
    </p:spTree>
    <p:extLst>
      <p:ext uri="{BB962C8B-B14F-4D97-AF65-F5344CB8AC3E}">
        <p14:creationId xmlns:p14="http://schemas.microsoft.com/office/powerpoint/2010/main" val="3369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evaluation under a power cap of 69 Watt. Two groups of columns represent the speedup and energy saving comparing to the default. It achieves up to 6.2% speedup compared to the default. The overall energy saving is between 1.2 % to 5.9%</a:t>
            </a:r>
          </a:p>
        </p:txBody>
      </p:sp>
    </p:spTree>
    <p:extLst>
      <p:ext uri="{BB962C8B-B14F-4D97-AF65-F5344CB8AC3E}">
        <p14:creationId xmlns:p14="http://schemas.microsoft.com/office/powerpoint/2010/main" val="123354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 roofline power management</a:t>
            </a:r>
          </a:p>
        </p:txBody>
      </p:sp>
    </p:spTree>
    <p:extLst>
      <p:ext uri="{BB962C8B-B14F-4D97-AF65-F5344CB8AC3E}">
        <p14:creationId xmlns:p14="http://schemas.microsoft.com/office/powerpoint/2010/main" val="27551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computing speed of supercomputers has grown quickly recent years. </a:t>
            </a:r>
            <a:r>
              <a:rPr lang="en-US" dirty="0"/>
              <a:t>Faster computers always have greater power consumptions. </a:t>
            </a:r>
            <a:r>
              <a:rPr lang="en-US" dirty="0" err="1"/>
              <a:t>Fugaku</a:t>
            </a:r>
            <a:r>
              <a:rPr lang="en-US" dirty="0"/>
              <a:t> is now the top one supercomputer in the world. It operates at 28 mega watt to deliver more than 400 peta flops per second. </a:t>
            </a:r>
            <a:r>
              <a:rPr lang="en-DE" dirty="0"/>
              <a:t>Supercomputers with such a huge power consumption costs not only tons of energy</a:t>
            </a:r>
            <a:r>
              <a:rPr lang="en-US" dirty="0"/>
              <a:t> but also has challenging heats dissipation problems. It also generates a large amount of carbon dioxide which is bad for the environment. </a:t>
            </a:r>
            <a:r>
              <a:rPr lang="en-DE" dirty="0"/>
              <a:t>The exascale computer is the next generation supercomputers that yet to come. It will be at least 1000 time faster than current peta scale systems. Clearly, we cannot allow the power comsumption to increase a thousand time anymore. </a:t>
            </a:r>
            <a:r>
              <a:rPr lang="en-US" dirty="0"/>
              <a:t>As a result, performance tuning is very important. We need to optimize the performance and power consumption to maintain the power budget.</a:t>
            </a:r>
          </a:p>
        </p:txBody>
      </p:sp>
    </p:spTree>
    <p:extLst>
      <p:ext uri="{BB962C8B-B14F-4D97-AF65-F5344CB8AC3E}">
        <p14:creationId xmlns:p14="http://schemas.microsoft.com/office/powerpoint/2010/main" val="155358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makes the following contributions. First, I study the processor architecture. Modern processors consist of different components namely core and </a:t>
            </a:r>
            <a:r>
              <a:rPr lang="en-US" dirty="0" err="1"/>
              <a:t>uncore</a:t>
            </a:r>
            <a:r>
              <a:rPr lang="en-US" dirty="0"/>
              <a:t>. Each component has its individual clock frequency. Then I implement the Roofline model based on the sampling approach. There are previous works that using the profiling approach. I use the Roofline model to identify whether the application is compute bound or memory bound and change each components’ frequency respectively to optimize the performance and reduce power consumption. I also propose a method called time interval analysis. It analyses the CPU and memory’s activities for each sampling intervals. Combining the Roofline model with this method, it is able to detect the latency bottleneck. Finally, I evaluate the implementation on different benchmarks.</a:t>
            </a:r>
          </a:p>
        </p:txBody>
      </p:sp>
    </p:spTree>
    <p:extLst>
      <p:ext uri="{BB962C8B-B14F-4D97-AF65-F5344CB8AC3E}">
        <p14:creationId xmlns:p14="http://schemas.microsoft.com/office/powerpoint/2010/main" val="82660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processor. The processor consists of 2 components namely core and </a:t>
            </a:r>
            <a:r>
              <a:rPr lang="en-US" dirty="0" err="1"/>
              <a:t>uncore</a:t>
            </a:r>
            <a:r>
              <a:rPr lang="en-US" dirty="0"/>
              <a:t>. Core contains arithmetic logic unit(on integer number), floating point unit, and upper level caches. It is responsible for all computational works. Uncore on the other hand, is responsible for non computational works. The MC is responsible for the data transfer with memory. The LLC is a small but fast memory that integrated in the </a:t>
            </a:r>
            <a:r>
              <a:rPr lang="en-US" dirty="0" err="1"/>
              <a:t>uncore</a:t>
            </a:r>
            <a:r>
              <a:rPr lang="en-US" dirty="0"/>
              <a:t> so that the core can fetch the data faster. The power control unit monitor the power consumption and temperature of the processor. The QPI is responsible for communications between sockets. The package power is the total power consumption of the core and </a:t>
            </a:r>
            <a:r>
              <a:rPr lang="en-US" dirty="0" err="1"/>
              <a:t>uncore</a:t>
            </a:r>
            <a:r>
              <a:rPr lang="en-US" dirty="0"/>
              <a:t>. </a:t>
            </a:r>
          </a:p>
        </p:txBody>
      </p:sp>
    </p:spTree>
    <p:extLst>
      <p:ext uri="{BB962C8B-B14F-4D97-AF65-F5344CB8AC3E}">
        <p14:creationId xmlns:p14="http://schemas.microsoft.com/office/powerpoint/2010/main" val="252521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RAPL is the easy way to limit the power consumption. It sets a power cap for processors in a time interval to make sure they do not exceed the power budget. However, RAPL does not know when it is compute bound or memory bound. For example, if a memory bound benchmark like stream is running, RAPL may as well reduce the </a:t>
            </a:r>
            <a:r>
              <a:rPr lang="en-US" dirty="0" err="1"/>
              <a:t>uncore</a:t>
            </a:r>
            <a:r>
              <a:rPr lang="en-US" dirty="0"/>
              <a:t> frequency which has negative impact on performance.</a:t>
            </a:r>
          </a:p>
        </p:txBody>
      </p:sp>
    </p:spTree>
    <p:extLst>
      <p:ext uri="{BB962C8B-B14F-4D97-AF65-F5344CB8AC3E}">
        <p14:creationId xmlns:p14="http://schemas.microsoft.com/office/powerpoint/2010/main" val="427951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why I choose roofline model as the basic approach. The Roofline model determines the performance bottleneck as either the computation or the data transfer. If the performance is bounded to the computation, the maximal performance is </a:t>
            </a:r>
            <a:r>
              <a:rPr lang="en-US" dirty="0" err="1"/>
              <a:t>P_peak</a:t>
            </a:r>
            <a:r>
              <a:rPr lang="en-US" dirty="0"/>
              <a:t>. The unit is instruction per second. If the bottleneck is data transfer, the maximal performance is I times B. B is the peak memory bandwidth, the unit is Byte per second. I is the arithmetic intensity, the unit is instruction per byte. It is the number of instructions executed per data transfer. Both of them are upper limit. The maximal attainable performance is therefore the minimum of them. </a:t>
            </a:r>
          </a:p>
          <a:p>
            <a:r>
              <a:rPr lang="en-US" dirty="0"/>
              <a:t>The traditional Roofline model uses the unit Flop/s for performance and flop/byte for intensity. In this work, I use instruction per second and instruction per byte because applications may not 100% execute floating point operations. They could use both integer and floating point operations. Instruction per byte is easier to measure and more accurate for most apps.</a:t>
            </a:r>
          </a:p>
          <a:p>
            <a:r>
              <a:rPr lang="en-US" dirty="0"/>
              <a:t>If we draw the Roofline model we have this figure. The x-axis… the y-axis… If the intensity is low, on the left side of the knee point, the application is memory bound. If the intensity is higher than the reflection point, it’s compute bound. This point is called machine balance where the </a:t>
            </a:r>
            <a:r>
              <a:rPr lang="en-US" dirty="0" err="1"/>
              <a:t>p_peak</a:t>
            </a:r>
            <a:r>
              <a:rPr lang="en-US" dirty="0"/>
              <a:t> equals I*B. Meaning that the app makes best use of all the resources. It makes use of full computational performance and full memory bandwidth.</a:t>
            </a:r>
          </a:p>
          <a:p>
            <a:r>
              <a:rPr lang="en-US" dirty="0"/>
              <a:t>For memory bound applications, we can reduce the core frequency and keep </a:t>
            </a:r>
            <a:r>
              <a:rPr lang="en-US" dirty="0" err="1"/>
              <a:t>uncore</a:t>
            </a:r>
            <a:r>
              <a:rPr lang="en-US" dirty="0"/>
              <a:t> frequency higher. For compute bound apps, we keep the core frequency high and lower the </a:t>
            </a:r>
            <a:r>
              <a:rPr lang="en-US" dirty="0" err="1"/>
              <a:t>uncore</a:t>
            </a:r>
            <a:r>
              <a:rPr lang="en-US" dirty="0"/>
              <a:t> frequency respectively.</a:t>
            </a:r>
          </a:p>
        </p:txBody>
      </p:sp>
    </p:spTree>
    <p:extLst>
      <p:ext uri="{BB962C8B-B14F-4D97-AF65-F5344CB8AC3E}">
        <p14:creationId xmlns:p14="http://schemas.microsoft.com/office/powerpoint/2010/main" val="4046523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supercomputers have different levels of memory hierarchy. Processors' speed is way faster than the main memory. In order to fill the gab between processors and the main memory, the cache is introduced. Processors always look into upper-level-caches first (usually the L1 and L2 cache). They are located in the core and way faster. If there are any cache misses, it will check the lower levels respectively. Since each level has different bandwidth, they certainly have different machine balances. Applications have locality in each level, so the amount of data transfer for each level is also different, as a result, we have to calculate the arithmetic intensity for each level. </a:t>
            </a:r>
          </a:p>
        </p:txBody>
      </p:sp>
    </p:spTree>
    <p:extLst>
      <p:ext uri="{BB962C8B-B14F-4D97-AF65-F5344CB8AC3E}">
        <p14:creationId xmlns:p14="http://schemas.microsoft.com/office/powerpoint/2010/main" val="329665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I observe two memory levels namely L3 cache and DRAM. In the Roofline equation, I can add the arithmetic intensity depending on which memory level it is. To visualize the hierarchical Roofline, I construct two bandwidth ceilings. One for L3 and the other for DRAM. In this example, the performance is bound to L3 cache.</a:t>
            </a:r>
          </a:p>
        </p:txBody>
      </p:sp>
    </p:spTree>
    <p:extLst>
      <p:ext uri="{BB962C8B-B14F-4D97-AF65-F5344CB8AC3E}">
        <p14:creationId xmlns:p14="http://schemas.microsoft.com/office/powerpoint/2010/main" val="4175776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 Farbe">
    <p:spTree>
      <p:nvGrpSpPr>
        <p:cNvPr id="1" name=""/>
        <p:cNvGrpSpPr/>
        <p:nvPr/>
      </p:nvGrpSpPr>
      <p:grpSpPr>
        <a:xfrm>
          <a:off x="0" y="0"/>
          <a:ext cx="0" cy="0"/>
          <a:chOff x="0" y="0"/>
          <a:chExt cx="0" cy="0"/>
        </a:xfrm>
      </p:grpSpPr>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7" name="Textfeld 6"/>
          <p:cNvSpPr txBox="1"/>
          <p:nvPr/>
        </p:nvSpPr>
        <p:spPr>
          <a:xfrm>
            <a:off x="-1776413" y="479425"/>
            <a:ext cx="1576388" cy="1323975"/>
          </a:xfrm>
          <a:prstGeom prst="rect">
            <a:avLst/>
          </a:prstGeom>
          <a:noFill/>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1000" b="1"/>
              <a:t>Institutslogo:</a:t>
            </a:r>
          </a:p>
          <a:p>
            <a:pPr eaLnBrk="1" hangingPunct="1">
              <a:buFontTx/>
              <a:buChar char="-"/>
              <a:defRPr/>
            </a:pPr>
            <a:r>
              <a:rPr lang="de-DE" altLang="de-DE" sz="1000"/>
              <a:t>Dateiformat: PNG in RGB</a:t>
            </a:r>
          </a:p>
          <a:p>
            <a:pPr eaLnBrk="1" hangingPunct="1">
              <a:buFontTx/>
              <a:buChar char="-"/>
              <a:defRPr/>
            </a:pPr>
            <a:r>
              <a:rPr lang="de-DE" altLang="de-DE" sz="1000"/>
              <a:t>Skalieren auf</a:t>
            </a:r>
          </a:p>
          <a:p>
            <a:pPr eaLnBrk="1" hangingPunct="1">
              <a:defRPr/>
            </a:pPr>
            <a:r>
              <a:rPr lang="de-DE" altLang="de-DE" sz="1000"/>
              <a:t>     Höhe: 2,26 cm</a:t>
            </a:r>
          </a:p>
          <a:p>
            <a:pPr eaLnBrk="1" hangingPunct="1">
              <a:defRPr/>
            </a:pPr>
            <a:r>
              <a:rPr lang="de-DE" altLang="de-DE" sz="1000"/>
              <a:t>     (Breite variiert je nach   </a:t>
            </a:r>
          </a:p>
          <a:p>
            <a:pPr eaLnBrk="1" hangingPunct="1">
              <a:defRPr/>
            </a:pPr>
            <a:r>
              <a:rPr lang="de-DE" altLang="de-DE" sz="1000"/>
              <a:t>     Schutzraum)</a:t>
            </a:r>
          </a:p>
        </p:txBody>
      </p:sp>
      <p:sp>
        <p:nvSpPr>
          <p:cNvPr id="5" name="Title 1"/>
          <p:cNvSpPr>
            <a:spLocks noGrp="1"/>
          </p:cNvSpPr>
          <p:nvPr>
            <p:ph type="ctrTitle"/>
          </p:nvPr>
        </p:nvSpPr>
        <p:spPr>
          <a:xfrm>
            <a:off x="3852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GB"/>
              <a:t>Click to edit Master title style</a:t>
            </a:r>
            <a:endParaRPr lang="en-US" dirty="0"/>
          </a:p>
        </p:txBody>
      </p:sp>
      <p:sp>
        <p:nvSpPr>
          <p:cNvPr id="6"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9" name="Grafik 8"/>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7765" y="6002009"/>
            <a:ext cx="3358335" cy="879121"/>
          </a:xfrm>
          <a:prstGeom prst="rect">
            <a:avLst/>
          </a:prstGeom>
        </p:spPr>
      </p:pic>
    </p:spTree>
    <p:extLst>
      <p:ext uri="{BB962C8B-B14F-4D97-AF65-F5344CB8AC3E}">
        <p14:creationId xmlns:p14="http://schemas.microsoft.com/office/powerpoint/2010/main" val="288374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cxnSp>
        <p:nvCxnSpPr>
          <p:cNvPr id="5" name="Gerader Verbinder 7"/>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GB"/>
              <a:t>Click to edit Master title style</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6" name="Grafik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7765" y="6002009"/>
            <a:ext cx="3358335" cy="879121"/>
          </a:xfrm>
          <a:prstGeom prst="rect">
            <a:avLst/>
          </a:prstGeom>
        </p:spPr>
      </p:pic>
    </p:spTree>
    <p:extLst>
      <p:ext uri="{BB962C8B-B14F-4D97-AF65-F5344CB8AC3E}">
        <p14:creationId xmlns:p14="http://schemas.microsoft.com/office/powerpoint/2010/main" val="136585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684800"/>
            <a:ext cx="11484000" cy="3193200"/>
          </a:xfrm>
          <a:prstGeom prst="rect">
            <a:avLst/>
          </a:prstGeo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GB"/>
              <a:t>Click to edit Master title style</a:t>
            </a:r>
            <a:endParaRPr lang="en-US" dirty="0"/>
          </a:p>
        </p:txBody>
      </p:sp>
      <p:sp>
        <p:nvSpPr>
          <p:cNvPr id="6" name="Content Placeholder 2"/>
          <p:cNvSpPr>
            <a:spLocks noGrp="1"/>
          </p:cNvSpPr>
          <p:nvPr>
            <p:ph idx="1"/>
          </p:nvPr>
        </p:nvSpPr>
        <p:spPr>
          <a:xfrm>
            <a:off x="384000" y="1152000"/>
            <a:ext cx="1148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GB"/>
              <a:t>Click to edit Master text styles</a:t>
            </a:r>
          </a:p>
        </p:txBody>
      </p:sp>
    </p:spTree>
    <p:extLst>
      <p:ext uri="{BB962C8B-B14F-4D97-AF65-F5344CB8AC3E}">
        <p14:creationId xmlns:p14="http://schemas.microsoft.com/office/powerpoint/2010/main" val="324122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_Aufzählung_ohne_Zwischentitel">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73038" y="1152000"/>
            <a:ext cx="11484000" cy="3726000"/>
          </a:xfrm>
          <a:prstGeom prst="rect">
            <a:avLst/>
          </a:prstGeom>
        </p:spPr>
        <p:txBody>
          <a:bodyPr lIns="0" tIns="0" rIns="0" bIns="0"/>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2"/>
                </a:solidFill>
              </a:defRPr>
            </a:lvl1pPr>
          </a:lstStyle>
          <a:p>
            <a:r>
              <a:rPr lang="en-GB"/>
              <a:t>Click to edit Master title style</a:t>
            </a:r>
            <a:endParaRPr lang="en-US" dirty="0"/>
          </a:p>
        </p:txBody>
      </p:sp>
    </p:spTree>
    <p:extLst>
      <p:ext uri="{BB962C8B-B14F-4D97-AF65-F5344CB8AC3E}">
        <p14:creationId xmlns:p14="http://schemas.microsoft.com/office/powerpoint/2010/main" val="33263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GB"/>
              <a:t>Click to edit Master title style</a:t>
            </a:r>
            <a:endParaRPr lang="en-US" dirty="0"/>
          </a:p>
        </p:txBody>
      </p:sp>
      <p:sp>
        <p:nvSpPr>
          <p:cNvPr id="12"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GB"/>
              <a:t>Click to edit Master text styles</a:t>
            </a:r>
          </a:p>
        </p:txBody>
      </p:sp>
      <p:sp>
        <p:nvSpPr>
          <p:cNvPr id="9" name="Diagrammplatzhalter 8"/>
          <p:cNvSpPr>
            <a:spLocks noGrp="1"/>
          </p:cNvSpPr>
          <p:nvPr>
            <p:ph type="chart" sz="quarter" idx="13"/>
          </p:nvPr>
        </p:nvSpPr>
        <p:spPr>
          <a:xfrm>
            <a:off x="383118" y="1684800"/>
            <a:ext cx="11425767" cy="3632200"/>
          </a:xfrm>
          <a:prstGeom prst="rect">
            <a:avLst/>
          </a:prstGeom>
        </p:spPr>
        <p:txBody>
          <a:bodyPr lIns="0" tIns="0" rIns="0" bIns="0"/>
          <a:lstStyle/>
          <a:p>
            <a:pPr lvl="0"/>
            <a:r>
              <a:rPr lang="en-GB" noProof="0"/>
              <a:t>Click icon to add chart</a:t>
            </a:r>
            <a:endParaRPr lang="de-DE" noProof="0"/>
          </a:p>
        </p:txBody>
      </p:sp>
    </p:spTree>
    <p:extLst>
      <p:ext uri="{BB962C8B-B14F-4D97-AF65-F5344CB8AC3E}">
        <p14:creationId xmlns:p14="http://schemas.microsoft.com/office/powerpoint/2010/main" val="23637931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txBox="1">
            <a:spLocks/>
          </p:cNvSpPr>
          <p:nvPr/>
        </p:nvSpPr>
        <p:spPr>
          <a:xfrm>
            <a:off x="1195387" y="6227763"/>
            <a:ext cx="7252421"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de-DE" sz="900" noProof="0" dirty="0">
                <a:solidFill>
                  <a:schemeClr val="tx2"/>
                </a:solidFill>
              </a:rPr>
              <a:t>A Deep Dive into Memory Access: Extended Roofline for Power Management | </a:t>
            </a:r>
            <a:r>
              <a:rPr lang="en-US" altLang="de-DE" sz="900" noProof="0" dirty="0" err="1">
                <a:solidFill>
                  <a:schemeClr val="tx2"/>
                </a:solidFill>
              </a:rPr>
              <a:t>Liangkun</a:t>
            </a:r>
            <a:r>
              <a:rPr lang="en-US" altLang="de-DE" sz="900" noProof="0" dirty="0">
                <a:solidFill>
                  <a:schemeClr val="tx2"/>
                </a:solidFill>
              </a:rPr>
              <a:t> He |</a:t>
            </a:r>
            <a:r>
              <a:rPr lang="en-US" altLang="zh-CN" sz="900" noProof="0" dirty="0">
                <a:solidFill>
                  <a:schemeClr val="tx2"/>
                </a:solidFill>
              </a:rPr>
              <a:t> </a:t>
            </a:r>
            <a:r>
              <a:rPr lang="en-US" altLang="de-DE" sz="900" noProof="0" dirty="0">
                <a:solidFill>
                  <a:schemeClr val="tx2"/>
                </a:solidFill>
              </a:rPr>
              <a:t>Presentation of Bachelor Thesis | 2</a:t>
            </a:r>
            <a:r>
              <a:rPr lang="en-US" altLang="zh-CN" sz="900" noProof="0" dirty="0">
                <a:solidFill>
                  <a:schemeClr val="tx2"/>
                </a:solidFill>
              </a:rPr>
              <a:t>7</a:t>
            </a:r>
            <a:r>
              <a:rPr lang="en-US" altLang="de-DE" sz="900" noProof="0" dirty="0">
                <a:solidFill>
                  <a:schemeClr val="tx2"/>
                </a:solidFill>
              </a:rPr>
              <a:t>.0</a:t>
            </a:r>
            <a:r>
              <a:rPr lang="en-US" altLang="zh-CN" sz="900" noProof="0" dirty="0">
                <a:solidFill>
                  <a:schemeClr val="tx2"/>
                </a:solidFill>
              </a:rPr>
              <a:t>7</a:t>
            </a:r>
            <a:r>
              <a:rPr lang="en-US" altLang="de-DE" sz="900" noProof="0" dirty="0">
                <a:solidFill>
                  <a:schemeClr val="tx2"/>
                </a:solidFill>
              </a:rPr>
              <a:t>.2021</a:t>
            </a:r>
          </a:p>
        </p:txBody>
      </p:sp>
      <p:cxnSp>
        <p:nvCxnSpPr>
          <p:cNvPr id="11" name="Gerader Verbinder 10"/>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0" name="Textfeld 6"/>
          <p:cNvSpPr txBox="1">
            <a:spLocks noChangeArrowheads="1"/>
          </p:cNvSpPr>
          <p:nvPr/>
        </p:nvSpPr>
        <p:spPr bwMode="auto">
          <a:xfrm>
            <a:off x="-1784350" y="5073650"/>
            <a:ext cx="166846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de-DE" altLang="de-DE" sz="1000" b="1"/>
              <a:t>Fußzeile anpassen:</a:t>
            </a:r>
            <a:endParaRPr lang="de-DE" altLang="de-DE" sz="1000"/>
          </a:p>
          <a:p>
            <a:pPr eaLnBrk="1" hangingPunct="1">
              <a:defRPr/>
            </a:pPr>
            <a:r>
              <a:rPr lang="de-DE" altLang="de-DE" sz="1000"/>
              <a:t>Zum Anpassen der Fußzeile unter Karteireiter Ansicht &gt; auf Folienmaster klicken. Links in der Übersicht auf die oberste Folie scrollen und dort in die Fußzeile klicken. So wird der Text automatisch auf allen Seiten angepasst.</a:t>
            </a:r>
            <a:endParaRPr lang="de-DE" altLang="de-DE" sz="1000" b="1"/>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2EE209F-ADCE-4A25-A002-24E1EC9FA94D}" type="slidenum">
              <a:rPr lang="de-DE" altLang="de-DE" sz="900">
                <a:solidFill>
                  <a:schemeClr val="tx2"/>
                </a:solidFill>
              </a:rPr>
              <a:pPr eaLnBrk="1" hangingPunct="1"/>
              <a:t>‹#›</a:t>
            </a:fld>
            <a:endParaRPr lang="de-DE" altLang="de-DE" sz="900">
              <a:solidFill>
                <a:schemeClr val="tx2"/>
              </a:solidFill>
            </a:endParaRPr>
          </a:p>
        </p:txBody>
      </p:sp>
      <p:pic>
        <p:nvPicPr>
          <p:cNvPr id="8" name="Grafik 7"/>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17765" y="6002009"/>
            <a:ext cx="3358335" cy="879121"/>
          </a:xfrm>
          <a:prstGeom prst="rect">
            <a:avLst/>
          </a:prstGeom>
        </p:spPr>
      </p:pic>
    </p:spTree>
  </p:cSld>
  <p:clrMap bg1="lt1" tx1="dk1" bg2="lt2" tx2="dk2" accent1="accent1" accent2="accent2" accent3="accent3" accent4="accent4" accent5="accent5" accent6="accent6" hlink="hlink" folHlink="folHlink"/>
  <p:sldLayoutIdLst>
    <p:sldLayoutId id="2147483860" r:id="rId1"/>
    <p:sldLayoutId id="2147483864" r:id="rId2"/>
    <p:sldLayoutId id="2147483857" r:id="rId3"/>
    <p:sldLayoutId id="2147483865" r:id="rId4"/>
    <p:sldLayoutId id="2147483866" r:id="rId5"/>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techwireasia.com/2020/06/japans-fugaku-is-the-worlds-fastest-supercomputer/"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ctrTitle"/>
          </p:nvPr>
        </p:nvSpPr>
        <p:spPr bwMode="auto">
          <a:xfrm>
            <a:off x="384175" y="2348716"/>
            <a:ext cx="11483975"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GB" b="0" dirty="0"/>
              <a:t>A Deep Dive into Memory Access: Extended Roofline for Power Management</a:t>
            </a:r>
            <a:br>
              <a:rPr lang="en-GB" b="0" dirty="0"/>
            </a:br>
            <a:br>
              <a:rPr lang="en-GB" b="0" dirty="0"/>
            </a:br>
            <a:endParaRPr lang="de-DE" altLang="de-DE" dirty="0">
              <a:ea typeface="ＭＳ Ｐゴシック" panose="020B0600070205080204" pitchFamily="34" charset="-128"/>
            </a:endParaRPr>
          </a:p>
        </p:txBody>
      </p:sp>
      <p:sp>
        <p:nvSpPr>
          <p:cNvPr id="10243" name="Untertitel 2"/>
          <p:cNvSpPr>
            <a:spLocks noGrp="1"/>
          </p:cNvSpPr>
          <p:nvPr>
            <p:ph type="subTitle" idx="1"/>
          </p:nvPr>
        </p:nvSpPr>
        <p:spPr bwMode="auto">
          <a:xfrm>
            <a:off x="354012" y="3345084"/>
            <a:ext cx="11483975" cy="37154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US" altLang="de-DE" dirty="0">
                <a:ea typeface="ＭＳ Ｐゴシック" panose="020B0600070205080204" pitchFamily="34" charset="-128"/>
              </a:rPr>
              <a:t>Presentation of Bachelor Thesis</a:t>
            </a:r>
          </a:p>
          <a:p>
            <a:pPr eaLnBrk="1" hangingPunct="1"/>
            <a:endParaRPr lang="en-US" altLang="de-DE" dirty="0">
              <a:ea typeface="ＭＳ Ｐゴシック" panose="020B0600070205080204" pitchFamily="34" charset="-128"/>
            </a:endParaRPr>
          </a:p>
          <a:p>
            <a:pPr eaLnBrk="1" hangingPunct="1"/>
            <a:r>
              <a:rPr lang="en-US" altLang="de-DE" dirty="0">
                <a:ea typeface="ＭＳ Ｐゴシック" panose="020B0600070205080204" pitchFamily="34" charset="-128"/>
              </a:rPr>
              <a:t>First examiner: Prof. Dr. Matthias Müller</a:t>
            </a:r>
          </a:p>
          <a:p>
            <a:pPr eaLnBrk="1" hangingPunct="1"/>
            <a:r>
              <a:rPr lang="en-US" altLang="de-DE" dirty="0">
                <a:ea typeface="ＭＳ Ｐゴシック" panose="020B0600070205080204" pitchFamily="34" charset="-128"/>
              </a:rPr>
              <a:t>Second examiner: Prof. Dr. Martin Schulz</a:t>
            </a:r>
          </a:p>
          <a:p>
            <a:pPr eaLnBrk="1" hangingPunct="1"/>
            <a:r>
              <a:rPr lang="en-US" altLang="de-DE" dirty="0">
                <a:ea typeface="ＭＳ Ｐゴシック" panose="020B0600070205080204" pitchFamily="34" charset="-128"/>
              </a:rPr>
              <a:t>Adviser: M. Sc. Bo Wang </a:t>
            </a:r>
            <a:br>
              <a:rPr lang="en-US" altLang="de-DE" dirty="0">
                <a:ea typeface="ＭＳ Ｐゴシック" panose="020B0600070205080204" pitchFamily="34" charset="-128"/>
              </a:rPr>
            </a:br>
            <a:endParaRPr lang="en-US" altLang="de-DE" dirty="0">
              <a:ea typeface="ＭＳ Ｐゴシック" panose="020B0600070205080204" pitchFamily="34" charset="-128"/>
            </a:endParaRPr>
          </a:p>
          <a:p>
            <a:r>
              <a:rPr lang="en-GB" dirty="0" err="1"/>
              <a:t>Lehrstuhl</a:t>
            </a:r>
            <a:r>
              <a:rPr lang="en-GB" dirty="0"/>
              <a:t> </a:t>
            </a:r>
            <a:r>
              <a:rPr lang="en-GB" dirty="0" err="1"/>
              <a:t>für</a:t>
            </a:r>
            <a:r>
              <a:rPr lang="en-GB" dirty="0"/>
              <a:t> </a:t>
            </a:r>
            <a:r>
              <a:rPr lang="en-GB" dirty="0" err="1"/>
              <a:t>Hochleistungsrechnen</a:t>
            </a:r>
            <a:r>
              <a:rPr lang="en-GB" dirty="0"/>
              <a:t> (</a:t>
            </a:r>
            <a:r>
              <a:rPr lang="en-GB" dirty="0" err="1"/>
              <a:t>Informatik</a:t>
            </a:r>
            <a:r>
              <a:rPr lang="en-GB" dirty="0"/>
              <a:t> 12), IT </a:t>
            </a:r>
            <a:r>
              <a:rPr lang="en-GB" dirty="0" err="1"/>
              <a:t>Center</a:t>
            </a:r>
            <a:r>
              <a:rPr lang="en-GB" dirty="0"/>
              <a:t>, RWTH Aachen</a:t>
            </a:r>
          </a:p>
          <a:p>
            <a:r>
              <a:rPr lang="en-GB" dirty="0" err="1"/>
              <a:t>Lehrstuhl</a:t>
            </a:r>
            <a:r>
              <a:rPr lang="en-GB" dirty="0"/>
              <a:t> </a:t>
            </a:r>
            <a:r>
              <a:rPr lang="en-GB" dirty="0" err="1"/>
              <a:t>für</a:t>
            </a:r>
            <a:r>
              <a:rPr lang="en-GB" dirty="0"/>
              <a:t> </a:t>
            </a:r>
            <a:r>
              <a:rPr lang="en-GB" dirty="0" err="1"/>
              <a:t>Rechnerarchitektur</a:t>
            </a:r>
            <a:r>
              <a:rPr lang="en-GB" dirty="0"/>
              <a:t> &amp; </a:t>
            </a:r>
            <a:r>
              <a:rPr lang="en-GB" dirty="0" err="1"/>
              <a:t>Parallele</a:t>
            </a:r>
            <a:r>
              <a:rPr lang="en-GB" dirty="0"/>
              <a:t> </a:t>
            </a:r>
            <a:r>
              <a:rPr lang="en-GB" dirty="0" err="1"/>
              <a:t>Systeme</a:t>
            </a:r>
            <a:r>
              <a:rPr lang="en-GB" dirty="0"/>
              <a:t>. </a:t>
            </a:r>
            <a:r>
              <a:rPr lang="en-GB" dirty="0" err="1"/>
              <a:t>Technische</a:t>
            </a:r>
            <a:r>
              <a:rPr lang="en-GB" dirty="0"/>
              <a:t> Universität </a:t>
            </a:r>
            <a:r>
              <a:rPr lang="en-GB" dirty="0" err="1"/>
              <a:t>München</a:t>
            </a:r>
            <a:endParaRPr lang="en-GB" dirty="0"/>
          </a:p>
          <a:p>
            <a:endParaRPr lang="en-GB" dirty="0"/>
          </a:p>
          <a:p>
            <a:r>
              <a:rPr lang="de-DE" altLang="de-DE" dirty="0" err="1">
                <a:ea typeface="ＭＳ Ｐゴシック" panose="020B0600070205080204" pitchFamily="34" charset="-128"/>
              </a:rPr>
              <a:t>Liangkun</a:t>
            </a:r>
            <a:r>
              <a:rPr lang="de-DE" altLang="de-DE" dirty="0">
                <a:ea typeface="ＭＳ Ｐゴシック" panose="020B0600070205080204" pitchFamily="34" charset="-128"/>
              </a:rPr>
              <a:t> He, 2</a:t>
            </a:r>
            <a:r>
              <a:rPr lang="en-US" altLang="zh-CN" dirty="0">
                <a:ea typeface="ＭＳ Ｐゴシック" panose="020B0600070205080204" pitchFamily="34" charset="-128"/>
              </a:rPr>
              <a:t>7</a:t>
            </a:r>
            <a:r>
              <a:rPr lang="de-DE" altLang="de-DE" dirty="0">
                <a:ea typeface="ＭＳ Ｐゴシック" panose="020B0600070205080204" pitchFamily="34" charset="-128"/>
              </a:rPr>
              <a:t>.0</a:t>
            </a:r>
            <a:r>
              <a:rPr lang="en-US" altLang="zh-CN" dirty="0">
                <a:ea typeface="ＭＳ Ｐゴシック" panose="020B0600070205080204" pitchFamily="34" charset="-128"/>
              </a:rPr>
              <a:t>7</a:t>
            </a:r>
            <a:r>
              <a:rPr lang="de-DE" altLang="de-DE" dirty="0">
                <a:ea typeface="ＭＳ Ｐゴシック" panose="020B0600070205080204" pitchFamily="34" charset="-128"/>
              </a:rPr>
              <a:t>.2021</a:t>
            </a:r>
            <a:br>
              <a:rPr lang="de-DE" altLang="de-DE" dirty="0">
                <a:ea typeface="ＭＳ Ｐゴシック" panose="020B0600070205080204" pitchFamily="34" charset="-128"/>
              </a:rPr>
            </a:br>
            <a:endParaRPr lang="de-DE" altLang="de-DE" dirty="0">
              <a:ea typeface="ＭＳ Ｐゴシック" panose="020B0600070205080204" pitchFamily="34" charset="-128"/>
            </a:endParaRPr>
          </a:p>
          <a:p>
            <a:pPr eaLnBrk="1" hangingPunct="1"/>
            <a:endParaRPr lang="de-DE" altLang="de-DE" dirty="0">
              <a:ea typeface="ＭＳ Ｐゴシック" panose="020B0600070205080204" pitchFamily="34" charset="-128"/>
            </a:endParaRPr>
          </a:p>
          <a:p>
            <a:pPr eaLnBrk="1" hangingPunct="1"/>
            <a:endParaRPr lang="de-DE" altLang="de-DE" dirty="0">
              <a:ea typeface="ＭＳ Ｐゴシック" panose="020B0600070205080204" pitchFamily="34" charset="-128"/>
            </a:endParaRPr>
          </a:p>
          <a:p>
            <a:pPr eaLnBrk="1" hangingPunct="1"/>
            <a:endParaRPr lang="de-DE" altLang="de-DE" dirty="0">
              <a:ea typeface="ＭＳ Ｐゴシック" panose="020B0600070205080204" pitchFamily="34" charset="-128"/>
            </a:endParaRPr>
          </a:p>
          <a:p>
            <a:pPr eaLnBrk="1" hangingPunct="1"/>
            <a:endParaRPr lang="de-DE" altLang="de-DE" dirty="0">
              <a:ea typeface="ＭＳ Ｐゴシック" panose="020B0600070205080204" pitchFamily="34" charset="-128"/>
            </a:endParaRPr>
          </a:p>
          <a:p>
            <a:pPr eaLnBrk="1" hangingPunct="1"/>
            <a:br>
              <a:rPr lang="de-DE" altLang="de-DE" dirty="0">
                <a:ea typeface="ＭＳ Ｐゴシック" panose="020B0600070205080204" pitchFamily="34" charset="-128"/>
              </a:rPr>
            </a:br>
            <a:br>
              <a:rPr lang="de-DE" altLang="de-DE" dirty="0">
                <a:ea typeface="ＭＳ Ｐゴシック" panose="020B0600070205080204" pitchFamily="34" charset="-128"/>
              </a:rPr>
            </a:br>
            <a:endParaRPr lang="de-DE" altLang="de-DE"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D75FA7-6A89-2542-89AC-688FC276DC72}"/>
              </a:ext>
            </a:extLst>
          </p:cNvPr>
          <p:cNvSpPr>
            <a:spLocks noGrp="1"/>
          </p:cNvSpPr>
          <p:nvPr>
            <p:ph type="body" sz="quarter" idx="13"/>
          </p:nvPr>
        </p:nvSpPr>
        <p:spPr>
          <a:xfrm>
            <a:off x="384000" y="1082916"/>
            <a:ext cx="11484000" cy="5167413"/>
          </a:xfrm>
        </p:spPr>
        <p:txBody>
          <a:bodyPr/>
          <a:lstStyle/>
          <a:p>
            <a:r>
              <a:rPr lang="en-US" dirty="0"/>
              <a:t>Assumption</a:t>
            </a:r>
          </a:p>
          <a:p>
            <a:pPr lvl="1"/>
            <a:r>
              <a:rPr lang="en-US" dirty="0"/>
              <a:t>Computation and data transfer between CPU and memory overlap perfectly.(ignore memory latency)</a:t>
            </a:r>
          </a:p>
          <a:p>
            <a:r>
              <a:rPr lang="en-US" dirty="0"/>
              <a:t>Fact</a:t>
            </a:r>
          </a:p>
          <a:p>
            <a:pPr lvl="1"/>
            <a:r>
              <a:rPr lang="en-US" dirty="0"/>
              <a:t>Memory latency may not be eliminated completely</a:t>
            </a:r>
          </a:p>
          <a:p>
            <a:pPr marL="215900" lvl="1" indent="0">
              <a:buNone/>
            </a:pPr>
            <a:endParaRPr lang="en-US" dirty="0"/>
          </a:p>
          <a:p>
            <a:r>
              <a:rPr lang="en-US" dirty="0"/>
              <a:t>Out-of-order execution: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Hardware prefetching:</a:t>
            </a:r>
          </a:p>
        </p:txBody>
      </p:sp>
      <p:sp>
        <p:nvSpPr>
          <p:cNvPr id="3" name="Title 2">
            <a:extLst>
              <a:ext uri="{FF2B5EF4-FFF2-40B4-BE49-F238E27FC236}">
                <a16:creationId xmlns:a16="http://schemas.microsoft.com/office/drawing/2014/main" id="{E9C510E9-FD4A-DF44-AEF2-CF9DAAC1B348}"/>
              </a:ext>
            </a:extLst>
          </p:cNvPr>
          <p:cNvSpPr>
            <a:spLocks noGrp="1"/>
          </p:cNvSpPr>
          <p:nvPr>
            <p:ph type="title"/>
          </p:nvPr>
        </p:nvSpPr>
        <p:spPr/>
        <p:txBody>
          <a:bodyPr/>
          <a:lstStyle/>
          <a:p>
            <a:r>
              <a:rPr lang="en-US" dirty="0"/>
              <a:t>Roofline Model</a:t>
            </a:r>
          </a:p>
        </p:txBody>
      </p:sp>
      <p:pic>
        <p:nvPicPr>
          <p:cNvPr id="6" name="Picture 5" descr="A screenshot of a computer&#10;&#10;Description automatically generated with medium confidence">
            <a:extLst>
              <a:ext uri="{FF2B5EF4-FFF2-40B4-BE49-F238E27FC236}">
                <a16:creationId xmlns:a16="http://schemas.microsoft.com/office/drawing/2014/main" id="{D6EF0724-6FE3-F448-A2F6-EF69E8A4A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8639" y="2681223"/>
            <a:ext cx="9205732" cy="1591343"/>
          </a:xfrm>
          <a:prstGeom prst="rect">
            <a:avLst/>
          </a:prstGeom>
        </p:spPr>
      </p:pic>
      <p:sp>
        <p:nvSpPr>
          <p:cNvPr id="7" name="TextBox 6">
            <a:extLst>
              <a:ext uri="{FF2B5EF4-FFF2-40B4-BE49-F238E27FC236}">
                <a16:creationId xmlns:a16="http://schemas.microsoft.com/office/drawing/2014/main" id="{FCA72133-A68B-344B-BBAB-7DCC6C2977D9}"/>
              </a:ext>
            </a:extLst>
          </p:cNvPr>
          <p:cNvSpPr txBox="1"/>
          <p:nvPr/>
        </p:nvSpPr>
        <p:spPr>
          <a:xfrm>
            <a:off x="2774037" y="4204718"/>
            <a:ext cx="3480122" cy="369332"/>
          </a:xfrm>
          <a:prstGeom prst="rect">
            <a:avLst/>
          </a:prstGeom>
          <a:noFill/>
        </p:spPr>
        <p:txBody>
          <a:bodyPr wrap="square" rtlCol="0">
            <a:spAutoFit/>
          </a:bodyPr>
          <a:lstStyle/>
          <a:p>
            <a:r>
              <a:rPr lang="en-US" dirty="0"/>
              <a:t>In-order execution</a:t>
            </a:r>
          </a:p>
        </p:txBody>
      </p:sp>
      <p:sp>
        <p:nvSpPr>
          <p:cNvPr id="8" name="TextBox 7">
            <a:extLst>
              <a:ext uri="{FF2B5EF4-FFF2-40B4-BE49-F238E27FC236}">
                <a16:creationId xmlns:a16="http://schemas.microsoft.com/office/drawing/2014/main" id="{AC5F0D2E-70AE-D94A-AA4F-CEF811CF8974}"/>
              </a:ext>
            </a:extLst>
          </p:cNvPr>
          <p:cNvSpPr txBox="1"/>
          <p:nvPr/>
        </p:nvSpPr>
        <p:spPr>
          <a:xfrm>
            <a:off x="7903626" y="4208626"/>
            <a:ext cx="2737367" cy="369332"/>
          </a:xfrm>
          <a:prstGeom prst="rect">
            <a:avLst/>
          </a:prstGeom>
          <a:noFill/>
        </p:spPr>
        <p:txBody>
          <a:bodyPr wrap="square" rtlCol="0">
            <a:spAutoFit/>
          </a:bodyPr>
          <a:lstStyle/>
          <a:p>
            <a:r>
              <a:rPr lang="en-US" dirty="0"/>
              <a:t>Out-of-order execution</a:t>
            </a:r>
          </a:p>
        </p:txBody>
      </p:sp>
      <p:pic>
        <p:nvPicPr>
          <p:cNvPr id="10" name="Picture 9" descr="Timeline&#10;&#10;Description automatically generated">
            <a:extLst>
              <a:ext uri="{FF2B5EF4-FFF2-40B4-BE49-F238E27FC236}">
                <a16:creationId xmlns:a16="http://schemas.microsoft.com/office/drawing/2014/main" id="{39624A73-0148-E94C-8C59-40816E121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865" y="4637261"/>
            <a:ext cx="5776038" cy="1466434"/>
          </a:xfrm>
          <a:prstGeom prst="rect">
            <a:avLst/>
          </a:prstGeom>
        </p:spPr>
      </p:pic>
    </p:spTree>
    <p:extLst>
      <p:ext uri="{BB962C8B-B14F-4D97-AF65-F5344CB8AC3E}">
        <p14:creationId xmlns:p14="http://schemas.microsoft.com/office/powerpoint/2010/main" val="26179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AD3BF5-D3CE-3C48-8B47-23813C1B9CD0}"/>
              </a:ext>
            </a:extLst>
          </p:cNvPr>
          <p:cNvSpPr>
            <a:spLocks noGrp="1"/>
          </p:cNvSpPr>
          <p:nvPr>
            <p:ph type="body" sz="quarter" idx="13"/>
          </p:nvPr>
        </p:nvSpPr>
        <p:spPr>
          <a:xfrm>
            <a:off x="384000" y="1439271"/>
            <a:ext cx="4661459" cy="3193200"/>
          </a:xfrm>
        </p:spPr>
        <p:txBody>
          <a:bodyPr/>
          <a:lstStyle/>
          <a:p>
            <a:endParaRPr lang="en-US" dirty="0"/>
          </a:p>
          <a:p>
            <a:r>
              <a:rPr lang="en-US" dirty="0"/>
              <a:t>How core and </a:t>
            </a:r>
            <a:r>
              <a:rPr lang="en-US" dirty="0" err="1"/>
              <a:t>uncore</a:t>
            </a:r>
            <a:r>
              <a:rPr lang="en-US" dirty="0"/>
              <a:t> frequency scaling affects the L3 and DRAM latency </a:t>
            </a:r>
          </a:p>
          <a:p>
            <a:endParaRPr lang="en-US" dirty="0"/>
          </a:p>
          <a:p>
            <a:r>
              <a:rPr lang="en-US" dirty="0"/>
              <a:t>Latency is measured by </a:t>
            </a:r>
            <a:r>
              <a:rPr lang="en-US" dirty="0" err="1"/>
              <a:t>tinyBench</a:t>
            </a:r>
            <a:endParaRPr lang="en-US" dirty="0"/>
          </a:p>
          <a:p>
            <a:pPr marL="0" indent="0">
              <a:buNone/>
            </a:pPr>
            <a:endParaRPr lang="en-US" dirty="0"/>
          </a:p>
          <a:p>
            <a:r>
              <a:rPr lang="en-US" dirty="0"/>
              <a:t>Latency increases when core/</a:t>
            </a:r>
            <a:r>
              <a:rPr lang="en-US" dirty="0" err="1"/>
              <a:t>uncore</a:t>
            </a:r>
            <a:r>
              <a:rPr lang="en-US" dirty="0"/>
              <a:t> frequency decreases</a:t>
            </a:r>
          </a:p>
          <a:p>
            <a:endParaRPr lang="en-US" dirty="0"/>
          </a:p>
          <a:p>
            <a:endParaRPr lang="en-US" dirty="0"/>
          </a:p>
          <a:p>
            <a:endParaRPr lang="en-US" dirty="0"/>
          </a:p>
        </p:txBody>
      </p:sp>
      <p:sp>
        <p:nvSpPr>
          <p:cNvPr id="3" name="Title 2">
            <a:extLst>
              <a:ext uri="{FF2B5EF4-FFF2-40B4-BE49-F238E27FC236}">
                <a16:creationId xmlns:a16="http://schemas.microsoft.com/office/drawing/2014/main" id="{C71A1DF9-D508-1544-8E7D-D8C397C8F479}"/>
              </a:ext>
            </a:extLst>
          </p:cNvPr>
          <p:cNvSpPr>
            <a:spLocks noGrp="1"/>
          </p:cNvSpPr>
          <p:nvPr>
            <p:ph type="title"/>
          </p:nvPr>
        </p:nvSpPr>
        <p:spPr/>
        <p:txBody>
          <a:bodyPr/>
          <a:lstStyle/>
          <a:p>
            <a:r>
              <a:rPr lang="en-US" dirty="0"/>
              <a:t>Roofline Model</a:t>
            </a:r>
          </a:p>
        </p:txBody>
      </p:sp>
      <p:pic>
        <p:nvPicPr>
          <p:cNvPr id="20" name="Content Placeholder 19" descr="Chart, line chart&#10;&#10;Description automatically generated">
            <a:extLst>
              <a:ext uri="{FF2B5EF4-FFF2-40B4-BE49-F238E27FC236}">
                <a16:creationId xmlns:a16="http://schemas.microsoft.com/office/drawing/2014/main" id="{039125C6-9C75-B24F-B7CF-9155698496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5459" y="1088853"/>
            <a:ext cx="6758683" cy="4179406"/>
          </a:xfrm>
        </p:spPr>
      </p:pic>
    </p:spTree>
    <p:extLst>
      <p:ext uri="{BB962C8B-B14F-4D97-AF65-F5344CB8AC3E}">
        <p14:creationId xmlns:p14="http://schemas.microsoft.com/office/powerpoint/2010/main" val="128867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6F9206-C8F9-3D41-BA88-CE7FECBB9AE5}"/>
              </a:ext>
            </a:extLst>
          </p:cNvPr>
          <p:cNvSpPr>
            <a:spLocks noGrp="1"/>
          </p:cNvSpPr>
          <p:nvPr>
            <p:ph type="body" sz="quarter" idx="13"/>
          </p:nvPr>
        </p:nvSpPr>
        <p:spPr>
          <a:xfrm>
            <a:off x="384000" y="1064004"/>
            <a:ext cx="11484000" cy="3813129"/>
          </a:xfrm>
        </p:spPr>
        <p:txBody>
          <a:bodyPr/>
          <a:lstStyle/>
          <a:p>
            <a:endParaRPr lang="en-US" dirty="0"/>
          </a:p>
          <a:p>
            <a:r>
              <a:rPr lang="en-US" dirty="0"/>
              <a:t>Transfer delay: Part of memory latency that cannot be eliminated</a:t>
            </a:r>
          </a:p>
          <a:p>
            <a:endParaRPr lang="en-US" dirty="0"/>
          </a:p>
          <a:p>
            <a:r>
              <a:rPr lang="en-US" dirty="0">
                <a:solidFill>
                  <a:schemeClr val="tx2"/>
                </a:solidFill>
              </a:rPr>
              <a:t>Time interval analysis</a:t>
            </a:r>
          </a:p>
          <a:p>
            <a:pPr lvl="1"/>
            <a:r>
              <a:rPr lang="en-US" dirty="0"/>
              <a:t>Calculate the transfer delay based on the activities of CPU and memory in a sampling interval</a:t>
            </a:r>
          </a:p>
          <a:p>
            <a:pPr lvl="1"/>
            <a:r>
              <a:rPr lang="en-US" dirty="0"/>
              <a:t>The summarized activities can be derived from hardware events</a:t>
            </a:r>
          </a:p>
          <a:p>
            <a:pPr lvl="1"/>
            <a:endParaRPr lang="en-US" dirty="0"/>
          </a:p>
          <a:p>
            <a:endParaRPr lang="en-US" dirty="0"/>
          </a:p>
          <a:p>
            <a:endParaRPr lang="en-US" dirty="0"/>
          </a:p>
        </p:txBody>
      </p:sp>
      <p:sp>
        <p:nvSpPr>
          <p:cNvPr id="3" name="Title 2">
            <a:extLst>
              <a:ext uri="{FF2B5EF4-FFF2-40B4-BE49-F238E27FC236}">
                <a16:creationId xmlns:a16="http://schemas.microsoft.com/office/drawing/2014/main" id="{1F31E614-8EA0-4245-B58C-3AABA4789A50}"/>
              </a:ext>
            </a:extLst>
          </p:cNvPr>
          <p:cNvSpPr>
            <a:spLocks noGrp="1"/>
          </p:cNvSpPr>
          <p:nvPr>
            <p:ph type="title"/>
          </p:nvPr>
        </p:nvSpPr>
        <p:spPr/>
        <p:txBody>
          <a:bodyPr/>
          <a:lstStyle/>
          <a:p>
            <a:r>
              <a:rPr lang="en-US" dirty="0"/>
              <a:t>Extended Roofline Model</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7BE104-52F4-ED4B-B5D8-E87D0E58CA15}"/>
                  </a:ext>
                </a:extLst>
              </p:cNvPr>
              <p:cNvSpPr txBox="1"/>
              <p:nvPr/>
            </p:nvSpPr>
            <p:spPr>
              <a:xfrm>
                <a:off x="9978603" y="2890923"/>
                <a:ext cx="1296363" cy="4004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𝑆𝑡𝑎𝑙𝑙</m:t>
                          </m:r>
                        </m:sub>
                        <m:sup>
                          <m:r>
                            <a:rPr lang="en-US" i="1">
                              <a:latin typeface="Cambria Math" panose="02040503050406030204" pitchFamily="18" charset="0"/>
                            </a:rPr>
                            <m:t>𝑐𝑝𝑢</m:t>
                          </m:r>
                        </m:sup>
                      </m:sSubSup>
                    </m:oMath>
                  </m:oMathPara>
                </a14:m>
                <a:endParaRPr lang="en-US" dirty="0"/>
              </a:p>
            </p:txBody>
          </p:sp>
        </mc:Choice>
        <mc:Fallback>
          <p:sp>
            <p:nvSpPr>
              <p:cNvPr id="6" name="TextBox 5">
                <a:extLst>
                  <a:ext uri="{FF2B5EF4-FFF2-40B4-BE49-F238E27FC236}">
                    <a16:creationId xmlns:a16="http://schemas.microsoft.com/office/drawing/2014/main" id="{947BE104-52F4-ED4B-B5D8-E87D0E58CA15}"/>
                  </a:ext>
                </a:extLst>
              </p:cNvPr>
              <p:cNvSpPr txBox="1">
                <a:spLocks noRot="1" noChangeAspect="1" noMove="1" noResize="1" noEditPoints="1" noAdjustHandles="1" noChangeArrowheads="1" noChangeShapeType="1" noTextEdit="1"/>
              </p:cNvSpPr>
              <p:nvPr/>
            </p:nvSpPr>
            <p:spPr>
              <a:xfrm>
                <a:off x="9978603" y="2890923"/>
                <a:ext cx="1296363" cy="400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B225392A-07E9-FD40-B68C-91C6A6D41AB2}"/>
                  </a:ext>
                </a:extLst>
              </p:cNvPr>
              <p:cNvSpPr/>
              <p:nvPr/>
            </p:nvSpPr>
            <p:spPr>
              <a:xfrm>
                <a:off x="10889412" y="5439658"/>
                <a:ext cx="7711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𝐼𝑑𝑙𝑒</m:t>
                          </m:r>
                        </m:sub>
                        <m:sup>
                          <m:r>
                            <a:rPr lang="en-US" b="0" i="1" smtClean="0">
                              <a:latin typeface="Cambria Math" panose="02040503050406030204" pitchFamily="18" charset="0"/>
                            </a:rPr>
                            <m:t>𝑚𝑒𝑚</m:t>
                          </m:r>
                        </m:sup>
                      </m:sSubSup>
                    </m:oMath>
                  </m:oMathPara>
                </a14:m>
                <a:endParaRPr lang="en-US" dirty="0"/>
              </a:p>
            </p:txBody>
          </p:sp>
        </mc:Choice>
        <mc:Fallback>
          <p:sp>
            <p:nvSpPr>
              <p:cNvPr id="7" name="Rectangle 6">
                <a:extLst>
                  <a:ext uri="{FF2B5EF4-FFF2-40B4-BE49-F238E27FC236}">
                    <a16:creationId xmlns:a16="http://schemas.microsoft.com/office/drawing/2014/main" id="{B225392A-07E9-FD40-B68C-91C6A6D41AB2}"/>
                  </a:ext>
                </a:extLst>
              </p:cNvPr>
              <p:cNvSpPr>
                <a:spLocks noRot="1" noChangeAspect="1" noMove="1" noResize="1" noEditPoints="1" noAdjustHandles="1" noChangeArrowheads="1" noChangeShapeType="1" noTextEdit="1"/>
              </p:cNvSpPr>
              <p:nvPr/>
            </p:nvSpPr>
            <p:spPr>
              <a:xfrm>
                <a:off x="10889412" y="5439658"/>
                <a:ext cx="771109" cy="369332"/>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FCD3F89-4C5C-044A-B8B4-4DCF599D1DD8}"/>
              </a:ext>
            </a:extLst>
          </p:cNvPr>
          <p:cNvSpPr txBox="1"/>
          <p:nvPr/>
        </p:nvSpPr>
        <p:spPr>
          <a:xfrm>
            <a:off x="2071868" y="5571259"/>
            <a:ext cx="3090441" cy="369332"/>
          </a:xfrm>
          <a:prstGeom prst="rect">
            <a:avLst/>
          </a:prstGeom>
          <a:noFill/>
        </p:spPr>
        <p:txBody>
          <a:bodyPr wrap="square" rtlCol="0">
            <a:spAutoFit/>
          </a:bodyPr>
          <a:lstStyle/>
          <a:p>
            <a:r>
              <a:rPr lang="en-US" dirty="0"/>
              <a:t>Real time activities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DFE102B-B18E-BA4D-96EF-BF1BE366E595}"/>
                  </a:ext>
                </a:extLst>
              </p:cNvPr>
              <p:cNvSpPr txBox="1"/>
              <p:nvPr/>
            </p:nvSpPr>
            <p:spPr>
              <a:xfrm>
                <a:off x="7589834" y="2970569"/>
                <a:ext cx="1296363" cy="4021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𝑎𝑐𝑡𝑖𝑣𝑒</m:t>
                          </m:r>
                        </m:sub>
                        <m:sup>
                          <m:r>
                            <a:rPr lang="en-US" i="1">
                              <a:latin typeface="Cambria Math" panose="02040503050406030204" pitchFamily="18" charset="0"/>
                            </a:rPr>
                            <m:t>𝑐𝑝𝑢</m:t>
                          </m:r>
                        </m:sup>
                      </m:sSubSup>
                    </m:oMath>
                  </m:oMathPara>
                </a14:m>
                <a:endParaRPr lang="en-US" dirty="0"/>
              </a:p>
            </p:txBody>
          </p:sp>
        </mc:Choice>
        <mc:Fallback>
          <p:sp>
            <p:nvSpPr>
              <p:cNvPr id="10" name="TextBox 9">
                <a:extLst>
                  <a:ext uri="{FF2B5EF4-FFF2-40B4-BE49-F238E27FC236}">
                    <a16:creationId xmlns:a16="http://schemas.microsoft.com/office/drawing/2014/main" id="{1DFE102B-B18E-BA4D-96EF-BF1BE366E595}"/>
                  </a:ext>
                </a:extLst>
              </p:cNvPr>
              <p:cNvSpPr txBox="1">
                <a:spLocks noRot="1" noChangeAspect="1" noMove="1" noResize="1" noEditPoints="1" noAdjustHandles="1" noChangeArrowheads="1" noChangeShapeType="1" noTextEdit="1"/>
              </p:cNvSpPr>
              <p:nvPr/>
            </p:nvSpPr>
            <p:spPr>
              <a:xfrm>
                <a:off x="7589834" y="2970569"/>
                <a:ext cx="1296363" cy="4021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65FC6D6-0DC0-D847-A5F9-DA49940D79DF}"/>
                  </a:ext>
                </a:extLst>
              </p:cNvPr>
              <p:cNvSpPr/>
              <p:nvPr/>
            </p:nvSpPr>
            <p:spPr>
              <a:xfrm>
                <a:off x="8553255" y="5098589"/>
                <a:ext cx="771109"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𝐵𝑢𝑠𝑦</m:t>
                          </m:r>
                        </m:sub>
                        <m:sup>
                          <m:r>
                            <a:rPr lang="en-US" b="0" i="1" smtClean="0">
                              <a:latin typeface="Cambria Math" panose="02040503050406030204" pitchFamily="18" charset="0"/>
                            </a:rPr>
                            <m:t>𝑚</m:t>
                          </m:r>
                          <m:r>
                            <a:rPr lang="en-US" b="0" i="1" smtClean="0">
                              <a:latin typeface="Cambria Math" panose="02040503050406030204" pitchFamily="18" charset="0"/>
                            </a:rPr>
                            <m:t>𝑒</m:t>
                          </m:r>
                          <m:r>
                            <a:rPr lang="en-US" b="0" i="1" smtClean="0">
                              <a:latin typeface="Cambria Math" panose="02040503050406030204" pitchFamily="18" charset="0"/>
                            </a:rPr>
                            <m:t>𝑚</m:t>
                          </m:r>
                        </m:sup>
                      </m:sSubSup>
                    </m:oMath>
                  </m:oMathPara>
                </a14:m>
                <a:endParaRPr lang="en-US" dirty="0"/>
              </a:p>
            </p:txBody>
          </p:sp>
        </mc:Choice>
        <mc:Fallback>
          <p:sp>
            <p:nvSpPr>
              <p:cNvPr id="12" name="Rectangle 11">
                <a:extLst>
                  <a:ext uri="{FF2B5EF4-FFF2-40B4-BE49-F238E27FC236}">
                    <a16:creationId xmlns:a16="http://schemas.microsoft.com/office/drawing/2014/main" id="{F65FC6D6-0DC0-D847-A5F9-DA49940D79DF}"/>
                  </a:ext>
                </a:extLst>
              </p:cNvPr>
              <p:cNvSpPr>
                <a:spLocks noRot="1" noChangeAspect="1" noMove="1" noResize="1" noEditPoints="1" noAdjustHandles="1" noChangeArrowheads="1" noChangeShapeType="1" noTextEdit="1"/>
              </p:cNvSpPr>
              <p:nvPr/>
            </p:nvSpPr>
            <p:spPr>
              <a:xfrm>
                <a:off x="8553255" y="5098589"/>
                <a:ext cx="771109" cy="399276"/>
              </a:xfrm>
              <a:prstGeom prst="rect">
                <a:avLst/>
              </a:prstGeom>
              <a:blipFill>
                <a:blip r:embed="rId6"/>
                <a:stretch>
                  <a:fillRect b="-312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F1E74BD-A020-1242-8FB6-ED519F20DF1E}"/>
              </a:ext>
            </a:extLst>
          </p:cNvPr>
          <p:cNvSpPr txBox="1"/>
          <p:nvPr/>
        </p:nvSpPr>
        <p:spPr>
          <a:xfrm>
            <a:off x="7711368" y="5647650"/>
            <a:ext cx="3090441" cy="369332"/>
          </a:xfrm>
          <a:prstGeom prst="rect">
            <a:avLst/>
          </a:prstGeom>
          <a:noFill/>
        </p:spPr>
        <p:txBody>
          <a:bodyPr wrap="square" rtlCol="0">
            <a:spAutoFit/>
          </a:bodyPr>
          <a:lstStyle/>
          <a:p>
            <a:r>
              <a:rPr lang="en-US" dirty="0"/>
              <a:t>Summarized activities</a:t>
            </a:r>
          </a:p>
        </p:txBody>
      </p:sp>
      <p:pic>
        <p:nvPicPr>
          <p:cNvPr id="15" name="Picture 14" descr="A screenshot of a computer&#10;&#10;Description automatically generated with medium confidence">
            <a:extLst>
              <a:ext uri="{FF2B5EF4-FFF2-40B4-BE49-F238E27FC236}">
                <a16:creationId xmlns:a16="http://schemas.microsoft.com/office/drawing/2014/main" id="{53AA4F97-6F64-E848-8F66-1BB22A8C03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977" y="2919558"/>
            <a:ext cx="12193429" cy="2653200"/>
          </a:xfrm>
          <a:prstGeom prst="rect">
            <a:avLst/>
          </a:prstGeom>
        </p:spPr>
      </p:pic>
      <p:sp>
        <p:nvSpPr>
          <p:cNvPr id="16" name="Content Placeholder 3">
            <a:extLst>
              <a:ext uri="{FF2B5EF4-FFF2-40B4-BE49-F238E27FC236}">
                <a16:creationId xmlns:a16="http://schemas.microsoft.com/office/drawing/2014/main" id="{F6D574CE-57B7-D641-BEDC-ADF721086B05}"/>
              </a:ext>
            </a:extLst>
          </p:cNvPr>
          <p:cNvSpPr>
            <a:spLocks noGrp="1"/>
          </p:cNvSpPr>
          <p:nvPr>
            <p:ph idx="1"/>
          </p:nvPr>
        </p:nvSpPr>
        <p:spPr>
          <a:xfrm>
            <a:off x="386629" y="858083"/>
            <a:ext cx="11484000" cy="252000"/>
          </a:xfrm>
        </p:spPr>
        <p:txBody>
          <a:bodyPr/>
          <a:lstStyle/>
          <a:p>
            <a:r>
              <a:rPr lang="en-US" dirty="0"/>
              <a:t>Time Interval Analysis</a:t>
            </a:r>
          </a:p>
        </p:txBody>
      </p:sp>
    </p:spTree>
    <p:extLst>
      <p:ext uri="{BB962C8B-B14F-4D97-AF65-F5344CB8AC3E}">
        <p14:creationId xmlns:p14="http://schemas.microsoft.com/office/powerpoint/2010/main" val="154544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15090AAA-DB1B-2445-A1DD-C44FE8826F6D}"/>
                  </a:ext>
                </a:extLst>
              </p:cNvPr>
              <p:cNvSpPr>
                <a:spLocks noGrp="1"/>
              </p:cNvSpPr>
              <p:nvPr>
                <p:ph type="body" sz="quarter" idx="13"/>
              </p:nvPr>
            </p:nvSpPr>
            <p:spPr>
              <a:xfrm>
                <a:off x="383999" y="1013468"/>
                <a:ext cx="11387453" cy="1799180"/>
              </a:xfrm>
            </p:spPr>
            <p:txBody>
              <a:bodyPr/>
              <a:lstStyle/>
              <a:p>
                <a:r>
                  <a:rPr lang="en-US" dirty="0"/>
                  <a:t>Transfer delay is approximated to min(</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𝑆𝑡𝑎𝑙𝑙</m:t>
                        </m:r>
                      </m:sub>
                      <m:sup>
                        <m:r>
                          <a:rPr lang="en-US" i="1">
                            <a:latin typeface="Cambria Math" panose="02040503050406030204" pitchFamily="18" charset="0"/>
                          </a:rPr>
                          <m:t>𝑐𝑝𝑢</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𝐼𝑑𝑙𝑒</m:t>
                        </m:r>
                      </m:sub>
                      <m:sup>
                        <m:r>
                          <a:rPr lang="en-US" i="1">
                            <a:latin typeface="Cambria Math" panose="02040503050406030204" pitchFamily="18" charset="0"/>
                          </a:rPr>
                          <m:t>𝑚𝑒𝑚</m:t>
                        </m:r>
                      </m:sup>
                    </m:sSubSup>
                  </m:oMath>
                </a14:m>
                <a:r>
                  <a:rPr lang="en-US" dirty="0"/>
                  <a:t>)</a:t>
                </a:r>
              </a:p>
              <a:p>
                <a:pPr lvl="1"/>
                <a:r>
                  <a:rPr lang="en-US" dirty="0"/>
                  <a:t>Time for synchronization between CPU and memory</a:t>
                </a:r>
              </a:p>
              <a:p>
                <a:pPr lvl="1"/>
                <a:r>
                  <a:rPr lang="en-US" dirty="0"/>
                  <a:t>When CPU stalls and memory is idle</a:t>
                </a:r>
              </a:p>
              <a:p>
                <a:pPr marL="0" indent="0">
                  <a:buNone/>
                </a:pPr>
                <a:endParaRPr lang="en-US" dirty="0"/>
              </a:p>
              <a:p>
                <a:r>
                  <a:rPr lang="en-US" dirty="0">
                    <a:solidFill>
                      <a:schemeClr val="tx2"/>
                    </a:solidFill>
                  </a:rPr>
                  <a:t>Transfer delay bound </a:t>
                </a:r>
                <a:r>
                  <a:rPr lang="en-US" dirty="0"/>
                  <a:t>with memory domination</a:t>
                </a:r>
              </a:p>
              <a:p>
                <a:pPr lvl="1"/>
                <a:r>
                  <a:rPr lang="en-US" dirty="0"/>
                  <a:t>Slightly decrease the core frequency</a:t>
                </a:r>
              </a:p>
              <a:p>
                <a:pPr lvl="1"/>
                <a:endParaRPr lang="en-US" dirty="0"/>
              </a:p>
            </p:txBody>
          </p:sp>
        </mc:Choice>
        <mc:Fallback>
          <p:sp>
            <p:nvSpPr>
              <p:cNvPr id="2" name="Text Placeholder 1">
                <a:extLst>
                  <a:ext uri="{FF2B5EF4-FFF2-40B4-BE49-F238E27FC236}">
                    <a16:creationId xmlns:a16="http://schemas.microsoft.com/office/drawing/2014/main" id="{15090AAA-DB1B-2445-A1DD-C44FE8826F6D}"/>
                  </a:ext>
                </a:extLst>
              </p:cNvPr>
              <p:cNvSpPr>
                <a:spLocks noGrp="1" noRot="1" noChangeAspect="1" noMove="1" noResize="1" noEditPoints="1" noAdjustHandles="1" noChangeArrowheads="1" noChangeShapeType="1" noTextEdit="1"/>
              </p:cNvSpPr>
              <p:nvPr>
                <p:ph type="body" sz="quarter" idx="13"/>
              </p:nvPr>
            </p:nvSpPr>
            <p:spPr>
              <a:xfrm>
                <a:off x="383999" y="1013468"/>
                <a:ext cx="11387453" cy="1799180"/>
              </a:xfrm>
              <a:blipFill>
                <a:blip r:embed="rId3"/>
                <a:stretch>
                  <a:fillRect l="-1115" t="-41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79BE43B-D4FC-F747-B4DA-BFC084B41172}"/>
              </a:ext>
            </a:extLst>
          </p:cNvPr>
          <p:cNvSpPr>
            <a:spLocks noGrp="1"/>
          </p:cNvSpPr>
          <p:nvPr>
            <p:ph type="title"/>
          </p:nvPr>
        </p:nvSpPr>
        <p:spPr/>
        <p:txBody>
          <a:bodyPr/>
          <a:lstStyle/>
          <a:p>
            <a:r>
              <a:rPr lang="en-US" dirty="0"/>
              <a:t>Extended Roofline Model</a:t>
            </a:r>
          </a:p>
        </p:txBody>
      </p:sp>
      <p:pic>
        <p:nvPicPr>
          <p:cNvPr id="8" name="Picture 7" descr="A screenshot of a computer&#10;&#10;Description automatically generated with medium confidence">
            <a:extLst>
              <a:ext uri="{FF2B5EF4-FFF2-40B4-BE49-F238E27FC236}">
                <a16:creationId xmlns:a16="http://schemas.microsoft.com/office/drawing/2014/main" id="{26B11CDC-1591-FD46-9E31-E2BAD053C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46" y="3010703"/>
            <a:ext cx="12192000" cy="2652889"/>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B3330D-24A3-3C4B-8602-CD145DFA099C}"/>
                  </a:ext>
                </a:extLst>
              </p:cNvPr>
              <p:cNvSpPr txBox="1"/>
              <p:nvPr/>
            </p:nvSpPr>
            <p:spPr>
              <a:xfrm>
                <a:off x="10001754" y="2951492"/>
                <a:ext cx="1296363" cy="4004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𝑆𝑡𝑎𝑙𝑙</m:t>
                          </m:r>
                        </m:sub>
                        <m:sup>
                          <m:r>
                            <a:rPr lang="en-US" i="1">
                              <a:latin typeface="Cambria Math" panose="02040503050406030204" pitchFamily="18" charset="0"/>
                            </a:rPr>
                            <m:t>𝑐𝑝𝑢</m:t>
                          </m:r>
                        </m:sup>
                      </m:sSubSup>
                    </m:oMath>
                  </m:oMathPara>
                </a14:m>
                <a:endParaRPr lang="en-US" dirty="0"/>
              </a:p>
            </p:txBody>
          </p:sp>
        </mc:Choice>
        <mc:Fallback>
          <p:sp>
            <p:nvSpPr>
              <p:cNvPr id="9" name="TextBox 8">
                <a:extLst>
                  <a:ext uri="{FF2B5EF4-FFF2-40B4-BE49-F238E27FC236}">
                    <a16:creationId xmlns:a16="http://schemas.microsoft.com/office/drawing/2014/main" id="{78B3330D-24A3-3C4B-8602-CD145DFA099C}"/>
                  </a:ext>
                </a:extLst>
              </p:cNvPr>
              <p:cNvSpPr txBox="1">
                <a:spLocks noRot="1" noChangeAspect="1" noMove="1" noResize="1" noEditPoints="1" noAdjustHandles="1" noChangeArrowheads="1" noChangeShapeType="1" noTextEdit="1"/>
              </p:cNvSpPr>
              <p:nvPr/>
            </p:nvSpPr>
            <p:spPr>
              <a:xfrm>
                <a:off x="10001754" y="2951492"/>
                <a:ext cx="1296363" cy="4004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A9E41D2-41A4-8248-B78D-CB74E3BCE378}"/>
                  </a:ext>
                </a:extLst>
              </p:cNvPr>
              <p:cNvSpPr/>
              <p:nvPr/>
            </p:nvSpPr>
            <p:spPr>
              <a:xfrm>
                <a:off x="10912563" y="5478926"/>
                <a:ext cx="7711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𝐼𝑑𝑙𝑒</m:t>
                          </m:r>
                        </m:sub>
                        <m:sup>
                          <m:r>
                            <a:rPr lang="en-US" b="0" i="1" smtClean="0">
                              <a:latin typeface="Cambria Math" panose="02040503050406030204" pitchFamily="18" charset="0"/>
                            </a:rPr>
                            <m:t>𝑚𝑒𝑚</m:t>
                          </m:r>
                        </m:sup>
                      </m:sSubSup>
                    </m:oMath>
                  </m:oMathPara>
                </a14:m>
                <a:endParaRPr lang="en-US" dirty="0"/>
              </a:p>
            </p:txBody>
          </p:sp>
        </mc:Choice>
        <mc:Fallback xmlns="">
          <p:sp>
            <p:nvSpPr>
              <p:cNvPr id="10" name="Rectangle 9">
                <a:extLst>
                  <a:ext uri="{FF2B5EF4-FFF2-40B4-BE49-F238E27FC236}">
                    <a16:creationId xmlns:a16="http://schemas.microsoft.com/office/drawing/2014/main" id="{8A9E41D2-41A4-8248-B78D-CB74E3BCE378}"/>
                  </a:ext>
                </a:extLst>
              </p:cNvPr>
              <p:cNvSpPr>
                <a:spLocks noRot="1" noChangeAspect="1" noMove="1" noResize="1" noEditPoints="1" noAdjustHandles="1" noChangeArrowheads="1" noChangeShapeType="1" noTextEdit="1"/>
              </p:cNvSpPr>
              <p:nvPr/>
            </p:nvSpPr>
            <p:spPr>
              <a:xfrm>
                <a:off x="10912563" y="5478926"/>
                <a:ext cx="771109" cy="369332"/>
              </a:xfrm>
              <a:prstGeom prst="rect">
                <a:avLst/>
              </a:prstGeom>
              <a:blipFill>
                <a:blip r:embed="rId6"/>
                <a:stretch>
                  <a:fillRect b="-333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B3B0997-D9DB-FF43-A9AB-69B40F65956B}"/>
              </a:ext>
            </a:extLst>
          </p:cNvPr>
          <p:cNvSpPr txBox="1"/>
          <p:nvPr/>
        </p:nvSpPr>
        <p:spPr>
          <a:xfrm>
            <a:off x="2071868" y="5571259"/>
            <a:ext cx="3090441" cy="369332"/>
          </a:xfrm>
          <a:prstGeom prst="rect">
            <a:avLst/>
          </a:prstGeom>
          <a:noFill/>
        </p:spPr>
        <p:txBody>
          <a:bodyPr wrap="square" rtlCol="0">
            <a:spAutoFit/>
          </a:bodyPr>
          <a:lstStyle/>
          <a:p>
            <a:r>
              <a:rPr lang="en-US" dirty="0"/>
              <a:t>Real time activities</a:t>
            </a:r>
          </a:p>
        </p:txBody>
      </p:sp>
      <p:sp>
        <p:nvSpPr>
          <p:cNvPr id="12" name="TextBox 11">
            <a:extLst>
              <a:ext uri="{FF2B5EF4-FFF2-40B4-BE49-F238E27FC236}">
                <a16:creationId xmlns:a16="http://schemas.microsoft.com/office/drawing/2014/main" id="{CDB9B0A5-D104-4446-8252-6F002A2BD2F4}"/>
              </a:ext>
            </a:extLst>
          </p:cNvPr>
          <p:cNvSpPr txBox="1"/>
          <p:nvPr/>
        </p:nvSpPr>
        <p:spPr>
          <a:xfrm>
            <a:off x="7778188" y="5617426"/>
            <a:ext cx="2673752" cy="369332"/>
          </a:xfrm>
          <a:prstGeom prst="rect">
            <a:avLst/>
          </a:prstGeom>
          <a:noFill/>
        </p:spPr>
        <p:txBody>
          <a:bodyPr wrap="square" rtlCol="0">
            <a:spAutoFit/>
          </a:bodyPr>
          <a:lstStyle/>
          <a:p>
            <a:r>
              <a:rPr lang="en-US" dirty="0"/>
              <a:t>Summarized activities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CF9AFC4-3873-6042-806D-08A71175321E}"/>
                  </a:ext>
                </a:extLst>
              </p:cNvPr>
              <p:cNvSpPr txBox="1"/>
              <p:nvPr/>
            </p:nvSpPr>
            <p:spPr>
              <a:xfrm>
                <a:off x="7649462" y="2949762"/>
                <a:ext cx="1296363" cy="4021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𝑎𝑐𝑡𝑖𝑣𝑒</m:t>
                          </m:r>
                        </m:sub>
                        <m:sup>
                          <m:r>
                            <a:rPr lang="en-US" i="1">
                              <a:latin typeface="Cambria Math" panose="02040503050406030204" pitchFamily="18" charset="0"/>
                            </a:rPr>
                            <m:t>𝑐𝑝𝑢</m:t>
                          </m:r>
                        </m:sup>
                      </m:sSubSup>
                    </m:oMath>
                  </m:oMathPara>
                </a14:m>
                <a:endParaRPr lang="en-US" dirty="0"/>
              </a:p>
            </p:txBody>
          </p:sp>
        </mc:Choice>
        <mc:Fallback>
          <p:sp>
            <p:nvSpPr>
              <p:cNvPr id="13" name="TextBox 12">
                <a:extLst>
                  <a:ext uri="{FF2B5EF4-FFF2-40B4-BE49-F238E27FC236}">
                    <a16:creationId xmlns:a16="http://schemas.microsoft.com/office/drawing/2014/main" id="{CCF9AFC4-3873-6042-806D-08A71175321E}"/>
                  </a:ext>
                </a:extLst>
              </p:cNvPr>
              <p:cNvSpPr txBox="1">
                <a:spLocks noRot="1" noChangeAspect="1" noMove="1" noResize="1" noEditPoints="1" noAdjustHandles="1" noChangeArrowheads="1" noChangeShapeType="1" noTextEdit="1"/>
              </p:cNvSpPr>
              <p:nvPr/>
            </p:nvSpPr>
            <p:spPr>
              <a:xfrm>
                <a:off x="7649462" y="2949762"/>
                <a:ext cx="1296363" cy="402161"/>
              </a:xfrm>
              <a:prstGeom prst="rect">
                <a:avLst/>
              </a:prstGeom>
              <a:blipFill>
                <a:blip r:embed="rId7"/>
                <a:stretch>
                  <a:fillRect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126F4E84-1C3E-D54A-A897-8636AD8E0164}"/>
                  </a:ext>
                </a:extLst>
              </p:cNvPr>
              <p:cNvSpPr/>
              <p:nvPr/>
            </p:nvSpPr>
            <p:spPr>
              <a:xfrm>
                <a:off x="8553255" y="5098589"/>
                <a:ext cx="771109"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𝑏𝑢𝑠𝑦</m:t>
                          </m:r>
                        </m:sub>
                        <m:sup>
                          <m:r>
                            <a:rPr lang="en-US" b="0" i="1" smtClean="0">
                              <a:latin typeface="Cambria Math" panose="02040503050406030204" pitchFamily="18" charset="0"/>
                            </a:rPr>
                            <m:t>𝑚𝑒𝑚</m:t>
                          </m:r>
                        </m:sup>
                      </m:sSubSup>
                    </m:oMath>
                  </m:oMathPara>
                </a14:m>
                <a:endParaRPr lang="en-US" dirty="0"/>
              </a:p>
            </p:txBody>
          </p:sp>
        </mc:Choice>
        <mc:Fallback>
          <p:sp>
            <p:nvSpPr>
              <p:cNvPr id="15" name="Rectangle 14">
                <a:extLst>
                  <a:ext uri="{FF2B5EF4-FFF2-40B4-BE49-F238E27FC236}">
                    <a16:creationId xmlns:a16="http://schemas.microsoft.com/office/drawing/2014/main" id="{126F4E84-1C3E-D54A-A897-8636AD8E0164}"/>
                  </a:ext>
                </a:extLst>
              </p:cNvPr>
              <p:cNvSpPr>
                <a:spLocks noRot="1" noChangeAspect="1" noMove="1" noResize="1" noEditPoints="1" noAdjustHandles="1" noChangeArrowheads="1" noChangeShapeType="1" noTextEdit="1"/>
              </p:cNvSpPr>
              <p:nvPr/>
            </p:nvSpPr>
            <p:spPr>
              <a:xfrm>
                <a:off x="8553255" y="5098589"/>
                <a:ext cx="771109" cy="399276"/>
              </a:xfrm>
              <a:prstGeom prst="rect">
                <a:avLst/>
              </a:prstGeom>
              <a:blipFill>
                <a:blip r:embed="rId8"/>
                <a:stretch>
                  <a:fillRect b="-3125"/>
                </a:stretch>
              </a:blipFill>
            </p:spPr>
            <p:txBody>
              <a:bodyPr/>
              <a:lstStyle/>
              <a:p>
                <a:r>
                  <a:rPr lang="en-US">
                    <a:noFill/>
                  </a:rPr>
                  <a:t> </a:t>
                </a:r>
              </a:p>
            </p:txBody>
          </p:sp>
        </mc:Fallback>
      </mc:AlternateContent>
    </p:spTree>
    <p:extLst>
      <p:ext uri="{BB962C8B-B14F-4D97-AF65-F5344CB8AC3E}">
        <p14:creationId xmlns:p14="http://schemas.microsoft.com/office/powerpoint/2010/main" val="302490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E660C6E2-4834-C149-8664-62E99669F295}"/>
                  </a:ext>
                </a:extLst>
              </p:cNvPr>
              <p:cNvSpPr>
                <a:spLocks noGrp="1"/>
              </p:cNvSpPr>
              <p:nvPr>
                <p:ph type="body" sz="quarter" idx="13"/>
              </p:nvPr>
            </p:nvSpPr>
            <p:spPr>
              <a:xfrm>
                <a:off x="354000" y="1013468"/>
                <a:ext cx="11484000" cy="3193200"/>
              </a:xfrm>
            </p:spPr>
            <p:txBody>
              <a:bodyPr/>
              <a:lstStyle/>
              <a:p>
                <a:r>
                  <a:rPr lang="en-US" dirty="0"/>
                  <a:t>Transfer delay is approximated to min(</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𝑆𝑡𝑎𝑙𝑙</m:t>
                        </m:r>
                      </m:sub>
                      <m:sup>
                        <m:r>
                          <a:rPr lang="en-US" i="1">
                            <a:latin typeface="Cambria Math" panose="02040503050406030204" pitchFamily="18" charset="0"/>
                          </a:rPr>
                          <m:t>𝑐𝑝𝑢</m:t>
                        </m:r>
                      </m:sup>
                    </m:sSubSup>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𝐼𝑑𝑙𝑒</m:t>
                        </m:r>
                      </m:sub>
                      <m:sup>
                        <m:r>
                          <a:rPr lang="en-US" i="1">
                            <a:latin typeface="Cambria Math" panose="02040503050406030204" pitchFamily="18" charset="0"/>
                          </a:rPr>
                          <m:t>𝑚𝑒𝑚</m:t>
                        </m:r>
                      </m:sup>
                    </m:sSubSup>
                  </m:oMath>
                </a14:m>
                <a:r>
                  <a:rPr lang="en-US" dirty="0"/>
                  <a:t>)</a:t>
                </a:r>
              </a:p>
              <a:p>
                <a:endParaRPr lang="en-US" dirty="0">
                  <a:solidFill>
                    <a:schemeClr val="tx2"/>
                  </a:solidFill>
                </a:endParaRPr>
              </a:p>
              <a:p>
                <a:r>
                  <a:rPr lang="en-US" dirty="0">
                    <a:solidFill>
                      <a:schemeClr val="tx2"/>
                    </a:solidFill>
                  </a:rPr>
                  <a:t>Transfer delay bound </a:t>
                </a:r>
                <a:r>
                  <a:rPr lang="en-US" dirty="0"/>
                  <a:t>with compute domination</a:t>
                </a:r>
              </a:p>
              <a:p>
                <a:pPr lvl="1"/>
                <a:r>
                  <a:rPr lang="en-US" dirty="0"/>
                  <a:t>Slightly decrease the </a:t>
                </a:r>
                <a:r>
                  <a:rPr lang="en-US" dirty="0" err="1"/>
                  <a:t>uncore</a:t>
                </a:r>
                <a:r>
                  <a:rPr lang="en-US" dirty="0"/>
                  <a:t> frequency</a:t>
                </a:r>
              </a:p>
              <a:p>
                <a:endParaRPr lang="en-US" dirty="0"/>
              </a:p>
              <a:p>
                <a:endParaRPr lang="en-US" dirty="0"/>
              </a:p>
            </p:txBody>
          </p:sp>
        </mc:Choice>
        <mc:Fallback>
          <p:sp>
            <p:nvSpPr>
              <p:cNvPr id="2" name="Text Placeholder 1">
                <a:extLst>
                  <a:ext uri="{FF2B5EF4-FFF2-40B4-BE49-F238E27FC236}">
                    <a16:creationId xmlns:a16="http://schemas.microsoft.com/office/drawing/2014/main" id="{E660C6E2-4834-C149-8664-62E99669F295}"/>
                  </a:ext>
                </a:extLst>
              </p:cNvPr>
              <p:cNvSpPr>
                <a:spLocks noGrp="1" noRot="1" noChangeAspect="1" noMove="1" noResize="1" noEditPoints="1" noAdjustHandles="1" noChangeArrowheads="1" noChangeShapeType="1" noTextEdit="1"/>
              </p:cNvSpPr>
              <p:nvPr>
                <p:ph type="body" sz="quarter" idx="13"/>
              </p:nvPr>
            </p:nvSpPr>
            <p:spPr>
              <a:xfrm>
                <a:off x="354000" y="1013468"/>
                <a:ext cx="11484000" cy="3193200"/>
              </a:xfrm>
              <a:blipFill>
                <a:blip r:embed="rId3"/>
                <a:stretch>
                  <a:fillRect l="-1104" t="-23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9AA3B6-6C6D-F342-A2C7-77D619875F68}"/>
              </a:ext>
            </a:extLst>
          </p:cNvPr>
          <p:cNvSpPr>
            <a:spLocks noGrp="1"/>
          </p:cNvSpPr>
          <p:nvPr>
            <p:ph type="title"/>
          </p:nvPr>
        </p:nvSpPr>
        <p:spPr/>
        <p:txBody>
          <a:bodyPr/>
          <a:lstStyle/>
          <a:p>
            <a:r>
              <a:rPr lang="en-US" dirty="0"/>
              <a:t>Extended Roofline Model</a:t>
            </a:r>
          </a:p>
        </p:txBody>
      </p:sp>
      <p:pic>
        <p:nvPicPr>
          <p:cNvPr id="6" name="Picture 5" descr="A screenshot of a computer&#10;&#10;Description automatically generated with medium confidence">
            <a:extLst>
              <a:ext uri="{FF2B5EF4-FFF2-40B4-BE49-F238E27FC236}">
                <a16:creationId xmlns:a16="http://schemas.microsoft.com/office/drawing/2014/main" id="{319B62D2-1204-B84C-B43B-492E35B65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0" y="2922584"/>
            <a:ext cx="12192000" cy="276577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F2B4E-BBD1-B548-A2CB-BBA22980F901}"/>
                  </a:ext>
                </a:extLst>
              </p:cNvPr>
              <p:cNvSpPr txBox="1"/>
              <p:nvPr/>
            </p:nvSpPr>
            <p:spPr>
              <a:xfrm>
                <a:off x="7846231" y="3021028"/>
                <a:ext cx="1296363" cy="4021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𝑎𝑐𝑡𝑖𝑣𝑒</m:t>
                          </m:r>
                        </m:sub>
                        <m:sup>
                          <m:r>
                            <a:rPr lang="en-US" i="1">
                              <a:latin typeface="Cambria Math" panose="02040503050406030204" pitchFamily="18" charset="0"/>
                            </a:rPr>
                            <m:t>𝑐𝑝𝑢</m:t>
                          </m:r>
                        </m:sup>
                      </m:sSubSup>
                    </m:oMath>
                  </m:oMathPara>
                </a14:m>
                <a:endParaRPr lang="en-US" dirty="0"/>
              </a:p>
            </p:txBody>
          </p:sp>
        </mc:Choice>
        <mc:Fallback>
          <p:sp>
            <p:nvSpPr>
              <p:cNvPr id="7" name="TextBox 6">
                <a:extLst>
                  <a:ext uri="{FF2B5EF4-FFF2-40B4-BE49-F238E27FC236}">
                    <a16:creationId xmlns:a16="http://schemas.microsoft.com/office/drawing/2014/main" id="{751F2B4E-BBD1-B548-A2CB-BBA22980F901}"/>
                  </a:ext>
                </a:extLst>
              </p:cNvPr>
              <p:cNvSpPr txBox="1">
                <a:spLocks noRot="1" noChangeAspect="1" noMove="1" noResize="1" noEditPoints="1" noAdjustHandles="1" noChangeArrowheads="1" noChangeShapeType="1" noTextEdit="1"/>
              </p:cNvSpPr>
              <p:nvPr/>
            </p:nvSpPr>
            <p:spPr>
              <a:xfrm>
                <a:off x="7846231" y="3021028"/>
                <a:ext cx="1296363" cy="4021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E98C9AA-01E1-5045-A3FD-90B47DF01763}"/>
                  </a:ext>
                </a:extLst>
              </p:cNvPr>
              <p:cNvSpPr txBox="1"/>
              <p:nvPr/>
            </p:nvSpPr>
            <p:spPr>
              <a:xfrm>
                <a:off x="10469456" y="3022758"/>
                <a:ext cx="1296363" cy="4004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𝑆𝑡𝑎𝑙𝑙</m:t>
                          </m:r>
                        </m:sub>
                        <m:sup>
                          <m:r>
                            <a:rPr lang="en-US" i="1">
                              <a:latin typeface="Cambria Math" panose="02040503050406030204" pitchFamily="18" charset="0"/>
                            </a:rPr>
                            <m:t>𝑐𝑝𝑢</m:t>
                          </m:r>
                        </m:sup>
                      </m:sSubSup>
                    </m:oMath>
                  </m:oMathPara>
                </a14:m>
                <a:endParaRPr lang="en-US" dirty="0"/>
              </a:p>
            </p:txBody>
          </p:sp>
        </mc:Choice>
        <mc:Fallback>
          <p:sp>
            <p:nvSpPr>
              <p:cNvPr id="8" name="TextBox 7">
                <a:extLst>
                  <a:ext uri="{FF2B5EF4-FFF2-40B4-BE49-F238E27FC236}">
                    <a16:creationId xmlns:a16="http://schemas.microsoft.com/office/drawing/2014/main" id="{DE98C9AA-01E1-5045-A3FD-90B47DF01763}"/>
                  </a:ext>
                </a:extLst>
              </p:cNvPr>
              <p:cNvSpPr txBox="1">
                <a:spLocks noRot="1" noChangeAspect="1" noMove="1" noResize="1" noEditPoints="1" noAdjustHandles="1" noChangeArrowheads="1" noChangeShapeType="1" noTextEdit="1"/>
              </p:cNvSpPr>
              <p:nvPr/>
            </p:nvSpPr>
            <p:spPr>
              <a:xfrm>
                <a:off x="10469456" y="3022758"/>
                <a:ext cx="1296363" cy="4004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B6C7B11D-4547-3346-9308-8AD584EEEE25}"/>
                  </a:ext>
                </a:extLst>
              </p:cNvPr>
              <p:cNvSpPr/>
              <p:nvPr/>
            </p:nvSpPr>
            <p:spPr>
              <a:xfrm>
                <a:off x="8108857" y="5289086"/>
                <a:ext cx="771109" cy="399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b="0" i="1" smtClean="0">
                              <a:latin typeface="Cambria Math" panose="02040503050406030204" pitchFamily="18" charset="0"/>
                            </a:rPr>
                            <m:t>𝑏𝑢𝑠𝑦</m:t>
                          </m:r>
                        </m:sub>
                        <m:sup>
                          <m:r>
                            <a:rPr lang="en-US" b="0" i="1" smtClean="0">
                              <a:latin typeface="Cambria Math" panose="02040503050406030204" pitchFamily="18" charset="0"/>
                            </a:rPr>
                            <m:t>𝑚𝑒𝑚</m:t>
                          </m:r>
                        </m:sup>
                      </m:sSubSup>
                    </m:oMath>
                  </m:oMathPara>
                </a14:m>
                <a:endParaRPr lang="en-US" dirty="0"/>
              </a:p>
            </p:txBody>
          </p:sp>
        </mc:Choice>
        <mc:Fallback>
          <p:sp>
            <p:nvSpPr>
              <p:cNvPr id="10" name="Rectangle 9">
                <a:extLst>
                  <a:ext uri="{FF2B5EF4-FFF2-40B4-BE49-F238E27FC236}">
                    <a16:creationId xmlns:a16="http://schemas.microsoft.com/office/drawing/2014/main" id="{B6C7B11D-4547-3346-9308-8AD584EEEE25}"/>
                  </a:ext>
                </a:extLst>
              </p:cNvPr>
              <p:cNvSpPr>
                <a:spLocks noRot="1" noChangeAspect="1" noMove="1" noResize="1" noEditPoints="1" noAdjustHandles="1" noChangeArrowheads="1" noChangeShapeType="1" noTextEdit="1"/>
              </p:cNvSpPr>
              <p:nvPr/>
            </p:nvSpPr>
            <p:spPr>
              <a:xfrm>
                <a:off x="8108857" y="5289086"/>
                <a:ext cx="771109" cy="399276"/>
              </a:xfrm>
              <a:prstGeom prst="rect">
                <a:avLst/>
              </a:prstGeom>
              <a:blipFill>
                <a:blip r:embed="rId7"/>
                <a:stretch>
                  <a:fillRect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7739531-0D63-A54D-A0D7-B54ED8D6ACFD}"/>
                  </a:ext>
                </a:extLst>
              </p:cNvPr>
              <p:cNvSpPr/>
              <p:nvPr/>
            </p:nvSpPr>
            <p:spPr>
              <a:xfrm>
                <a:off x="10252806" y="5526103"/>
                <a:ext cx="7711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𝑡</m:t>
                          </m:r>
                        </m:e>
                        <m:sub>
                          <m:r>
                            <a:rPr lang="en-US" i="1">
                              <a:latin typeface="Cambria Math" panose="02040503050406030204" pitchFamily="18" charset="0"/>
                            </a:rPr>
                            <m:t>𝐼𝑑𝑙𝑒</m:t>
                          </m:r>
                        </m:sub>
                        <m:sup>
                          <m:r>
                            <a:rPr lang="en-US" b="0" i="1" smtClean="0">
                              <a:latin typeface="Cambria Math" panose="02040503050406030204" pitchFamily="18" charset="0"/>
                            </a:rPr>
                            <m:t>𝑚𝑒𝑚</m:t>
                          </m:r>
                        </m:sup>
                      </m:sSubSup>
                    </m:oMath>
                  </m:oMathPara>
                </a14:m>
                <a:endParaRPr lang="en-US" dirty="0"/>
              </a:p>
            </p:txBody>
          </p:sp>
        </mc:Choice>
        <mc:Fallback>
          <p:sp>
            <p:nvSpPr>
              <p:cNvPr id="11" name="Rectangle 10">
                <a:extLst>
                  <a:ext uri="{FF2B5EF4-FFF2-40B4-BE49-F238E27FC236}">
                    <a16:creationId xmlns:a16="http://schemas.microsoft.com/office/drawing/2014/main" id="{A7739531-0D63-A54D-A0D7-B54ED8D6ACFD}"/>
                  </a:ext>
                </a:extLst>
              </p:cNvPr>
              <p:cNvSpPr>
                <a:spLocks noRot="1" noChangeAspect="1" noMove="1" noResize="1" noEditPoints="1" noAdjustHandles="1" noChangeArrowheads="1" noChangeShapeType="1" noTextEdit="1"/>
              </p:cNvSpPr>
              <p:nvPr/>
            </p:nvSpPr>
            <p:spPr>
              <a:xfrm>
                <a:off x="10252806" y="5526103"/>
                <a:ext cx="771109"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2970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21663C-A9C6-B446-98AD-23C4BF376DB2}"/>
              </a:ext>
            </a:extLst>
          </p:cNvPr>
          <p:cNvSpPr>
            <a:spLocks noGrp="1"/>
          </p:cNvSpPr>
          <p:nvPr>
            <p:ph type="body" sz="quarter" idx="13"/>
          </p:nvPr>
        </p:nvSpPr>
        <p:spPr>
          <a:xfrm>
            <a:off x="354000" y="1534329"/>
            <a:ext cx="5742000" cy="3454359"/>
          </a:xfrm>
        </p:spPr>
        <p:txBody>
          <a:bodyPr/>
          <a:lstStyle/>
          <a:p>
            <a:r>
              <a:rPr lang="en-US" dirty="0"/>
              <a:t>Sampling interval: 0.3s</a:t>
            </a:r>
          </a:p>
          <a:p>
            <a:pPr lvl="1"/>
            <a:r>
              <a:rPr lang="en-US" dirty="0"/>
              <a:t>Less over head</a:t>
            </a:r>
          </a:p>
          <a:p>
            <a:pPr lvl="1"/>
            <a:r>
              <a:rPr lang="en-US" dirty="0"/>
              <a:t>Detects some applications that vary from compute bound to memory bound.</a:t>
            </a:r>
          </a:p>
          <a:p>
            <a:pPr lvl="2"/>
            <a:endParaRPr lang="en-US" dirty="0"/>
          </a:p>
          <a:p>
            <a:endParaRPr lang="en-US" dirty="0"/>
          </a:p>
          <a:p>
            <a:r>
              <a:rPr lang="en-US" dirty="0"/>
              <a:t>Initiation</a:t>
            </a:r>
          </a:p>
          <a:p>
            <a:pPr lvl="1"/>
            <a:r>
              <a:rPr lang="en-US" dirty="0"/>
              <a:t>Core and </a:t>
            </a:r>
            <a:r>
              <a:rPr lang="en-US" dirty="0" err="1"/>
              <a:t>uncore</a:t>
            </a:r>
            <a:r>
              <a:rPr lang="en-US" dirty="0"/>
              <a:t> frequency is set to maximum</a:t>
            </a:r>
          </a:p>
          <a:p>
            <a:r>
              <a:rPr lang="en-DE" dirty="0"/>
              <a:t>Measure hardware events </a:t>
            </a:r>
          </a:p>
          <a:p>
            <a:pPr lvl="1"/>
            <a:r>
              <a:rPr lang="en-GB" dirty="0"/>
              <a:t>C</a:t>
            </a:r>
            <a:r>
              <a:rPr lang="en-DE" dirty="0"/>
              <a:t>ore/uncore frequency, instructions, cycles, data transfer of LLC and DRAM, PKG energy and power…</a:t>
            </a:r>
          </a:p>
          <a:p>
            <a:pPr lvl="1"/>
            <a:r>
              <a:rPr lang="en-DE" dirty="0"/>
              <a:t>Derive the transfer delay, CPU active and memory busy time, arithmetic intensities…</a:t>
            </a:r>
          </a:p>
          <a:p>
            <a:pPr lvl="1"/>
            <a:endParaRPr lang="en-DE" dirty="0"/>
          </a:p>
          <a:p>
            <a:r>
              <a:rPr lang="en-DE" dirty="0"/>
              <a:t>If transfer delay approximates to zero </a:t>
            </a:r>
            <a:r>
              <a:rPr lang="en-DE" dirty="0">
                <a:sym typeface="Wingdings" pitchFamily="2" charset="2"/>
              </a:rPr>
              <a:t></a:t>
            </a:r>
            <a:r>
              <a:rPr lang="en-DE" dirty="0"/>
              <a:t> Roofline</a:t>
            </a:r>
          </a:p>
          <a:p>
            <a:r>
              <a:rPr lang="en-GB" dirty="0"/>
              <a:t>I</a:t>
            </a:r>
            <a:r>
              <a:rPr lang="en-DE" dirty="0"/>
              <a:t>f transfer delay &gt; 0 </a:t>
            </a:r>
            <a:r>
              <a:rPr lang="en-DE" dirty="0">
                <a:sym typeface="Wingdings" pitchFamily="2" charset="2"/>
              </a:rPr>
              <a:t></a:t>
            </a:r>
            <a:r>
              <a:rPr lang="en-DE" dirty="0"/>
              <a:t> Continue time interval analysis</a:t>
            </a:r>
          </a:p>
          <a:p>
            <a:endParaRPr lang="en-US" dirty="0"/>
          </a:p>
        </p:txBody>
      </p:sp>
      <p:sp>
        <p:nvSpPr>
          <p:cNvPr id="3" name="Title 2">
            <a:extLst>
              <a:ext uri="{FF2B5EF4-FFF2-40B4-BE49-F238E27FC236}">
                <a16:creationId xmlns:a16="http://schemas.microsoft.com/office/drawing/2014/main" id="{E4756DAE-6857-CE4E-BD94-F927E98B7061}"/>
              </a:ext>
            </a:extLst>
          </p:cNvPr>
          <p:cNvSpPr>
            <a:spLocks noGrp="1"/>
          </p:cNvSpPr>
          <p:nvPr>
            <p:ph type="title"/>
          </p:nvPr>
        </p:nvSpPr>
        <p:spPr/>
        <p:txBody>
          <a:bodyPr/>
          <a:lstStyle/>
          <a:p>
            <a:r>
              <a:rPr lang="en-DE" dirty="0"/>
              <a:t>Implementation</a:t>
            </a:r>
            <a:endParaRPr lang="en-US" dirty="0"/>
          </a:p>
        </p:txBody>
      </p:sp>
      <p:sp>
        <p:nvSpPr>
          <p:cNvPr id="9" name="Content Placeholder 3">
            <a:extLst>
              <a:ext uri="{FF2B5EF4-FFF2-40B4-BE49-F238E27FC236}">
                <a16:creationId xmlns:a16="http://schemas.microsoft.com/office/drawing/2014/main" id="{8947AFFB-262E-4F45-A320-2FD3BBCD4339}"/>
              </a:ext>
            </a:extLst>
          </p:cNvPr>
          <p:cNvSpPr>
            <a:spLocks noGrp="1"/>
          </p:cNvSpPr>
          <p:nvPr>
            <p:ph idx="1"/>
          </p:nvPr>
        </p:nvSpPr>
        <p:spPr>
          <a:xfrm>
            <a:off x="384000" y="1013765"/>
            <a:ext cx="11484000" cy="252000"/>
          </a:xfrm>
        </p:spPr>
        <p:txBody>
          <a:bodyPr/>
          <a:lstStyle/>
          <a:p>
            <a:r>
              <a:rPr lang="en-US" dirty="0"/>
              <a:t>Extended Roofline Model based on sampling method</a:t>
            </a:r>
            <a:endParaRPr lang="en-DE" dirty="0"/>
          </a:p>
        </p:txBody>
      </p:sp>
      <p:pic>
        <p:nvPicPr>
          <p:cNvPr id="11" name="Picture 10" descr="Diagram&#10;&#10;Description automatically generated">
            <a:extLst>
              <a:ext uri="{FF2B5EF4-FFF2-40B4-BE49-F238E27FC236}">
                <a16:creationId xmlns:a16="http://schemas.microsoft.com/office/drawing/2014/main" id="{0FAA797D-E97E-5B4F-9052-2A68B4056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109" y="793992"/>
            <a:ext cx="5941891" cy="5270016"/>
          </a:xfrm>
          <a:prstGeom prst="rect">
            <a:avLst/>
          </a:prstGeom>
        </p:spPr>
      </p:pic>
      <p:sp>
        <p:nvSpPr>
          <p:cNvPr id="12" name="Rectangle 11">
            <a:extLst>
              <a:ext uri="{FF2B5EF4-FFF2-40B4-BE49-F238E27FC236}">
                <a16:creationId xmlns:a16="http://schemas.microsoft.com/office/drawing/2014/main" id="{4FC610F1-3E4B-F146-8D74-9001399AA886}"/>
              </a:ext>
            </a:extLst>
          </p:cNvPr>
          <p:cNvSpPr/>
          <p:nvPr/>
        </p:nvSpPr>
        <p:spPr>
          <a:xfrm>
            <a:off x="8770455" y="5254906"/>
            <a:ext cx="1006997" cy="1388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2BBB218-4013-5D48-AD7F-00D80112CAE9}"/>
              </a:ext>
            </a:extLst>
          </p:cNvPr>
          <p:cNvSpPr txBox="1"/>
          <p:nvPr/>
        </p:nvSpPr>
        <p:spPr>
          <a:xfrm>
            <a:off x="13231091" y="5611091"/>
            <a:ext cx="184731" cy="369332"/>
          </a:xfrm>
          <a:prstGeom prst="rect">
            <a:avLst/>
          </a:prstGeom>
          <a:noFill/>
        </p:spPr>
        <p:txBody>
          <a:bodyPr wrap="none" rtlCol="0">
            <a:spAutoFit/>
          </a:bodyPr>
          <a:lstStyle/>
          <a:p>
            <a:endParaRPr lang="en-US" dirty="0"/>
          </a:p>
        </p:txBody>
      </p:sp>
      <p:sp>
        <p:nvSpPr>
          <p:cNvPr id="14" name="Rectangle 13">
            <a:extLst>
              <a:ext uri="{FF2B5EF4-FFF2-40B4-BE49-F238E27FC236}">
                <a16:creationId xmlns:a16="http://schemas.microsoft.com/office/drawing/2014/main" id="{5F9571E5-EB26-EA42-9F2B-D6FC29C254DD}"/>
              </a:ext>
            </a:extLst>
          </p:cNvPr>
          <p:cNvSpPr/>
          <p:nvPr/>
        </p:nvSpPr>
        <p:spPr>
          <a:xfrm>
            <a:off x="10319227" y="5294403"/>
            <a:ext cx="1006997" cy="1388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9630DC7-4E25-824B-8322-E9D9093487A5}"/>
              </a:ext>
            </a:extLst>
          </p:cNvPr>
          <p:cNvSpPr txBox="1"/>
          <p:nvPr/>
        </p:nvSpPr>
        <p:spPr>
          <a:xfrm>
            <a:off x="9273952" y="5078959"/>
            <a:ext cx="503499" cy="215444"/>
          </a:xfrm>
          <a:prstGeom prst="rect">
            <a:avLst/>
          </a:prstGeom>
          <a:noFill/>
        </p:spPr>
        <p:txBody>
          <a:bodyPr wrap="square" rtlCol="0">
            <a:spAutoFit/>
          </a:bodyPr>
          <a:lstStyle/>
          <a:p>
            <a:r>
              <a:rPr lang="en-US" sz="800" dirty="0"/>
              <a:t>slightly</a:t>
            </a:r>
          </a:p>
        </p:txBody>
      </p:sp>
      <p:sp>
        <p:nvSpPr>
          <p:cNvPr id="16" name="TextBox 15">
            <a:extLst>
              <a:ext uri="{FF2B5EF4-FFF2-40B4-BE49-F238E27FC236}">
                <a16:creationId xmlns:a16="http://schemas.microsoft.com/office/drawing/2014/main" id="{71F28198-1F74-F44B-92A5-0F93D13C96F9}"/>
              </a:ext>
            </a:extLst>
          </p:cNvPr>
          <p:cNvSpPr txBox="1"/>
          <p:nvPr/>
        </p:nvSpPr>
        <p:spPr>
          <a:xfrm>
            <a:off x="10822725" y="5108910"/>
            <a:ext cx="503499" cy="215444"/>
          </a:xfrm>
          <a:prstGeom prst="rect">
            <a:avLst/>
          </a:prstGeom>
          <a:noFill/>
        </p:spPr>
        <p:txBody>
          <a:bodyPr wrap="square" rtlCol="0">
            <a:spAutoFit/>
          </a:bodyPr>
          <a:lstStyle/>
          <a:p>
            <a:r>
              <a:rPr lang="en-US" sz="800" dirty="0"/>
              <a:t>slightly</a:t>
            </a:r>
          </a:p>
        </p:txBody>
      </p:sp>
    </p:spTree>
    <p:extLst>
      <p:ext uri="{BB962C8B-B14F-4D97-AF65-F5344CB8AC3E}">
        <p14:creationId xmlns:p14="http://schemas.microsoft.com/office/powerpoint/2010/main" val="59777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CC1A29-976C-CF40-A823-5B73D3F3ED26}"/>
              </a:ext>
            </a:extLst>
          </p:cNvPr>
          <p:cNvSpPr>
            <a:spLocks noGrp="1"/>
          </p:cNvSpPr>
          <p:nvPr>
            <p:ph type="body" sz="quarter" idx="13"/>
          </p:nvPr>
        </p:nvSpPr>
        <p:spPr/>
        <p:txBody>
          <a:bodyPr/>
          <a:lstStyle/>
          <a:p>
            <a:r>
              <a:rPr lang="en-GB" dirty="0"/>
              <a:t>Haswell Intel (R) Xeon (R) processor E5 v3 @ 2.3GHz</a:t>
            </a:r>
          </a:p>
          <a:p>
            <a:pPr lvl="1"/>
            <a:r>
              <a:rPr lang="en-GB" dirty="0"/>
              <a:t>Core frequency: 1.2 GHz ~ 2.8 GHz </a:t>
            </a:r>
          </a:p>
          <a:p>
            <a:pPr lvl="1"/>
            <a:r>
              <a:rPr lang="en-GB" dirty="0" err="1"/>
              <a:t>Uncore</a:t>
            </a:r>
            <a:r>
              <a:rPr lang="en-GB" dirty="0"/>
              <a:t> frequency: 1.2 GHz ~ 3.0 GHz</a:t>
            </a:r>
          </a:p>
          <a:p>
            <a:pPr lvl="1"/>
            <a:r>
              <a:rPr lang="en-GB" dirty="0"/>
              <a:t>L3 cache: 45 MB</a:t>
            </a:r>
          </a:p>
          <a:p>
            <a:pPr lvl="1"/>
            <a:r>
              <a:rPr lang="en-GB" dirty="0"/>
              <a:t>DRAM: 32 GB</a:t>
            </a:r>
            <a:endParaRPr lang="en-US" dirty="0"/>
          </a:p>
          <a:p>
            <a:r>
              <a:rPr lang="en-US" dirty="0"/>
              <a:t>Perf </a:t>
            </a:r>
          </a:p>
          <a:p>
            <a:pPr lvl="1"/>
            <a:r>
              <a:rPr lang="en-US" dirty="0"/>
              <a:t>Measuring core events and DRAM read/write</a:t>
            </a:r>
          </a:p>
          <a:p>
            <a:pPr lvl="1"/>
            <a:r>
              <a:rPr lang="en-US" dirty="0"/>
              <a:t>Lack </a:t>
            </a:r>
            <a:r>
              <a:rPr lang="en-US" dirty="0" err="1"/>
              <a:t>uncore</a:t>
            </a:r>
            <a:r>
              <a:rPr lang="en-US" dirty="0"/>
              <a:t> support</a:t>
            </a:r>
          </a:p>
          <a:p>
            <a:endParaRPr lang="en-GB" dirty="0"/>
          </a:p>
          <a:p>
            <a:r>
              <a:rPr lang="en-GB" dirty="0" err="1"/>
              <a:t>Libmsr</a:t>
            </a:r>
            <a:r>
              <a:rPr lang="en-GB" dirty="0"/>
              <a:t> </a:t>
            </a:r>
          </a:p>
          <a:p>
            <a:pPr lvl="1"/>
            <a:r>
              <a:rPr lang="en-GB" dirty="0"/>
              <a:t>Measuring </a:t>
            </a:r>
            <a:r>
              <a:rPr lang="en-GB" dirty="0" err="1"/>
              <a:t>uncore</a:t>
            </a:r>
            <a:r>
              <a:rPr lang="en-GB" dirty="0"/>
              <a:t> activities: LLC read/write</a:t>
            </a:r>
          </a:p>
          <a:p>
            <a:pPr lvl="1"/>
            <a:endParaRPr lang="en-GB" dirty="0"/>
          </a:p>
          <a:p>
            <a:endParaRPr lang="en-DE" dirty="0"/>
          </a:p>
        </p:txBody>
      </p:sp>
      <p:sp>
        <p:nvSpPr>
          <p:cNvPr id="3" name="Title 2">
            <a:extLst>
              <a:ext uri="{FF2B5EF4-FFF2-40B4-BE49-F238E27FC236}">
                <a16:creationId xmlns:a16="http://schemas.microsoft.com/office/drawing/2014/main" id="{A4368D2D-A594-9A47-9EB9-C95AA4987AA0}"/>
              </a:ext>
            </a:extLst>
          </p:cNvPr>
          <p:cNvSpPr>
            <a:spLocks noGrp="1"/>
          </p:cNvSpPr>
          <p:nvPr>
            <p:ph type="title"/>
          </p:nvPr>
        </p:nvSpPr>
        <p:spPr/>
        <p:txBody>
          <a:bodyPr/>
          <a:lstStyle/>
          <a:p>
            <a:r>
              <a:rPr lang="en-DE"/>
              <a:t>Implementation</a:t>
            </a:r>
          </a:p>
        </p:txBody>
      </p:sp>
      <p:sp>
        <p:nvSpPr>
          <p:cNvPr id="4" name="Content Placeholder 3">
            <a:extLst>
              <a:ext uri="{FF2B5EF4-FFF2-40B4-BE49-F238E27FC236}">
                <a16:creationId xmlns:a16="http://schemas.microsoft.com/office/drawing/2014/main" id="{7A66AA03-078A-364F-BBCE-DB164F1B6B07}"/>
              </a:ext>
            </a:extLst>
          </p:cNvPr>
          <p:cNvSpPr>
            <a:spLocks noGrp="1"/>
          </p:cNvSpPr>
          <p:nvPr>
            <p:ph idx="1"/>
          </p:nvPr>
        </p:nvSpPr>
        <p:spPr/>
        <p:txBody>
          <a:bodyPr/>
          <a:lstStyle/>
          <a:p>
            <a:r>
              <a:rPr lang="en-DE" dirty="0"/>
              <a:t>Hardware Platform and Tools for Measuring Hardware Events</a:t>
            </a:r>
          </a:p>
        </p:txBody>
      </p:sp>
    </p:spTree>
    <p:extLst>
      <p:ext uri="{BB962C8B-B14F-4D97-AF65-F5344CB8AC3E}">
        <p14:creationId xmlns:p14="http://schemas.microsoft.com/office/powerpoint/2010/main" val="185615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4"/>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US" altLang="de-DE" dirty="0">
                <a:ea typeface="Arial" panose="020B0604020202020204" pitchFamily="34" charset="0"/>
              </a:rPr>
              <a:t>Stream (to evaluate the boundary cases)</a:t>
            </a:r>
          </a:p>
          <a:p>
            <a:pPr lvl="1"/>
            <a:r>
              <a:rPr lang="en-US" altLang="de-DE" dirty="0">
                <a:ea typeface="Arial" panose="020B0604020202020204" pitchFamily="34" charset="0"/>
              </a:rPr>
              <a:t>Stream_L3 : LLC intensive</a:t>
            </a:r>
          </a:p>
          <a:p>
            <a:pPr lvl="2"/>
            <a:r>
              <a:rPr lang="en-US" dirty="0"/>
              <a:t>Total memory required = 20.6 MiB &lt; L3 cache size: suitable for L3 cache testing</a:t>
            </a:r>
            <a:endParaRPr lang="en-US" altLang="de-DE" dirty="0">
              <a:ea typeface="Arial" panose="020B0604020202020204" pitchFamily="34" charset="0"/>
            </a:endParaRPr>
          </a:p>
          <a:p>
            <a:pPr lvl="1"/>
            <a:r>
              <a:rPr lang="en-US" altLang="de-DE" dirty="0" err="1">
                <a:ea typeface="Arial" panose="020B0604020202020204" pitchFamily="34" charset="0"/>
              </a:rPr>
              <a:t>Stream_DRAM</a:t>
            </a:r>
            <a:r>
              <a:rPr lang="en-US" altLang="de-DE" dirty="0">
                <a:ea typeface="Arial" panose="020B0604020202020204" pitchFamily="34" charset="0"/>
              </a:rPr>
              <a:t> : DRAM intensive</a:t>
            </a:r>
          </a:p>
          <a:p>
            <a:pPr lvl="2"/>
            <a:r>
              <a:rPr lang="en-US" dirty="0"/>
              <a:t>Total memory required &gt;&gt; L3 cache size: suitable for DRAM testing</a:t>
            </a:r>
          </a:p>
          <a:p>
            <a:pPr lvl="1"/>
            <a:endParaRPr lang="en-US" dirty="0"/>
          </a:p>
          <a:p>
            <a:pPr lvl="2"/>
            <a:endParaRPr lang="en-US" altLang="de-DE" dirty="0">
              <a:ea typeface="Arial" panose="020B0604020202020204" pitchFamily="34" charset="0"/>
            </a:endParaRPr>
          </a:p>
          <a:p>
            <a:pPr lvl="1"/>
            <a:endParaRPr lang="en-US" altLang="de-DE" dirty="0">
              <a:ea typeface="Arial" panose="020B0604020202020204" pitchFamily="34" charset="0"/>
            </a:endParaRPr>
          </a:p>
          <a:p>
            <a:r>
              <a:rPr lang="en-US" altLang="de-DE" dirty="0">
                <a:ea typeface="Arial" panose="020B0604020202020204" pitchFamily="34" charset="0"/>
              </a:rPr>
              <a:t>NAS </a:t>
            </a:r>
            <a:r>
              <a:rPr lang="en-US" b="1" i="1" dirty="0"/>
              <a:t>Parallel Benchmarks</a:t>
            </a:r>
          </a:p>
          <a:p>
            <a:pPr lvl="1"/>
            <a:r>
              <a:rPr lang="en-US" altLang="de-DE" dirty="0">
                <a:ea typeface="Arial" panose="020B0604020202020204" pitchFamily="34" charset="0"/>
              </a:rPr>
              <a:t>Memory intensive: </a:t>
            </a:r>
            <a:r>
              <a:rPr lang="en-US" dirty="0"/>
              <a:t>Conjugate Gradient(</a:t>
            </a:r>
            <a:r>
              <a:rPr lang="en-US" altLang="de-DE" dirty="0">
                <a:ea typeface="Arial" panose="020B0604020202020204" pitchFamily="34" charset="0"/>
              </a:rPr>
              <a:t>CG) </a:t>
            </a:r>
            <a:r>
              <a:rPr lang="en-US" dirty="0"/>
              <a:t>Multi-Grid (</a:t>
            </a:r>
            <a:r>
              <a:rPr lang="en-US" altLang="de-DE" dirty="0">
                <a:ea typeface="Arial" panose="020B0604020202020204" pitchFamily="34" charset="0"/>
              </a:rPr>
              <a:t>MG) </a:t>
            </a:r>
            <a:r>
              <a:rPr lang="en-US" dirty="0"/>
              <a:t> Fourier Transform (</a:t>
            </a:r>
            <a:r>
              <a:rPr lang="en-US" altLang="de-DE" dirty="0">
                <a:ea typeface="Arial" panose="020B0604020202020204" pitchFamily="34" charset="0"/>
              </a:rPr>
              <a:t>FT)</a:t>
            </a:r>
          </a:p>
          <a:p>
            <a:pPr lvl="1"/>
            <a:r>
              <a:rPr lang="en-US" altLang="de-DE" dirty="0">
                <a:ea typeface="Arial" panose="020B0604020202020204" pitchFamily="34" charset="0"/>
              </a:rPr>
              <a:t>Compute intensive: </a:t>
            </a:r>
            <a:r>
              <a:rPr lang="en-US" dirty="0"/>
              <a:t> Embarrassingly Parallel (</a:t>
            </a:r>
            <a:r>
              <a:rPr lang="en-US" altLang="de-DE" dirty="0">
                <a:ea typeface="Arial" panose="020B0604020202020204" pitchFamily="34" charset="0"/>
              </a:rPr>
              <a:t>EP)</a:t>
            </a:r>
          </a:p>
          <a:p>
            <a:pPr lvl="1"/>
            <a:r>
              <a:rPr lang="en-US" altLang="de-DE" dirty="0">
                <a:ea typeface="Arial" panose="020B0604020202020204" pitchFamily="34" charset="0"/>
              </a:rPr>
              <a:t>LLC intensive: SP</a:t>
            </a:r>
          </a:p>
          <a:p>
            <a:pPr lvl="1"/>
            <a:r>
              <a:rPr lang="en-US" altLang="de-DE" dirty="0">
                <a:ea typeface="Arial" panose="020B0604020202020204" pitchFamily="34" charset="0"/>
              </a:rPr>
              <a:t>Different execution patterns: BT</a:t>
            </a:r>
          </a:p>
        </p:txBody>
      </p:sp>
      <p:sp>
        <p:nvSpPr>
          <p:cNvPr id="15363" name="Titel 9"/>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DE" dirty="0"/>
              <a:t>Evaluation </a:t>
            </a:r>
            <a:endParaRPr lang="de-DE" altLang="de-DE" dirty="0">
              <a:ea typeface="ＭＳ Ｐゴシック" panose="020B0600070205080204" pitchFamily="34" charset="-128"/>
            </a:endParaRPr>
          </a:p>
        </p:txBody>
      </p:sp>
      <p:sp>
        <p:nvSpPr>
          <p:cNvPr id="2" name="Content Placeholder 1">
            <a:extLst>
              <a:ext uri="{FF2B5EF4-FFF2-40B4-BE49-F238E27FC236}">
                <a16:creationId xmlns:a16="http://schemas.microsoft.com/office/drawing/2014/main" id="{4CA5EAE6-183E-FB4A-A313-3FCC667C51D8}"/>
              </a:ext>
            </a:extLst>
          </p:cNvPr>
          <p:cNvSpPr>
            <a:spLocks noGrp="1"/>
          </p:cNvSpPr>
          <p:nvPr>
            <p:ph idx="1"/>
          </p:nvPr>
        </p:nvSpPr>
        <p:spPr/>
        <p:txBody>
          <a:bodyPr/>
          <a:lstStyle/>
          <a:p>
            <a:r>
              <a:rPr lang="en-US" dirty="0"/>
              <a:t>Benchmarks</a:t>
            </a:r>
          </a:p>
        </p:txBody>
      </p:sp>
    </p:spTree>
    <p:extLst>
      <p:ext uri="{BB962C8B-B14F-4D97-AF65-F5344CB8AC3E}">
        <p14:creationId xmlns:p14="http://schemas.microsoft.com/office/powerpoint/2010/main" val="335929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09848AE6-46D5-EF48-877E-58FC683B1F57}"/>
                  </a:ext>
                </a:extLst>
              </p:cNvPr>
              <p:cNvSpPr>
                <a:spLocks noGrp="1"/>
              </p:cNvSpPr>
              <p:nvPr>
                <p:ph type="body" sz="quarter" idx="13"/>
              </p:nvPr>
            </p:nvSpPr>
            <p:spPr>
              <a:xfrm>
                <a:off x="373038" y="972273"/>
                <a:ext cx="11484000" cy="3905727"/>
              </a:xfrm>
            </p:spPr>
            <p:txBody>
              <a:bodyPr/>
              <a:lstStyle/>
              <a:p>
                <a:endParaRPr lang="en-US" dirty="0"/>
              </a:p>
              <a:p>
                <a:endParaRPr lang="en-US" dirty="0"/>
              </a:p>
              <a:p>
                <a:r>
                  <a:rPr lang="en-US" dirty="0"/>
                  <a:t>Stream (without power cap):</a:t>
                </a:r>
              </a:p>
              <a:p>
                <a:pPr lvl="1"/>
                <a:r>
                  <a:rPr lang="en-US" dirty="0"/>
                  <a:t>Measure core and </a:t>
                </a:r>
                <a:r>
                  <a:rPr lang="en-US" dirty="0" err="1"/>
                  <a:t>uncore</a:t>
                </a:r>
                <a:r>
                  <a:rPr lang="en-US" dirty="0"/>
                  <a:t> frequency during runtime by the extended Roofline model</a:t>
                </a:r>
              </a:p>
              <a:p>
                <a:pPr lvl="1"/>
                <a:r>
                  <a:rPr lang="en-US" dirty="0"/>
                  <a:t>PKG power saving, energy saving and slowdown compared to the default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oMath>
                </a14:m>
                <a:r>
                  <a:rPr lang="en-US" dirty="0"/>
                  <a:t> = 2.8GHz,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𝑢</m:t>
                        </m:r>
                        <m:r>
                          <a:rPr lang="en-US" i="1">
                            <a:latin typeface="Cambria Math" panose="02040503050406030204" pitchFamily="18" charset="0"/>
                          </a:rPr>
                          <m:t>𝑐</m:t>
                        </m:r>
                      </m:sub>
                    </m:sSub>
                  </m:oMath>
                </a14:m>
                <a:r>
                  <a:rPr lang="en-US" dirty="0"/>
                  <a:t> = 3.0GHz)</a:t>
                </a:r>
              </a:p>
              <a:p>
                <a:pPr lvl="1"/>
                <a:endParaRPr lang="en-US" dirty="0"/>
              </a:p>
              <a:p>
                <a:pPr lvl="1"/>
                <a:endParaRPr lang="en-US" dirty="0"/>
              </a:p>
              <a:p>
                <a:r>
                  <a:rPr lang="en-US" dirty="0"/>
                  <a:t>NAS Parallel Benchmarks:</a:t>
                </a:r>
              </a:p>
              <a:p>
                <a:pPr lvl="1"/>
                <a:r>
                  <a:rPr lang="en-US" dirty="0"/>
                  <a:t>Energy optimization (</a:t>
                </a:r>
                <a:r>
                  <a:rPr lang="en-US" dirty="0">
                    <a:solidFill>
                      <a:schemeClr val="tx2"/>
                    </a:solidFill>
                  </a:rPr>
                  <a:t>without power cap</a:t>
                </a:r>
                <a:r>
                  <a:rPr lang="en-US" dirty="0"/>
                  <a:t>):</a:t>
                </a:r>
              </a:p>
              <a:p>
                <a:pPr lvl="2"/>
                <a:r>
                  <a:rPr lang="en-US" dirty="0"/>
                  <a:t>PKG power and energy saving, and slowdown compared to the default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𝑐</m:t>
                        </m:r>
                      </m:sub>
                    </m:sSub>
                  </m:oMath>
                </a14:m>
                <a:r>
                  <a:rPr lang="en-US" dirty="0"/>
                  <a:t> = 2.8GHz,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𝑢</m:t>
                        </m:r>
                        <m:r>
                          <a:rPr lang="en-US" i="1">
                            <a:latin typeface="Cambria Math" panose="02040503050406030204" pitchFamily="18" charset="0"/>
                          </a:rPr>
                          <m:t>𝑐</m:t>
                        </m:r>
                      </m:sub>
                    </m:sSub>
                  </m:oMath>
                </a14:m>
                <a:r>
                  <a:rPr lang="en-US" dirty="0"/>
                  <a:t> = 3.0GHz)</a:t>
                </a:r>
              </a:p>
              <a:p>
                <a:pPr lvl="1"/>
                <a:endParaRPr lang="en-US" dirty="0"/>
              </a:p>
              <a:p>
                <a:pPr lvl="1"/>
                <a:r>
                  <a:rPr lang="en-US" dirty="0"/>
                  <a:t>Performance and energy optimization (</a:t>
                </a:r>
                <a:r>
                  <a:rPr lang="en-US" dirty="0">
                    <a:solidFill>
                      <a:schemeClr val="tx2"/>
                    </a:solidFill>
                  </a:rPr>
                  <a:t>under a power cap (69W)</a:t>
                </a:r>
                <a:r>
                  <a:rPr lang="en-US" dirty="0"/>
                  <a:t>):</a:t>
                </a:r>
              </a:p>
              <a:p>
                <a:pPr lvl="2"/>
                <a:r>
                  <a:rPr lang="en-US" dirty="0"/>
                  <a:t>Speedup and energy saving compared to the default</a:t>
                </a:r>
              </a:p>
              <a:p>
                <a:pPr lvl="1"/>
                <a:endParaRPr lang="en-US" dirty="0"/>
              </a:p>
              <a:p>
                <a:pPr lvl="1"/>
                <a:endParaRPr lang="en-US" dirty="0"/>
              </a:p>
              <a:p>
                <a:pPr lvl="1"/>
                <a:endParaRPr lang="en-US" dirty="0"/>
              </a:p>
              <a:p>
                <a:pPr lvl="1"/>
                <a:endParaRPr lang="en-US" dirty="0"/>
              </a:p>
            </p:txBody>
          </p:sp>
        </mc:Choice>
        <mc:Fallback>
          <p:sp>
            <p:nvSpPr>
              <p:cNvPr id="2" name="Text Placeholder 1">
                <a:extLst>
                  <a:ext uri="{FF2B5EF4-FFF2-40B4-BE49-F238E27FC236}">
                    <a16:creationId xmlns:a16="http://schemas.microsoft.com/office/drawing/2014/main" id="{09848AE6-46D5-EF48-877E-58FC683B1F57}"/>
                  </a:ext>
                </a:extLst>
              </p:cNvPr>
              <p:cNvSpPr>
                <a:spLocks noGrp="1" noRot="1" noChangeAspect="1" noMove="1" noResize="1" noEditPoints="1" noAdjustHandles="1" noChangeArrowheads="1" noChangeShapeType="1" noTextEdit="1"/>
              </p:cNvSpPr>
              <p:nvPr>
                <p:ph type="body" sz="quarter" idx="13"/>
              </p:nvPr>
            </p:nvSpPr>
            <p:spPr>
              <a:xfrm>
                <a:off x="373038" y="972273"/>
                <a:ext cx="11484000" cy="3905727"/>
              </a:xfrm>
              <a:blipFill>
                <a:blip r:embed="rId3"/>
                <a:stretch>
                  <a:fillRect l="-11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1173C5F-4C3D-B947-AC30-DC6DA51F8773}"/>
              </a:ext>
            </a:extLst>
          </p:cNvPr>
          <p:cNvSpPr>
            <a:spLocks noGrp="1"/>
          </p:cNvSpPr>
          <p:nvPr>
            <p:ph type="title"/>
          </p:nvPr>
        </p:nvSpPr>
        <p:spPr/>
        <p:txBody>
          <a:bodyPr/>
          <a:lstStyle/>
          <a:p>
            <a:r>
              <a:rPr lang="en-DE" dirty="0"/>
              <a:t>Evaluation</a:t>
            </a:r>
            <a:endParaRPr lang="en-US" dirty="0"/>
          </a:p>
        </p:txBody>
      </p:sp>
    </p:spTree>
    <p:extLst>
      <p:ext uri="{BB962C8B-B14F-4D97-AF65-F5344CB8AC3E}">
        <p14:creationId xmlns:p14="http://schemas.microsoft.com/office/powerpoint/2010/main" val="314348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75E8-FC33-1C4F-9243-DFD04EA3C1D8}"/>
              </a:ext>
            </a:extLst>
          </p:cNvPr>
          <p:cNvSpPr>
            <a:spLocks noGrp="1"/>
          </p:cNvSpPr>
          <p:nvPr>
            <p:ph type="title"/>
          </p:nvPr>
        </p:nvSpPr>
        <p:spPr/>
        <p:txBody>
          <a:bodyPr/>
          <a:lstStyle/>
          <a:p>
            <a:r>
              <a:rPr lang="en-DE" dirty="0"/>
              <a:t>Stream</a:t>
            </a:r>
          </a:p>
        </p:txBody>
      </p:sp>
      <p:graphicFrame>
        <p:nvGraphicFramePr>
          <p:cNvPr id="5" name="Chart Placeholder 4">
            <a:extLst>
              <a:ext uri="{FF2B5EF4-FFF2-40B4-BE49-F238E27FC236}">
                <a16:creationId xmlns:a16="http://schemas.microsoft.com/office/drawing/2014/main" id="{64DBEFD2-91E3-A842-AC2B-B2825863FF26}"/>
              </a:ext>
            </a:extLst>
          </p:cNvPr>
          <p:cNvGraphicFramePr>
            <a:graphicFrameLocks noGrp="1"/>
          </p:cNvGraphicFramePr>
          <p:nvPr>
            <p:ph type="chart" sz="quarter" idx="13"/>
            <p:extLst>
              <p:ext uri="{D42A27DB-BD31-4B8C-83A1-F6EECF244321}">
                <p14:modId xmlns:p14="http://schemas.microsoft.com/office/powerpoint/2010/main" val="2929776309"/>
              </p:ext>
            </p:extLst>
          </p:nvPr>
        </p:nvGraphicFramePr>
        <p:xfrm>
          <a:off x="499374" y="1548882"/>
          <a:ext cx="5324956" cy="376765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E91CA29-C143-9F49-B7CA-1CB3E41A8722}"/>
              </a:ext>
            </a:extLst>
          </p:cNvPr>
          <p:cNvSpPr txBox="1"/>
          <p:nvPr/>
        </p:nvSpPr>
        <p:spPr>
          <a:xfrm>
            <a:off x="499374" y="1687689"/>
            <a:ext cx="947843" cy="246221"/>
          </a:xfrm>
          <a:prstGeom prst="rect">
            <a:avLst/>
          </a:prstGeom>
          <a:noFill/>
        </p:spPr>
        <p:txBody>
          <a:bodyPr wrap="square" rtlCol="0">
            <a:spAutoFit/>
          </a:bodyPr>
          <a:lstStyle/>
          <a:p>
            <a:r>
              <a:rPr lang="en-DE" sz="1000"/>
              <a:t>CoreFreq/Hz</a:t>
            </a:r>
          </a:p>
        </p:txBody>
      </p:sp>
      <p:graphicFrame>
        <p:nvGraphicFramePr>
          <p:cNvPr id="4" name="Chart 3">
            <a:extLst>
              <a:ext uri="{FF2B5EF4-FFF2-40B4-BE49-F238E27FC236}">
                <a16:creationId xmlns:a16="http://schemas.microsoft.com/office/drawing/2014/main" id="{6171ED21-619D-4446-AAC2-1548F5A71E2E}"/>
              </a:ext>
            </a:extLst>
          </p:cNvPr>
          <p:cNvGraphicFramePr/>
          <p:nvPr>
            <p:extLst>
              <p:ext uri="{D42A27DB-BD31-4B8C-83A1-F6EECF244321}">
                <p14:modId xmlns:p14="http://schemas.microsoft.com/office/powerpoint/2010/main" val="2789308315"/>
              </p:ext>
            </p:extLst>
          </p:nvPr>
        </p:nvGraphicFramePr>
        <p:xfrm>
          <a:off x="6367672" y="1281134"/>
          <a:ext cx="5324956" cy="4054408"/>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4DA76457-CB63-B84E-A3FA-BFE8B8BC270D}"/>
              </a:ext>
            </a:extLst>
          </p:cNvPr>
          <p:cNvSpPr txBox="1"/>
          <p:nvPr/>
        </p:nvSpPr>
        <p:spPr>
          <a:xfrm>
            <a:off x="6250533" y="1548882"/>
            <a:ext cx="1219513" cy="246221"/>
          </a:xfrm>
          <a:prstGeom prst="rect">
            <a:avLst/>
          </a:prstGeom>
          <a:noFill/>
        </p:spPr>
        <p:txBody>
          <a:bodyPr wrap="square" rtlCol="0">
            <a:spAutoFit/>
          </a:bodyPr>
          <a:lstStyle/>
          <a:p>
            <a:r>
              <a:rPr lang="en-DE" sz="1000"/>
              <a:t>UncoreFreq/Hz</a:t>
            </a:r>
          </a:p>
        </p:txBody>
      </p:sp>
      <p:sp>
        <p:nvSpPr>
          <p:cNvPr id="9" name="TextBox 8">
            <a:extLst>
              <a:ext uri="{FF2B5EF4-FFF2-40B4-BE49-F238E27FC236}">
                <a16:creationId xmlns:a16="http://schemas.microsoft.com/office/drawing/2014/main" id="{9DCC0A8A-1175-0E4A-B036-833AC92614DC}"/>
              </a:ext>
            </a:extLst>
          </p:cNvPr>
          <p:cNvSpPr txBox="1"/>
          <p:nvPr/>
        </p:nvSpPr>
        <p:spPr>
          <a:xfrm>
            <a:off x="4795393" y="4943314"/>
            <a:ext cx="1300607" cy="261610"/>
          </a:xfrm>
          <a:prstGeom prst="rect">
            <a:avLst/>
          </a:prstGeom>
          <a:noFill/>
        </p:spPr>
        <p:txBody>
          <a:bodyPr wrap="square" rtlCol="0">
            <a:spAutoFit/>
          </a:bodyPr>
          <a:lstStyle/>
          <a:p>
            <a:r>
              <a:rPr lang="en-DE" sz="1100"/>
              <a:t>runtime</a:t>
            </a:r>
          </a:p>
        </p:txBody>
      </p:sp>
    </p:spTree>
    <p:extLst>
      <p:ext uri="{BB962C8B-B14F-4D97-AF65-F5344CB8AC3E}">
        <p14:creationId xmlns:p14="http://schemas.microsoft.com/office/powerpoint/2010/main" val="29922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FC6B6-8FF9-BB49-A2F7-73620716D20B}"/>
              </a:ext>
            </a:extLst>
          </p:cNvPr>
          <p:cNvSpPr>
            <a:spLocks noGrp="1"/>
          </p:cNvSpPr>
          <p:nvPr>
            <p:ph type="body" sz="quarter" idx="13"/>
          </p:nvPr>
        </p:nvSpPr>
        <p:spPr/>
        <p:txBody>
          <a:bodyPr/>
          <a:lstStyle/>
          <a:p>
            <a:r>
              <a:rPr lang="en-DE" dirty="0"/>
              <a:t>Motivation</a:t>
            </a:r>
          </a:p>
          <a:p>
            <a:r>
              <a:rPr lang="en-DE" dirty="0"/>
              <a:t>Background</a:t>
            </a:r>
          </a:p>
          <a:p>
            <a:r>
              <a:rPr lang="en-DE" dirty="0"/>
              <a:t>Roofline Model</a:t>
            </a:r>
          </a:p>
          <a:p>
            <a:r>
              <a:rPr lang="en-DE" dirty="0"/>
              <a:t>Extended Roofline Model</a:t>
            </a:r>
          </a:p>
          <a:p>
            <a:r>
              <a:rPr lang="en-DE" dirty="0"/>
              <a:t>Implementation</a:t>
            </a:r>
          </a:p>
          <a:p>
            <a:r>
              <a:rPr lang="en-DE" dirty="0"/>
              <a:t>Evaluation</a:t>
            </a:r>
          </a:p>
          <a:p>
            <a:r>
              <a:rPr lang="en-DE" dirty="0"/>
              <a:t>Summary</a:t>
            </a:r>
          </a:p>
          <a:p>
            <a:endParaRPr lang="en-DE" dirty="0"/>
          </a:p>
        </p:txBody>
      </p:sp>
      <p:sp>
        <p:nvSpPr>
          <p:cNvPr id="3" name="Title 2">
            <a:extLst>
              <a:ext uri="{FF2B5EF4-FFF2-40B4-BE49-F238E27FC236}">
                <a16:creationId xmlns:a16="http://schemas.microsoft.com/office/drawing/2014/main" id="{770E2D6C-DB62-C54E-9C6E-D9C2BAFDC1FE}"/>
              </a:ext>
            </a:extLst>
          </p:cNvPr>
          <p:cNvSpPr>
            <a:spLocks noGrp="1"/>
          </p:cNvSpPr>
          <p:nvPr>
            <p:ph type="title"/>
          </p:nvPr>
        </p:nvSpPr>
        <p:spPr/>
        <p:txBody>
          <a:bodyPr/>
          <a:lstStyle/>
          <a:p>
            <a:r>
              <a:rPr lang="en-DE" dirty="0"/>
              <a:t>Outline</a:t>
            </a:r>
          </a:p>
        </p:txBody>
      </p:sp>
    </p:spTree>
    <p:extLst>
      <p:ext uri="{BB962C8B-B14F-4D97-AF65-F5344CB8AC3E}">
        <p14:creationId xmlns:p14="http://schemas.microsoft.com/office/powerpoint/2010/main" val="4950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9"/>
          <p:cNvSpPr>
            <a:spLocks noGrp="1"/>
          </p:cNvSpPr>
          <p:nvPr>
            <p:ph type="title"/>
          </p:nvPr>
        </p:nvSpPr>
        <p:spPr bwMode="auto">
          <a:xfrm>
            <a:off x="384175" y="201613"/>
            <a:ext cx="11483975"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DE" dirty="0"/>
              <a:t>Stream</a:t>
            </a:r>
            <a:endParaRPr lang="de-DE" altLang="de-DE" dirty="0">
              <a:ea typeface="ＭＳ Ｐゴシック" panose="020B0600070205080204" pitchFamily="34" charset="-128"/>
            </a:endParaRPr>
          </a:p>
        </p:txBody>
      </p:sp>
      <p:sp>
        <p:nvSpPr>
          <p:cNvPr id="15364" name="Inhaltsplatzhalter 3"/>
          <p:cNvSpPr>
            <a:spLocks noGrp="1"/>
          </p:cNvSpPr>
          <p:nvPr>
            <p:ph idx="1"/>
          </p:nvPr>
        </p:nvSpPr>
        <p:spPr bwMode="auto">
          <a:xfrm>
            <a:off x="354012" y="963612"/>
            <a:ext cx="11483975" cy="25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en-DE" dirty="0"/>
              <a:t>PKG Power, energy saving, and slowdown [%] wrt. default</a:t>
            </a:r>
          </a:p>
          <a:p>
            <a:pPr eaLnBrk="1" hangingPunct="1">
              <a:spcBef>
                <a:spcPct val="0"/>
              </a:spcBef>
            </a:pPr>
            <a:endParaRPr lang="de-DE" altLang="de-DE" dirty="0">
              <a:ea typeface="ＭＳ Ｐゴシック" panose="020B0600070205080204" pitchFamily="34" charset="-128"/>
            </a:endParaRPr>
          </a:p>
        </p:txBody>
      </p:sp>
      <p:graphicFrame>
        <p:nvGraphicFramePr>
          <p:cNvPr id="4" name="Chart 3">
            <a:extLst>
              <a:ext uri="{FF2B5EF4-FFF2-40B4-BE49-F238E27FC236}">
                <a16:creationId xmlns:a16="http://schemas.microsoft.com/office/drawing/2014/main" id="{F46B75CB-BCA5-7F47-AF97-217CFE77EF97}"/>
              </a:ext>
            </a:extLst>
          </p:cNvPr>
          <p:cNvGraphicFramePr/>
          <p:nvPr>
            <p:extLst>
              <p:ext uri="{D42A27DB-BD31-4B8C-83A1-F6EECF244321}">
                <p14:modId xmlns:p14="http://schemas.microsoft.com/office/powerpoint/2010/main" val="987655169"/>
              </p:ext>
            </p:extLst>
          </p:nvPr>
        </p:nvGraphicFramePr>
        <p:xfrm>
          <a:off x="5015470" y="1652584"/>
          <a:ext cx="5729773" cy="439043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7495BB9-B082-A34E-A746-401A40099521}"/>
              </a:ext>
            </a:extLst>
          </p:cNvPr>
          <p:cNvSpPr txBox="1"/>
          <p:nvPr/>
        </p:nvSpPr>
        <p:spPr>
          <a:xfrm>
            <a:off x="5015470" y="1324743"/>
            <a:ext cx="2322786" cy="307777"/>
          </a:xfrm>
          <a:prstGeom prst="rect">
            <a:avLst/>
          </a:prstGeom>
          <a:noFill/>
        </p:spPr>
        <p:txBody>
          <a:bodyPr wrap="square" rtlCol="0">
            <a:spAutoFit/>
          </a:bodyPr>
          <a:lstStyle/>
          <a:p>
            <a:r>
              <a:rPr lang="en-DE" sz="1400" dirty="0"/>
              <a:t>[%]</a:t>
            </a:r>
          </a:p>
        </p:txBody>
      </p:sp>
      <p:sp>
        <p:nvSpPr>
          <p:cNvPr id="2" name="TextBox 1">
            <a:extLst>
              <a:ext uri="{FF2B5EF4-FFF2-40B4-BE49-F238E27FC236}">
                <a16:creationId xmlns:a16="http://schemas.microsoft.com/office/drawing/2014/main" id="{CA4F09CA-F85C-654F-87DB-2BCF44D90858}"/>
              </a:ext>
            </a:extLst>
          </p:cNvPr>
          <p:cNvSpPr txBox="1"/>
          <p:nvPr/>
        </p:nvSpPr>
        <p:spPr>
          <a:xfrm>
            <a:off x="354012" y="1433510"/>
            <a:ext cx="3847598" cy="4284384"/>
          </a:xfrm>
          <a:prstGeom prst="rect">
            <a:avLst/>
          </a:prstGeom>
          <a:noFill/>
        </p:spPr>
        <p:txBody>
          <a:bodyPr wrap="square" rtlCol="0">
            <a:spAutoFit/>
          </a:bodyPr>
          <a:lstStyle/>
          <a:p>
            <a:endParaRPr lang="en-US" dirty="0"/>
          </a:p>
        </p:txBody>
      </p:sp>
      <p:sp>
        <p:nvSpPr>
          <p:cNvPr id="7" name="Text Placeholder 1">
            <a:extLst>
              <a:ext uri="{FF2B5EF4-FFF2-40B4-BE49-F238E27FC236}">
                <a16:creationId xmlns:a16="http://schemas.microsoft.com/office/drawing/2014/main" id="{ECF1A134-07B9-E447-9F95-62BD700D6B56}"/>
              </a:ext>
            </a:extLst>
          </p:cNvPr>
          <p:cNvSpPr>
            <a:spLocks noGrp="1"/>
          </p:cNvSpPr>
          <p:nvPr>
            <p:ph type="body" sz="quarter" idx="13"/>
          </p:nvPr>
        </p:nvSpPr>
        <p:spPr>
          <a:xfrm>
            <a:off x="354012" y="1774260"/>
            <a:ext cx="4661459" cy="3193200"/>
          </a:xfrm>
        </p:spPr>
        <p:txBody>
          <a:bodyPr/>
          <a:lstStyle/>
          <a:p>
            <a:r>
              <a:rPr lang="en-US" dirty="0"/>
              <a:t>For DRAM</a:t>
            </a:r>
          </a:p>
          <a:p>
            <a:pPr lvl="1"/>
            <a:r>
              <a:rPr lang="en-US" dirty="0"/>
              <a:t>up to 40% of PKG power or energy saving with less than 5% slowdown</a:t>
            </a:r>
          </a:p>
          <a:p>
            <a:r>
              <a:rPr lang="en-US" dirty="0"/>
              <a:t>For L3 Cache</a:t>
            </a:r>
          </a:p>
          <a:p>
            <a:pPr lvl="1"/>
            <a:r>
              <a:rPr lang="en-US" dirty="0"/>
              <a:t>Marginal impacts on L3 cache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3A55-C1EC-1E48-9161-BA2212D6051A}"/>
              </a:ext>
            </a:extLst>
          </p:cNvPr>
          <p:cNvSpPr>
            <a:spLocks noGrp="1"/>
          </p:cNvSpPr>
          <p:nvPr>
            <p:ph type="title"/>
          </p:nvPr>
        </p:nvSpPr>
        <p:spPr/>
        <p:txBody>
          <a:bodyPr/>
          <a:lstStyle/>
          <a:p>
            <a:r>
              <a:rPr lang="de-DE" altLang="de-DE">
                <a:ea typeface="Arial" panose="020B0604020202020204" pitchFamily="34" charset="0"/>
              </a:rPr>
              <a:t>NAS </a:t>
            </a:r>
            <a:r>
              <a:rPr lang="en-GB" i="1"/>
              <a:t>Parallel Benchmarks</a:t>
            </a:r>
            <a:endParaRPr lang="en-DE"/>
          </a:p>
        </p:txBody>
      </p:sp>
      <p:sp>
        <p:nvSpPr>
          <p:cNvPr id="3" name="Text Placeholder 2">
            <a:extLst>
              <a:ext uri="{FF2B5EF4-FFF2-40B4-BE49-F238E27FC236}">
                <a16:creationId xmlns:a16="http://schemas.microsoft.com/office/drawing/2014/main" id="{6A95BA63-60B4-F34D-A338-4A1CD329C750}"/>
              </a:ext>
            </a:extLst>
          </p:cNvPr>
          <p:cNvSpPr>
            <a:spLocks noGrp="1"/>
          </p:cNvSpPr>
          <p:nvPr>
            <p:ph type="body" sz="quarter" idx="11"/>
          </p:nvPr>
        </p:nvSpPr>
        <p:spPr/>
        <p:txBody>
          <a:bodyPr/>
          <a:lstStyle/>
          <a:p>
            <a:r>
              <a:rPr lang="en-DE" dirty="0"/>
              <a:t>BT’s execution patterns (no power cap)</a:t>
            </a:r>
          </a:p>
        </p:txBody>
      </p:sp>
      <p:graphicFrame>
        <p:nvGraphicFramePr>
          <p:cNvPr id="5" name="Chart Placeholder 4">
            <a:extLst>
              <a:ext uri="{FF2B5EF4-FFF2-40B4-BE49-F238E27FC236}">
                <a16:creationId xmlns:a16="http://schemas.microsoft.com/office/drawing/2014/main" id="{C5904459-BF79-6B4B-A55F-EB224628CF0E}"/>
              </a:ext>
            </a:extLst>
          </p:cNvPr>
          <p:cNvGraphicFramePr>
            <a:graphicFrameLocks noGrp="1"/>
          </p:cNvGraphicFramePr>
          <p:nvPr>
            <p:ph type="chart" sz="quarter" idx="13"/>
            <p:extLst>
              <p:ext uri="{D42A27DB-BD31-4B8C-83A1-F6EECF244321}">
                <p14:modId xmlns:p14="http://schemas.microsoft.com/office/powerpoint/2010/main" val="2638173316"/>
              </p:ext>
            </p:extLst>
          </p:nvPr>
        </p:nvGraphicFramePr>
        <p:xfrm>
          <a:off x="5671595" y="1666754"/>
          <a:ext cx="5933423" cy="398599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6A051D8-8DBE-C440-9DB3-9EA3D583ABB1}"/>
              </a:ext>
            </a:extLst>
          </p:cNvPr>
          <p:cNvSpPr txBox="1"/>
          <p:nvPr/>
        </p:nvSpPr>
        <p:spPr>
          <a:xfrm>
            <a:off x="5671595" y="1278000"/>
            <a:ext cx="1510948" cy="276999"/>
          </a:xfrm>
          <a:prstGeom prst="rect">
            <a:avLst/>
          </a:prstGeom>
          <a:noFill/>
        </p:spPr>
        <p:txBody>
          <a:bodyPr wrap="square" rtlCol="0">
            <a:spAutoFit/>
          </a:bodyPr>
          <a:lstStyle/>
          <a:p>
            <a:r>
              <a:rPr lang="en-DE" sz="1200" dirty="0"/>
              <a:t>Frequency[Hz]</a:t>
            </a:r>
          </a:p>
        </p:txBody>
      </p:sp>
      <p:sp>
        <p:nvSpPr>
          <p:cNvPr id="9" name="Text Placeholder 1">
            <a:extLst>
              <a:ext uri="{FF2B5EF4-FFF2-40B4-BE49-F238E27FC236}">
                <a16:creationId xmlns:a16="http://schemas.microsoft.com/office/drawing/2014/main" id="{896856C4-9E3A-C646-873E-B382FF486C61}"/>
              </a:ext>
            </a:extLst>
          </p:cNvPr>
          <p:cNvSpPr txBox="1">
            <a:spLocks/>
          </p:cNvSpPr>
          <p:nvPr/>
        </p:nvSpPr>
        <p:spPr>
          <a:xfrm>
            <a:off x="354012" y="1774260"/>
            <a:ext cx="4661459" cy="31932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Bounds to transfer delay but varies from compute domination to memory domination</a:t>
            </a:r>
          </a:p>
          <a:p>
            <a:endParaRPr lang="en-US" dirty="0"/>
          </a:p>
          <a:p>
            <a:r>
              <a:rPr lang="en-US" dirty="0"/>
              <a:t>Core frequency: 2.3 ~ 2.8 GHz</a:t>
            </a:r>
          </a:p>
          <a:p>
            <a:pPr lvl="1"/>
            <a:endParaRPr lang="en-US" dirty="0"/>
          </a:p>
          <a:p>
            <a:r>
              <a:rPr lang="en-US" dirty="0" err="1"/>
              <a:t>Uncore</a:t>
            </a:r>
            <a:r>
              <a:rPr lang="en-US" dirty="0"/>
              <a:t> frequency : 2.2 ~ 3.0 GHz</a:t>
            </a:r>
          </a:p>
        </p:txBody>
      </p:sp>
    </p:spTree>
    <p:extLst>
      <p:ext uri="{BB962C8B-B14F-4D97-AF65-F5344CB8AC3E}">
        <p14:creationId xmlns:p14="http://schemas.microsoft.com/office/powerpoint/2010/main" val="964958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6176-ADE6-E34E-B7F1-B3B25945B468}"/>
              </a:ext>
            </a:extLst>
          </p:cNvPr>
          <p:cNvSpPr>
            <a:spLocks noGrp="1"/>
          </p:cNvSpPr>
          <p:nvPr>
            <p:ph type="title"/>
          </p:nvPr>
        </p:nvSpPr>
        <p:spPr/>
        <p:txBody>
          <a:bodyPr/>
          <a:lstStyle/>
          <a:p>
            <a:r>
              <a:rPr lang="de-DE" altLang="de-DE" dirty="0">
                <a:ea typeface="Arial" panose="020B0604020202020204" pitchFamily="34" charset="0"/>
              </a:rPr>
              <a:t>NAS </a:t>
            </a:r>
            <a:r>
              <a:rPr lang="en-GB" i="1" dirty="0"/>
              <a:t>Parallel Benchmarks</a:t>
            </a:r>
          </a:p>
        </p:txBody>
      </p:sp>
      <p:sp>
        <p:nvSpPr>
          <p:cNvPr id="3" name="Text Placeholder 2">
            <a:extLst>
              <a:ext uri="{FF2B5EF4-FFF2-40B4-BE49-F238E27FC236}">
                <a16:creationId xmlns:a16="http://schemas.microsoft.com/office/drawing/2014/main" id="{5C88B502-F288-E742-8D0D-181BB1272BE7}"/>
              </a:ext>
            </a:extLst>
          </p:cNvPr>
          <p:cNvSpPr>
            <a:spLocks noGrp="1"/>
          </p:cNvSpPr>
          <p:nvPr>
            <p:ph type="body" sz="quarter" idx="11"/>
          </p:nvPr>
        </p:nvSpPr>
        <p:spPr/>
        <p:txBody>
          <a:bodyPr/>
          <a:lstStyle/>
          <a:p>
            <a:r>
              <a:rPr lang="en-DE" dirty="0"/>
              <a:t>PKG power saving, slowdown and PKG energy saving [%] wrt. default (no power cap)</a:t>
            </a:r>
          </a:p>
        </p:txBody>
      </p:sp>
      <p:sp>
        <p:nvSpPr>
          <p:cNvPr id="4" name="TextBox 3">
            <a:extLst>
              <a:ext uri="{FF2B5EF4-FFF2-40B4-BE49-F238E27FC236}">
                <a16:creationId xmlns:a16="http://schemas.microsoft.com/office/drawing/2014/main" id="{95FE19BB-23C3-9349-817B-9E9AD177CC9D}"/>
              </a:ext>
            </a:extLst>
          </p:cNvPr>
          <p:cNvSpPr txBox="1"/>
          <p:nvPr/>
        </p:nvSpPr>
        <p:spPr>
          <a:xfrm>
            <a:off x="384000" y="2182399"/>
            <a:ext cx="2714800" cy="3139321"/>
          </a:xfrm>
          <a:prstGeom prst="rect">
            <a:avLst/>
          </a:prstGeom>
          <a:noFill/>
        </p:spPr>
        <p:txBody>
          <a:bodyPr wrap="square" rtlCol="0">
            <a:spAutoFit/>
          </a:bodyPr>
          <a:lstStyle/>
          <a:p>
            <a:r>
              <a:rPr lang="en-US" dirty="0"/>
              <a:t>Up to 13% PKG power saving</a:t>
            </a:r>
          </a:p>
          <a:p>
            <a:endParaRPr lang="en-US" dirty="0"/>
          </a:p>
          <a:p>
            <a:r>
              <a:rPr lang="en-US" dirty="0"/>
              <a:t>Slowdown under 4% for most benchmarks</a:t>
            </a:r>
          </a:p>
          <a:p>
            <a:r>
              <a:rPr lang="en-US" dirty="0"/>
              <a:t>Worst case 6.5%</a:t>
            </a:r>
          </a:p>
          <a:p>
            <a:endParaRPr lang="en-US" dirty="0"/>
          </a:p>
          <a:p>
            <a:r>
              <a:rPr lang="en-US" dirty="0"/>
              <a:t>Up to 9.4% energy saving</a:t>
            </a:r>
          </a:p>
          <a:p>
            <a:endParaRPr lang="en-US" dirty="0"/>
          </a:p>
          <a:p>
            <a:endParaRPr lang="en-US" dirty="0"/>
          </a:p>
        </p:txBody>
      </p:sp>
      <p:graphicFrame>
        <p:nvGraphicFramePr>
          <p:cNvPr id="8" name="Chart Placeholder 5">
            <a:extLst>
              <a:ext uri="{FF2B5EF4-FFF2-40B4-BE49-F238E27FC236}">
                <a16:creationId xmlns:a16="http://schemas.microsoft.com/office/drawing/2014/main" id="{CB707DA4-1AE4-2442-BD4F-388AF33A07E7}"/>
              </a:ext>
            </a:extLst>
          </p:cNvPr>
          <p:cNvGraphicFramePr>
            <a:graphicFrameLocks/>
          </p:cNvGraphicFramePr>
          <p:nvPr>
            <p:extLst>
              <p:ext uri="{D42A27DB-BD31-4B8C-83A1-F6EECF244321}">
                <p14:modId xmlns:p14="http://schemas.microsoft.com/office/powerpoint/2010/main" val="579011716"/>
              </p:ext>
            </p:extLst>
          </p:nvPr>
        </p:nvGraphicFramePr>
        <p:xfrm>
          <a:off x="3186393" y="1881129"/>
          <a:ext cx="8890000" cy="34358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077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EACD-122B-2445-AC7D-E46A3E880B99}"/>
              </a:ext>
            </a:extLst>
          </p:cNvPr>
          <p:cNvSpPr>
            <a:spLocks noGrp="1"/>
          </p:cNvSpPr>
          <p:nvPr>
            <p:ph type="title"/>
          </p:nvPr>
        </p:nvSpPr>
        <p:spPr/>
        <p:txBody>
          <a:bodyPr/>
          <a:lstStyle/>
          <a:p>
            <a:r>
              <a:rPr lang="de-DE" altLang="de-DE" dirty="0">
                <a:ea typeface="Arial" panose="020B0604020202020204" pitchFamily="34" charset="0"/>
              </a:rPr>
              <a:t>NAS </a:t>
            </a:r>
            <a:r>
              <a:rPr lang="en-GB" i="1" dirty="0"/>
              <a:t>Parallel Benchmarks</a:t>
            </a:r>
            <a:endParaRPr lang="en-US" dirty="0"/>
          </a:p>
        </p:txBody>
      </p:sp>
      <p:graphicFrame>
        <p:nvGraphicFramePr>
          <p:cNvPr id="5" name="Content Placeholder 3">
            <a:extLst>
              <a:ext uri="{FF2B5EF4-FFF2-40B4-BE49-F238E27FC236}">
                <a16:creationId xmlns:a16="http://schemas.microsoft.com/office/drawing/2014/main" id="{2BACC6AF-FC55-F942-B733-32181AE64EEC}"/>
              </a:ext>
            </a:extLst>
          </p:cNvPr>
          <p:cNvGraphicFramePr>
            <a:graphicFrameLocks/>
          </p:cNvGraphicFramePr>
          <p:nvPr>
            <p:extLst>
              <p:ext uri="{D42A27DB-BD31-4B8C-83A1-F6EECF244321}">
                <p14:modId xmlns:p14="http://schemas.microsoft.com/office/powerpoint/2010/main" val="2206001425"/>
              </p:ext>
            </p:extLst>
          </p:nvPr>
        </p:nvGraphicFramePr>
        <p:xfrm>
          <a:off x="3303608" y="1657525"/>
          <a:ext cx="8639432" cy="431109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2">
            <a:extLst>
              <a:ext uri="{FF2B5EF4-FFF2-40B4-BE49-F238E27FC236}">
                <a16:creationId xmlns:a16="http://schemas.microsoft.com/office/drawing/2014/main" id="{8885C630-AF4C-7649-9A3F-8E14455B537E}"/>
              </a:ext>
            </a:extLst>
          </p:cNvPr>
          <p:cNvSpPr>
            <a:spLocks noGrp="1"/>
          </p:cNvSpPr>
          <p:nvPr>
            <p:ph type="body" sz="quarter" idx="11"/>
          </p:nvPr>
        </p:nvSpPr>
        <p:spPr>
          <a:xfrm>
            <a:off x="384001" y="1152000"/>
            <a:ext cx="11425767" cy="252000"/>
          </a:xfrm>
        </p:spPr>
        <p:txBody>
          <a:bodyPr/>
          <a:lstStyle/>
          <a:p>
            <a:r>
              <a:rPr lang="en-US" dirty="0"/>
              <a:t>Speed up and energy saving [%] </a:t>
            </a:r>
            <a:r>
              <a:rPr lang="en-US" dirty="0" err="1"/>
              <a:t>wrt</a:t>
            </a:r>
            <a:r>
              <a:rPr lang="en-US" dirty="0"/>
              <a:t>. default under a </a:t>
            </a:r>
            <a:r>
              <a:rPr lang="en-US" dirty="0">
                <a:solidFill>
                  <a:schemeClr val="bg2">
                    <a:lumMod val="75000"/>
                  </a:schemeClr>
                </a:solidFill>
              </a:rPr>
              <a:t>power cap:69W</a:t>
            </a:r>
          </a:p>
        </p:txBody>
      </p:sp>
      <p:sp>
        <p:nvSpPr>
          <p:cNvPr id="11" name="Text Placeholder 1">
            <a:extLst>
              <a:ext uri="{FF2B5EF4-FFF2-40B4-BE49-F238E27FC236}">
                <a16:creationId xmlns:a16="http://schemas.microsoft.com/office/drawing/2014/main" id="{F2D8A190-9C9B-ED4E-AA96-0514833C2BB3}"/>
              </a:ext>
            </a:extLst>
          </p:cNvPr>
          <p:cNvSpPr txBox="1">
            <a:spLocks/>
          </p:cNvSpPr>
          <p:nvPr/>
        </p:nvSpPr>
        <p:spPr>
          <a:xfrm>
            <a:off x="384000" y="1850524"/>
            <a:ext cx="4661459" cy="31932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 to 6.2% speedup</a:t>
            </a:r>
          </a:p>
          <a:p>
            <a:pPr marL="215900" lvl="1" indent="0">
              <a:buNone/>
            </a:pPr>
            <a:endParaRPr lang="en-US" dirty="0"/>
          </a:p>
          <a:p>
            <a:r>
              <a:rPr lang="en-US" dirty="0"/>
              <a:t>Up to 5.9% energy saving</a:t>
            </a:r>
          </a:p>
        </p:txBody>
      </p:sp>
    </p:spTree>
    <p:extLst>
      <p:ext uri="{BB962C8B-B14F-4D97-AF65-F5344CB8AC3E}">
        <p14:creationId xmlns:p14="http://schemas.microsoft.com/office/powerpoint/2010/main" val="273226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BBBC0-BB2C-D046-846B-5178F7DDFFCA}"/>
              </a:ext>
            </a:extLst>
          </p:cNvPr>
          <p:cNvSpPr>
            <a:spLocks noGrp="1"/>
          </p:cNvSpPr>
          <p:nvPr>
            <p:ph type="body" sz="quarter" idx="13"/>
          </p:nvPr>
        </p:nvSpPr>
        <p:spPr>
          <a:xfrm>
            <a:off x="354000" y="908930"/>
            <a:ext cx="11484000" cy="5017307"/>
          </a:xfrm>
        </p:spPr>
        <p:txBody>
          <a:bodyPr/>
          <a:lstStyle/>
          <a:p>
            <a:r>
              <a:rPr lang="en-DE" dirty="0"/>
              <a:t>Implement the Roofline model based on the sampling approach</a:t>
            </a:r>
          </a:p>
          <a:p>
            <a:endParaRPr lang="en-DE" dirty="0"/>
          </a:p>
          <a:p>
            <a:r>
              <a:rPr lang="en-DE" dirty="0"/>
              <a:t>Extend the Roofline model with the time inteval analysis method</a:t>
            </a:r>
          </a:p>
          <a:p>
            <a:pPr lvl="1"/>
            <a:r>
              <a:rPr lang="en-GB" dirty="0"/>
              <a:t>C</a:t>
            </a:r>
            <a:r>
              <a:rPr lang="en-DE" dirty="0"/>
              <a:t>harachterize different performance bottlenecks: compute-,  memory- or transfer delay-bound </a:t>
            </a:r>
          </a:p>
          <a:p>
            <a:pPr lvl="1"/>
            <a:endParaRPr lang="en-DE" dirty="0"/>
          </a:p>
          <a:p>
            <a:r>
              <a:rPr lang="en-DE" dirty="0"/>
              <a:t>The Extended Roofline achieves:</a:t>
            </a:r>
            <a:endParaRPr lang="en-GB" dirty="0"/>
          </a:p>
          <a:p>
            <a:pPr lvl="1"/>
            <a:r>
              <a:rPr lang="en-GB" dirty="0"/>
              <a:t>Without power cap:</a:t>
            </a:r>
          </a:p>
          <a:p>
            <a:pPr lvl="2"/>
            <a:r>
              <a:rPr lang="en-GB" dirty="0"/>
              <a:t>Up to </a:t>
            </a:r>
            <a:r>
              <a:rPr lang="en-GB" dirty="0">
                <a:solidFill>
                  <a:schemeClr val="tx2"/>
                </a:solidFill>
              </a:rPr>
              <a:t>13%</a:t>
            </a:r>
            <a:r>
              <a:rPr lang="en-GB" dirty="0"/>
              <a:t> package power saving and </a:t>
            </a:r>
            <a:r>
              <a:rPr lang="en-GB" dirty="0">
                <a:solidFill>
                  <a:schemeClr val="bg2">
                    <a:lumMod val="75000"/>
                  </a:schemeClr>
                </a:solidFill>
              </a:rPr>
              <a:t>9.4% </a:t>
            </a:r>
            <a:r>
              <a:rPr lang="en-GB" dirty="0"/>
              <a:t>energy saving</a:t>
            </a:r>
          </a:p>
          <a:p>
            <a:pPr lvl="2"/>
            <a:r>
              <a:rPr lang="en-GB" dirty="0"/>
              <a:t>2.5% ~ 6.5% slowdown</a:t>
            </a:r>
          </a:p>
          <a:p>
            <a:pPr lvl="1"/>
            <a:endParaRPr lang="en-GB" dirty="0"/>
          </a:p>
          <a:p>
            <a:pPr lvl="1"/>
            <a:r>
              <a:rPr lang="en-GB" dirty="0"/>
              <a:t>Under power cap:</a:t>
            </a:r>
          </a:p>
          <a:p>
            <a:pPr lvl="2"/>
            <a:r>
              <a:rPr lang="en-GB" dirty="0"/>
              <a:t>Up to </a:t>
            </a:r>
            <a:r>
              <a:rPr lang="en-GB" dirty="0">
                <a:solidFill>
                  <a:schemeClr val="tx2"/>
                </a:solidFill>
              </a:rPr>
              <a:t>6.2% </a:t>
            </a:r>
            <a:r>
              <a:rPr lang="en-GB" dirty="0"/>
              <a:t>speedup and </a:t>
            </a:r>
            <a:r>
              <a:rPr lang="en-GB" dirty="0">
                <a:solidFill>
                  <a:schemeClr val="tx2"/>
                </a:solidFill>
              </a:rPr>
              <a:t>5.9%</a:t>
            </a:r>
            <a:r>
              <a:rPr lang="en-GB" dirty="0">
                <a:solidFill>
                  <a:schemeClr val="bg2"/>
                </a:solidFill>
              </a:rPr>
              <a:t> </a:t>
            </a:r>
            <a:r>
              <a:rPr lang="en-GB" dirty="0"/>
              <a:t>energy saving</a:t>
            </a:r>
            <a:endParaRPr lang="en-GB" i="1" dirty="0"/>
          </a:p>
          <a:p>
            <a:pPr marL="0" indent="0">
              <a:buNone/>
            </a:pPr>
            <a:endParaRPr lang="en-GB" i="1" dirty="0"/>
          </a:p>
          <a:p>
            <a:r>
              <a:rPr lang="en-GB" i="1" dirty="0"/>
              <a:t>Future Works:</a:t>
            </a:r>
          </a:p>
          <a:p>
            <a:pPr lvl="1"/>
            <a:r>
              <a:rPr lang="en-GB" i="1" dirty="0"/>
              <a:t>Sampling by instructions</a:t>
            </a:r>
            <a:endParaRPr lang="en-GB" dirty="0"/>
          </a:p>
          <a:p>
            <a:pPr lvl="2"/>
            <a:r>
              <a:rPr lang="en-GB" i="1" dirty="0"/>
              <a:t>Sampling by instructions </a:t>
            </a:r>
            <a:r>
              <a:rPr lang="en-GB" dirty="0"/>
              <a:t>triggers the interrupts only if there are program activities </a:t>
            </a:r>
          </a:p>
          <a:p>
            <a:pPr lvl="2"/>
            <a:r>
              <a:rPr lang="en-GB" dirty="0"/>
              <a:t>More accurate and less overhead</a:t>
            </a:r>
          </a:p>
          <a:p>
            <a:pPr lvl="1"/>
            <a:endParaRPr lang="en-GB" i="1" dirty="0"/>
          </a:p>
          <a:p>
            <a:endParaRPr lang="en-US" dirty="0"/>
          </a:p>
        </p:txBody>
      </p:sp>
      <p:sp>
        <p:nvSpPr>
          <p:cNvPr id="3" name="Title 2">
            <a:extLst>
              <a:ext uri="{FF2B5EF4-FFF2-40B4-BE49-F238E27FC236}">
                <a16:creationId xmlns:a16="http://schemas.microsoft.com/office/drawing/2014/main" id="{F3FDFB6C-0253-1842-978D-9FE096BF857F}"/>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25566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92B4FB-98B3-4244-8A40-14F18538D6BE}"/>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0A7DB58D-38F4-624E-A251-A93C25C1E43C}"/>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7F37E2BF-52E8-ED4C-BA8A-EAE11DFE65A7}"/>
              </a:ext>
            </a:extLst>
          </p:cNvPr>
          <p:cNvSpPr/>
          <p:nvPr/>
        </p:nvSpPr>
        <p:spPr>
          <a:xfrm>
            <a:off x="1829452" y="2967335"/>
            <a:ext cx="8533106"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Thanks for your attention</a:t>
            </a:r>
          </a:p>
        </p:txBody>
      </p:sp>
    </p:spTree>
    <p:extLst>
      <p:ext uri="{BB962C8B-B14F-4D97-AF65-F5344CB8AC3E}">
        <p14:creationId xmlns:p14="http://schemas.microsoft.com/office/powerpoint/2010/main" val="327060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CFE75D-1337-F14A-8CD9-B9097914628B}"/>
              </a:ext>
            </a:extLst>
          </p:cNvPr>
          <p:cNvSpPr>
            <a:spLocks noGrp="1"/>
          </p:cNvSpPr>
          <p:nvPr>
            <p:ph type="body" sz="quarter" idx="13"/>
          </p:nvPr>
        </p:nvSpPr>
        <p:spPr/>
        <p:txBody>
          <a:bodyPr/>
          <a:lstStyle/>
          <a:p>
            <a:r>
              <a:rPr lang="en-US" dirty="0"/>
              <a:t>[1]  https://www.top500.org/lists/top500/</a:t>
            </a:r>
          </a:p>
          <a:p>
            <a:r>
              <a:rPr lang="en-US" dirty="0"/>
              <a:t>[2]  </a:t>
            </a:r>
            <a:r>
              <a:rPr lang="en-US" dirty="0">
                <a:hlinkClick r:id="rId2"/>
              </a:rPr>
              <a:t>https://techwireasia.com/2020/06/japans-fugaku-is-the-worlds-fastest-supercomputer/</a:t>
            </a:r>
            <a:endParaRPr lang="en-US" dirty="0"/>
          </a:p>
          <a:p>
            <a:r>
              <a:rPr lang="en-US" dirty="0"/>
              <a:t>[3]  https://</a:t>
            </a:r>
            <a:r>
              <a:rPr lang="en-US" dirty="0" err="1"/>
              <a:t>crd.lbl.gov</a:t>
            </a:r>
            <a:r>
              <a:rPr lang="en-US" dirty="0"/>
              <a:t>/assets/Uploads/ECP18-Roofline-1-intro.pdf</a:t>
            </a:r>
          </a:p>
          <a:p>
            <a:endParaRPr lang="en-US" dirty="0"/>
          </a:p>
          <a:p>
            <a:pPr marL="0" indent="0">
              <a:buNone/>
            </a:pPr>
            <a:endParaRPr lang="en-US" dirty="0"/>
          </a:p>
        </p:txBody>
      </p:sp>
      <p:sp>
        <p:nvSpPr>
          <p:cNvPr id="3" name="Title 2">
            <a:extLst>
              <a:ext uri="{FF2B5EF4-FFF2-40B4-BE49-F238E27FC236}">
                <a16:creationId xmlns:a16="http://schemas.microsoft.com/office/drawing/2014/main" id="{A2CA2E62-DF0D-564E-B83A-1BBDC6695FBB}"/>
              </a:ext>
            </a:extLst>
          </p:cNvPr>
          <p:cNvSpPr>
            <a:spLocks noGrp="1"/>
          </p:cNvSpPr>
          <p:nvPr>
            <p:ph type="title"/>
          </p:nvPr>
        </p:nvSpPr>
        <p:spPr/>
        <p:txBody>
          <a:bodyPr/>
          <a:lstStyle/>
          <a:p>
            <a:r>
              <a:rPr lang="en-US" dirty="0"/>
              <a:t>Citation</a:t>
            </a:r>
          </a:p>
        </p:txBody>
      </p:sp>
    </p:spTree>
    <p:extLst>
      <p:ext uri="{BB962C8B-B14F-4D97-AF65-F5344CB8AC3E}">
        <p14:creationId xmlns:p14="http://schemas.microsoft.com/office/powerpoint/2010/main" val="64748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57AA2-9376-9E47-860F-45BB7E1FC85A}"/>
              </a:ext>
            </a:extLst>
          </p:cNvPr>
          <p:cNvSpPr>
            <a:spLocks noGrp="1"/>
          </p:cNvSpPr>
          <p:nvPr>
            <p:ph type="body" sz="quarter" idx="13"/>
          </p:nvPr>
        </p:nvSpPr>
        <p:spPr>
          <a:xfrm>
            <a:off x="373038" y="1684799"/>
            <a:ext cx="11484000" cy="4140267"/>
          </a:xfrm>
        </p:spPr>
        <p:txBody>
          <a:bodyPr/>
          <a:lstStyle/>
          <a:p>
            <a:r>
              <a:rPr lang="en-DE" dirty="0"/>
              <a:t>Supercomputer’s power consumption is significant</a:t>
            </a:r>
          </a:p>
          <a:p>
            <a:pPr lvl="1"/>
            <a:r>
              <a:rPr lang="en-DE" dirty="0"/>
              <a:t>Fugaku is the top one supercomputer. </a:t>
            </a:r>
            <a:r>
              <a:rPr lang="en-GB" dirty="0"/>
              <a:t>I</a:t>
            </a:r>
            <a:r>
              <a:rPr lang="en-DE" dirty="0"/>
              <a:t>t consumes 28.3MW to deliver 415.53 P</a:t>
            </a:r>
            <a:r>
              <a:rPr lang="en-GB" dirty="0"/>
              <a:t>f</a:t>
            </a:r>
            <a:r>
              <a:rPr lang="en-DE" dirty="0"/>
              <a:t>lops/s [1]</a:t>
            </a:r>
          </a:p>
          <a:p>
            <a:pPr marL="215900" lvl="1" indent="0">
              <a:buNone/>
            </a:pPr>
            <a:endParaRPr lang="en-DE" dirty="0"/>
          </a:p>
          <a:p>
            <a:r>
              <a:rPr lang="en-DE" dirty="0"/>
              <a:t>Large power consumption brings many problems</a:t>
            </a:r>
          </a:p>
          <a:p>
            <a:pPr lvl="1"/>
            <a:r>
              <a:rPr lang="en-DE" dirty="0"/>
              <a:t>High energy cost</a:t>
            </a:r>
          </a:p>
          <a:p>
            <a:pPr lvl="1"/>
            <a:r>
              <a:rPr lang="en-DE" dirty="0"/>
              <a:t>Heats dissipation</a:t>
            </a:r>
          </a:p>
          <a:p>
            <a:pPr lvl="1"/>
            <a:r>
              <a:rPr lang="en-DE" dirty="0"/>
              <a:t>High carbon dioxide emissions</a:t>
            </a:r>
          </a:p>
          <a:p>
            <a:endParaRPr lang="en-DE" dirty="0"/>
          </a:p>
          <a:p>
            <a:r>
              <a:rPr lang="en-US" sz="1600" dirty="0" err="1"/>
              <a:t>Exascale</a:t>
            </a:r>
            <a:r>
              <a:rPr lang="en-US" sz="1600" dirty="0"/>
              <a:t> supercomputer (1ExaFlop/s=10</a:t>
            </a:r>
            <a:r>
              <a:rPr lang="en-US" sz="1600" baseline="30000" dirty="0"/>
              <a:t>3 </a:t>
            </a:r>
            <a:r>
              <a:rPr lang="en-US" sz="1600" dirty="0" err="1"/>
              <a:t>PFlop</a:t>
            </a:r>
            <a:r>
              <a:rPr lang="en-US" sz="1600" dirty="0"/>
              <a:t>/s) </a:t>
            </a:r>
          </a:p>
          <a:p>
            <a:pPr lvl="1"/>
            <a:r>
              <a:rPr lang="en-US" dirty="0"/>
              <a:t>Next generation supercomputers that yet to come </a:t>
            </a:r>
          </a:p>
          <a:p>
            <a:pPr marL="215900" lvl="1" indent="0">
              <a:buNone/>
            </a:pPr>
            <a:endParaRPr lang="en-GB" dirty="0"/>
          </a:p>
          <a:p>
            <a:r>
              <a:rPr lang="en-GB" dirty="0"/>
              <a:t>Performance tuning</a:t>
            </a:r>
          </a:p>
          <a:p>
            <a:pPr lvl="1"/>
            <a:r>
              <a:rPr lang="en-GB" dirty="0"/>
              <a:t>Power consumption cannot exceed the power budget</a:t>
            </a:r>
          </a:p>
          <a:p>
            <a:pPr lvl="1"/>
            <a:r>
              <a:rPr lang="en-GB" dirty="0"/>
              <a:t>Performance and power consumption optimizations are important</a:t>
            </a:r>
          </a:p>
          <a:p>
            <a:endParaRPr lang="en-DE" dirty="0"/>
          </a:p>
        </p:txBody>
      </p:sp>
      <p:sp>
        <p:nvSpPr>
          <p:cNvPr id="3" name="Title 2">
            <a:extLst>
              <a:ext uri="{FF2B5EF4-FFF2-40B4-BE49-F238E27FC236}">
                <a16:creationId xmlns:a16="http://schemas.microsoft.com/office/drawing/2014/main" id="{0B38B60C-3A7B-724D-B833-EE3B08988403}"/>
              </a:ext>
            </a:extLst>
          </p:cNvPr>
          <p:cNvSpPr>
            <a:spLocks noGrp="1"/>
          </p:cNvSpPr>
          <p:nvPr>
            <p:ph type="title"/>
          </p:nvPr>
        </p:nvSpPr>
        <p:spPr/>
        <p:txBody>
          <a:bodyPr/>
          <a:lstStyle/>
          <a:p>
            <a:r>
              <a:rPr lang="en-DE" dirty="0"/>
              <a:t>Motivation</a:t>
            </a:r>
          </a:p>
        </p:txBody>
      </p:sp>
      <p:pic>
        <p:nvPicPr>
          <p:cNvPr id="5" name="Picture 4">
            <a:extLst>
              <a:ext uri="{FF2B5EF4-FFF2-40B4-BE49-F238E27FC236}">
                <a16:creationId xmlns:a16="http://schemas.microsoft.com/office/drawing/2014/main" id="{BFD775F9-D311-2C4F-A0CB-6AEC7AF09CFB}"/>
              </a:ext>
            </a:extLst>
          </p:cNvPr>
          <p:cNvPicPr>
            <a:picLocks noChangeAspect="1"/>
          </p:cNvPicPr>
          <p:nvPr/>
        </p:nvPicPr>
        <p:blipFill>
          <a:blip r:embed="rId3"/>
          <a:stretch>
            <a:fillRect/>
          </a:stretch>
        </p:blipFill>
        <p:spPr>
          <a:xfrm>
            <a:off x="9033164" y="0"/>
            <a:ext cx="3158836" cy="2210007"/>
          </a:xfrm>
          <a:prstGeom prst="rect">
            <a:avLst/>
          </a:prstGeom>
        </p:spPr>
      </p:pic>
      <p:sp>
        <p:nvSpPr>
          <p:cNvPr id="8" name="TextBox 7">
            <a:extLst>
              <a:ext uri="{FF2B5EF4-FFF2-40B4-BE49-F238E27FC236}">
                <a16:creationId xmlns:a16="http://schemas.microsoft.com/office/drawing/2014/main" id="{D4660A17-E078-FE42-8AC7-CB3FE47F6D3D}"/>
              </a:ext>
            </a:extLst>
          </p:cNvPr>
          <p:cNvSpPr txBox="1"/>
          <p:nvPr/>
        </p:nvSpPr>
        <p:spPr>
          <a:xfrm>
            <a:off x="11613266" y="2226941"/>
            <a:ext cx="578734"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84723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ADB69-272A-D143-826F-10473CBA7B19}"/>
              </a:ext>
            </a:extLst>
          </p:cNvPr>
          <p:cNvSpPr>
            <a:spLocks noGrp="1"/>
          </p:cNvSpPr>
          <p:nvPr>
            <p:ph type="body" sz="quarter" idx="13"/>
          </p:nvPr>
        </p:nvSpPr>
        <p:spPr>
          <a:xfrm>
            <a:off x="354000" y="967169"/>
            <a:ext cx="11484000" cy="5005367"/>
          </a:xfrm>
        </p:spPr>
        <p:txBody>
          <a:bodyPr/>
          <a:lstStyle/>
          <a:p>
            <a:pPr lvl="1"/>
            <a:endParaRPr lang="en-DE" dirty="0"/>
          </a:p>
          <a:p>
            <a:endParaRPr lang="en-GB" dirty="0"/>
          </a:p>
          <a:p>
            <a:r>
              <a:rPr lang="en-GB" dirty="0"/>
              <a:t>Study the processor architecture </a:t>
            </a:r>
          </a:p>
          <a:p>
            <a:pPr lvl="1"/>
            <a:r>
              <a:rPr lang="en-GB" dirty="0"/>
              <a:t>Core vs. </a:t>
            </a:r>
            <a:r>
              <a:rPr lang="en-GB" dirty="0" err="1"/>
              <a:t>uncore</a:t>
            </a:r>
            <a:endParaRPr lang="en-GB" dirty="0"/>
          </a:p>
          <a:p>
            <a:pPr lvl="1"/>
            <a:r>
              <a:rPr lang="en-GB" dirty="0"/>
              <a:t>Different components of a processor have their individual frequency </a:t>
            </a:r>
          </a:p>
          <a:p>
            <a:endParaRPr lang="en-GB" dirty="0"/>
          </a:p>
          <a:p>
            <a:r>
              <a:rPr lang="en-GB" dirty="0"/>
              <a:t>Implement the Roofline model based on</a:t>
            </a:r>
            <a:r>
              <a:rPr lang="zh-CN" altLang="en-US" dirty="0"/>
              <a:t> </a:t>
            </a:r>
            <a:r>
              <a:rPr lang="en-US" altLang="zh-CN" dirty="0"/>
              <a:t>the</a:t>
            </a:r>
            <a:r>
              <a:rPr lang="en-GB" dirty="0"/>
              <a:t> </a:t>
            </a:r>
            <a:r>
              <a:rPr lang="en-GB" dirty="0">
                <a:solidFill>
                  <a:schemeClr val="tx2"/>
                </a:solidFill>
              </a:rPr>
              <a:t>sampling</a:t>
            </a:r>
            <a:r>
              <a:rPr lang="en-GB" dirty="0"/>
              <a:t> approach</a:t>
            </a:r>
          </a:p>
          <a:p>
            <a:pPr lvl="1"/>
            <a:r>
              <a:rPr lang="en-GB" dirty="0"/>
              <a:t>Identify the execution patterns of an application for each sampling intervals</a:t>
            </a:r>
          </a:p>
          <a:p>
            <a:pPr lvl="2"/>
            <a:r>
              <a:rPr lang="en-GB" dirty="0"/>
              <a:t>Compute bound or memory bound</a:t>
            </a:r>
          </a:p>
          <a:p>
            <a:pPr lvl="2"/>
            <a:endParaRPr lang="en-GB" dirty="0"/>
          </a:p>
          <a:p>
            <a:pPr lvl="1"/>
            <a:r>
              <a:rPr lang="en-GB" dirty="0"/>
              <a:t>Modify each component’s frequency respectively during runtime to optimize the performance and power consumption</a:t>
            </a:r>
          </a:p>
          <a:p>
            <a:pPr lvl="2"/>
            <a:endParaRPr lang="en-GB" dirty="0"/>
          </a:p>
          <a:p>
            <a:pPr lvl="1"/>
            <a:r>
              <a:rPr lang="en-GB" dirty="0"/>
              <a:t>Propose the </a:t>
            </a:r>
            <a:r>
              <a:rPr lang="en-GB" dirty="0">
                <a:solidFill>
                  <a:schemeClr val="tx2"/>
                </a:solidFill>
              </a:rPr>
              <a:t>time interval analysis </a:t>
            </a:r>
            <a:r>
              <a:rPr lang="en-GB" dirty="0"/>
              <a:t>method</a:t>
            </a:r>
          </a:p>
          <a:p>
            <a:pPr lvl="2"/>
            <a:r>
              <a:rPr lang="en-GB" dirty="0"/>
              <a:t>Analyse the activities of CPU and memory for each sampling intervals</a:t>
            </a:r>
          </a:p>
          <a:p>
            <a:pPr lvl="2"/>
            <a:r>
              <a:rPr lang="en-GB" dirty="0"/>
              <a:t>Extend the Roofline model with the latency bottleneck</a:t>
            </a:r>
          </a:p>
          <a:p>
            <a:pPr lvl="2"/>
            <a:endParaRPr lang="en-GB" dirty="0"/>
          </a:p>
          <a:p>
            <a:r>
              <a:rPr lang="en-GB" dirty="0"/>
              <a:t>Evaluate the implementation on different benchmarks</a:t>
            </a:r>
          </a:p>
          <a:p>
            <a:pPr lvl="2"/>
            <a:endParaRPr lang="en-GB" dirty="0"/>
          </a:p>
          <a:p>
            <a:pPr marL="431800" lvl="2" indent="0">
              <a:buNone/>
            </a:pPr>
            <a:endParaRPr lang="en-GB" dirty="0"/>
          </a:p>
          <a:p>
            <a:pPr lvl="1"/>
            <a:endParaRPr lang="en-GB" dirty="0"/>
          </a:p>
          <a:p>
            <a:pPr lvl="1"/>
            <a:endParaRPr lang="en-GB" dirty="0"/>
          </a:p>
          <a:p>
            <a:pPr lvl="1"/>
            <a:endParaRPr lang="en-GB" dirty="0"/>
          </a:p>
        </p:txBody>
      </p:sp>
      <p:sp>
        <p:nvSpPr>
          <p:cNvPr id="3" name="Title 2">
            <a:extLst>
              <a:ext uri="{FF2B5EF4-FFF2-40B4-BE49-F238E27FC236}">
                <a16:creationId xmlns:a16="http://schemas.microsoft.com/office/drawing/2014/main" id="{DB6EFA0F-EACE-2540-A891-5D87CDC3C96C}"/>
              </a:ext>
            </a:extLst>
          </p:cNvPr>
          <p:cNvSpPr>
            <a:spLocks noGrp="1"/>
          </p:cNvSpPr>
          <p:nvPr>
            <p:ph type="title"/>
          </p:nvPr>
        </p:nvSpPr>
        <p:spPr/>
        <p:txBody>
          <a:bodyPr/>
          <a:lstStyle/>
          <a:p>
            <a:r>
              <a:rPr lang="en-DE" dirty="0"/>
              <a:t>Motivation</a:t>
            </a:r>
          </a:p>
        </p:txBody>
      </p:sp>
      <p:sp>
        <p:nvSpPr>
          <p:cNvPr id="8" name="Content Placeholder 3">
            <a:extLst>
              <a:ext uri="{FF2B5EF4-FFF2-40B4-BE49-F238E27FC236}">
                <a16:creationId xmlns:a16="http://schemas.microsoft.com/office/drawing/2014/main" id="{A3F078C9-FFDE-8B40-B380-049EC708644F}"/>
              </a:ext>
            </a:extLst>
          </p:cNvPr>
          <p:cNvSpPr>
            <a:spLocks noGrp="1"/>
          </p:cNvSpPr>
          <p:nvPr>
            <p:ph idx="1"/>
          </p:nvPr>
        </p:nvSpPr>
        <p:spPr>
          <a:xfrm>
            <a:off x="384000" y="967170"/>
            <a:ext cx="11484000" cy="252000"/>
          </a:xfrm>
        </p:spPr>
        <p:txBody>
          <a:bodyPr/>
          <a:lstStyle/>
          <a:p>
            <a:r>
              <a:rPr lang="en-US" dirty="0"/>
              <a:t>Contribution</a:t>
            </a:r>
            <a:endParaRPr lang="en-DE" dirty="0"/>
          </a:p>
        </p:txBody>
      </p:sp>
    </p:spTree>
    <p:extLst>
      <p:ext uri="{BB962C8B-B14F-4D97-AF65-F5344CB8AC3E}">
        <p14:creationId xmlns:p14="http://schemas.microsoft.com/office/powerpoint/2010/main" val="1241002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B609-00C3-3F42-8AED-731049628312}"/>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B2A7E46E-4FC8-DF46-A224-9F08122E3FB1}"/>
              </a:ext>
            </a:extLst>
          </p:cNvPr>
          <p:cNvSpPr>
            <a:spLocks noGrp="1"/>
          </p:cNvSpPr>
          <p:nvPr>
            <p:ph type="body" sz="quarter" idx="13"/>
          </p:nvPr>
        </p:nvSpPr>
        <p:spPr/>
        <p:txBody>
          <a:bodyPr/>
          <a:lstStyle/>
          <a:p>
            <a:r>
              <a:rPr lang="en-US" sz="2400" dirty="0"/>
              <a:t>Processor Architechture</a:t>
            </a:r>
          </a:p>
          <a:p>
            <a:r>
              <a:rPr lang="en-US" sz="2000" dirty="0"/>
              <a:t>Core and Uncore</a:t>
            </a:r>
          </a:p>
          <a:p>
            <a:pPr marL="0" indent="0">
              <a:buNone/>
            </a:pPr>
            <a:endParaRPr lang="en-US" dirty="0"/>
          </a:p>
        </p:txBody>
      </p:sp>
      <p:pic>
        <p:nvPicPr>
          <p:cNvPr id="5" name="Picture 4" descr="A picture containing clock&#10;&#10;Description automatically generated">
            <a:extLst>
              <a:ext uri="{FF2B5EF4-FFF2-40B4-BE49-F238E27FC236}">
                <a16:creationId xmlns:a16="http://schemas.microsoft.com/office/drawing/2014/main" id="{CA1B7200-B2D8-3C4D-8D55-1B75A4A02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337" y="2552834"/>
            <a:ext cx="5842000" cy="2730500"/>
          </a:xfrm>
          <a:prstGeom prst="rect">
            <a:avLst/>
          </a:prstGeom>
        </p:spPr>
      </p:pic>
      <p:sp>
        <p:nvSpPr>
          <p:cNvPr id="4" name="Rectangle 3">
            <a:extLst>
              <a:ext uri="{FF2B5EF4-FFF2-40B4-BE49-F238E27FC236}">
                <a16:creationId xmlns:a16="http://schemas.microsoft.com/office/drawing/2014/main" id="{D20BD2E4-3135-2A4F-822C-1B0D2D48B625}"/>
              </a:ext>
            </a:extLst>
          </p:cNvPr>
          <p:cNvSpPr/>
          <p:nvPr/>
        </p:nvSpPr>
        <p:spPr>
          <a:xfrm>
            <a:off x="5541195" y="1490804"/>
            <a:ext cx="3413018" cy="6575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ALU,FPU,L1 &amp; L2 Cache</a:t>
            </a:r>
          </a:p>
        </p:txBody>
      </p:sp>
      <p:cxnSp>
        <p:nvCxnSpPr>
          <p:cNvPr id="9" name="Straight Arrow Connector 8">
            <a:extLst>
              <a:ext uri="{FF2B5EF4-FFF2-40B4-BE49-F238E27FC236}">
                <a16:creationId xmlns:a16="http://schemas.microsoft.com/office/drawing/2014/main" id="{E483A010-5BA3-4040-8DCD-4CAB457F8C2B}"/>
              </a:ext>
            </a:extLst>
          </p:cNvPr>
          <p:cNvCxnSpPr/>
          <p:nvPr/>
        </p:nvCxnSpPr>
        <p:spPr>
          <a:xfrm flipV="1">
            <a:off x="8541249" y="2148350"/>
            <a:ext cx="0" cy="57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1877C4-BD58-7542-8B31-77C5668768E6}"/>
              </a:ext>
            </a:extLst>
          </p:cNvPr>
          <p:cNvSpPr txBox="1"/>
          <p:nvPr/>
        </p:nvSpPr>
        <p:spPr>
          <a:xfrm>
            <a:off x="3424719" y="4798032"/>
            <a:ext cx="1428108" cy="276999"/>
          </a:xfrm>
          <a:prstGeom prst="rect">
            <a:avLst/>
          </a:prstGeom>
          <a:noFill/>
        </p:spPr>
        <p:txBody>
          <a:bodyPr wrap="square" rtlCol="0">
            <a:spAutoFit/>
          </a:bodyPr>
          <a:lstStyle/>
          <a:p>
            <a:r>
              <a:rPr lang="en-US" sz="1200" dirty="0"/>
              <a:t>Last level cache</a:t>
            </a:r>
          </a:p>
        </p:txBody>
      </p:sp>
      <p:sp>
        <p:nvSpPr>
          <p:cNvPr id="12" name="TextBox 11">
            <a:extLst>
              <a:ext uri="{FF2B5EF4-FFF2-40B4-BE49-F238E27FC236}">
                <a16:creationId xmlns:a16="http://schemas.microsoft.com/office/drawing/2014/main" id="{110EAAB6-E0AE-C041-82BD-3C3E98FE67DA}"/>
              </a:ext>
            </a:extLst>
          </p:cNvPr>
          <p:cNvSpPr txBox="1"/>
          <p:nvPr/>
        </p:nvSpPr>
        <p:spPr>
          <a:xfrm>
            <a:off x="4287749" y="3938452"/>
            <a:ext cx="1726059" cy="276999"/>
          </a:xfrm>
          <a:prstGeom prst="rect">
            <a:avLst/>
          </a:prstGeom>
          <a:noFill/>
        </p:spPr>
        <p:txBody>
          <a:bodyPr wrap="square" rtlCol="0">
            <a:spAutoFit/>
          </a:bodyPr>
          <a:lstStyle/>
          <a:p>
            <a:r>
              <a:rPr lang="en-US" sz="1200" dirty="0"/>
              <a:t>Memory controller</a:t>
            </a:r>
          </a:p>
        </p:txBody>
      </p:sp>
      <p:sp>
        <p:nvSpPr>
          <p:cNvPr id="14" name="TextBox 13">
            <a:extLst>
              <a:ext uri="{FF2B5EF4-FFF2-40B4-BE49-F238E27FC236}">
                <a16:creationId xmlns:a16="http://schemas.microsoft.com/office/drawing/2014/main" id="{9B9830B9-DCE3-0443-B26E-6302B5B943B7}"/>
              </a:ext>
            </a:extLst>
          </p:cNvPr>
          <p:cNvSpPr txBox="1"/>
          <p:nvPr/>
        </p:nvSpPr>
        <p:spPr>
          <a:xfrm>
            <a:off x="7642470" y="4797732"/>
            <a:ext cx="1476130" cy="738664"/>
          </a:xfrm>
          <a:prstGeom prst="rect">
            <a:avLst/>
          </a:prstGeom>
          <a:noFill/>
        </p:spPr>
        <p:txBody>
          <a:bodyPr wrap="square" rtlCol="0">
            <a:spAutoFit/>
          </a:bodyPr>
          <a:lstStyle/>
          <a:p>
            <a:r>
              <a:rPr lang="en-US" sz="1200" dirty="0"/>
              <a:t>Quick path interconnection</a:t>
            </a:r>
          </a:p>
          <a:p>
            <a:endParaRPr lang="en-US" dirty="0"/>
          </a:p>
        </p:txBody>
      </p:sp>
      <p:sp>
        <p:nvSpPr>
          <p:cNvPr id="15" name="Left Brace 14">
            <a:extLst>
              <a:ext uri="{FF2B5EF4-FFF2-40B4-BE49-F238E27FC236}">
                <a16:creationId xmlns:a16="http://schemas.microsoft.com/office/drawing/2014/main" id="{FDC1BB5B-2832-954A-9FCE-D0D71FD1D6B5}"/>
              </a:ext>
            </a:extLst>
          </p:cNvPr>
          <p:cNvSpPr/>
          <p:nvPr/>
        </p:nvSpPr>
        <p:spPr>
          <a:xfrm>
            <a:off x="2756899" y="2722652"/>
            <a:ext cx="380144" cy="22138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62C3EC67-4EFA-A742-AD1C-79AD7F14CB11}"/>
              </a:ext>
            </a:extLst>
          </p:cNvPr>
          <p:cNvSpPr txBox="1"/>
          <p:nvPr/>
        </p:nvSpPr>
        <p:spPr>
          <a:xfrm>
            <a:off x="566159" y="3660314"/>
            <a:ext cx="2698251" cy="338554"/>
          </a:xfrm>
          <a:prstGeom prst="rect">
            <a:avLst/>
          </a:prstGeom>
          <a:noFill/>
        </p:spPr>
        <p:txBody>
          <a:bodyPr wrap="square" rtlCol="0">
            <a:spAutoFit/>
          </a:bodyPr>
          <a:lstStyle/>
          <a:p>
            <a:r>
              <a:rPr lang="en-US" sz="1600" dirty="0"/>
              <a:t>Package Power</a:t>
            </a:r>
          </a:p>
        </p:txBody>
      </p:sp>
      <p:sp>
        <p:nvSpPr>
          <p:cNvPr id="17" name="Rectangle 16">
            <a:extLst>
              <a:ext uri="{FF2B5EF4-FFF2-40B4-BE49-F238E27FC236}">
                <a16:creationId xmlns:a16="http://schemas.microsoft.com/office/drawing/2014/main" id="{BF3A5174-A993-4A45-A417-A23BB5226BA6}"/>
              </a:ext>
            </a:extLst>
          </p:cNvPr>
          <p:cNvSpPr/>
          <p:nvPr/>
        </p:nvSpPr>
        <p:spPr>
          <a:xfrm>
            <a:off x="5541195" y="924674"/>
            <a:ext cx="3413018" cy="49316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Compute-intensive</a:t>
            </a:r>
          </a:p>
        </p:txBody>
      </p:sp>
      <p:sp>
        <p:nvSpPr>
          <p:cNvPr id="18" name="Rectangle 17">
            <a:extLst>
              <a:ext uri="{FF2B5EF4-FFF2-40B4-BE49-F238E27FC236}">
                <a16:creationId xmlns:a16="http://schemas.microsoft.com/office/drawing/2014/main" id="{826F51EF-E34D-274E-BD5F-5543508DEAF9}"/>
              </a:ext>
            </a:extLst>
          </p:cNvPr>
          <p:cNvSpPr/>
          <p:nvPr/>
        </p:nvSpPr>
        <p:spPr>
          <a:xfrm>
            <a:off x="4465173" y="5398196"/>
            <a:ext cx="3464855" cy="50480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Non-compute-intensive</a:t>
            </a:r>
          </a:p>
        </p:txBody>
      </p:sp>
      <p:sp>
        <p:nvSpPr>
          <p:cNvPr id="6" name="Rounded Rectangle 5">
            <a:extLst>
              <a:ext uri="{FF2B5EF4-FFF2-40B4-BE49-F238E27FC236}">
                <a16:creationId xmlns:a16="http://schemas.microsoft.com/office/drawing/2014/main" id="{CBC9BF3E-AD1D-5145-8EA9-09770F79EE63}"/>
              </a:ext>
            </a:extLst>
          </p:cNvPr>
          <p:cNvSpPr/>
          <p:nvPr/>
        </p:nvSpPr>
        <p:spPr>
          <a:xfrm>
            <a:off x="9900745" y="2028497"/>
            <a:ext cx="1956293" cy="35078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DE"/>
          </a:p>
        </p:txBody>
      </p:sp>
      <p:sp>
        <p:nvSpPr>
          <p:cNvPr id="7" name="TextBox 6">
            <a:extLst>
              <a:ext uri="{FF2B5EF4-FFF2-40B4-BE49-F238E27FC236}">
                <a16:creationId xmlns:a16="http://schemas.microsoft.com/office/drawing/2014/main" id="{2C20D3FA-04E3-9547-BB44-2F02F968ED84}"/>
              </a:ext>
            </a:extLst>
          </p:cNvPr>
          <p:cNvSpPr txBox="1"/>
          <p:nvPr/>
        </p:nvSpPr>
        <p:spPr>
          <a:xfrm>
            <a:off x="9900745" y="2435501"/>
            <a:ext cx="1918217" cy="646331"/>
          </a:xfrm>
          <a:prstGeom prst="rect">
            <a:avLst/>
          </a:prstGeom>
          <a:noFill/>
        </p:spPr>
        <p:txBody>
          <a:bodyPr wrap="square" rtlCol="0">
            <a:spAutoFit/>
          </a:bodyPr>
          <a:lstStyle/>
          <a:p>
            <a:r>
              <a:rPr lang="en-DE"/>
              <a:t>DRAM:</a:t>
            </a:r>
          </a:p>
          <a:p>
            <a:r>
              <a:rPr lang="en-DE"/>
              <a:t>Main Memory</a:t>
            </a:r>
          </a:p>
        </p:txBody>
      </p:sp>
      <p:cxnSp>
        <p:nvCxnSpPr>
          <p:cNvPr id="10" name="Straight Arrow Connector 9">
            <a:extLst>
              <a:ext uri="{FF2B5EF4-FFF2-40B4-BE49-F238E27FC236}">
                <a16:creationId xmlns:a16="http://schemas.microsoft.com/office/drawing/2014/main" id="{EA89029E-F5DC-2648-8432-62ABC588D06D}"/>
              </a:ext>
            </a:extLst>
          </p:cNvPr>
          <p:cNvCxnSpPr/>
          <p:nvPr/>
        </p:nvCxnSpPr>
        <p:spPr>
          <a:xfrm>
            <a:off x="6926317" y="4121979"/>
            <a:ext cx="2974428"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8C779AD3-AD03-334D-919D-488A8F97A803}"/>
              </a:ext>
            </a:extLst>
          </p:cNvPr>
          <p:cNvSpPr/>
          <p:nvPr/>
        </p:nvSpPr>
        <p:spPr>
          <a:xfrm>
            <a:off x="5687521" y="4469551"/>
            <a:ext cx="1253638" cy="43696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ight Brace 7">
            <a:extLst>
              <a:ext uri="{FF2B5EF4-FFF2-40B4-BE49-F238E27FC236}">
                <a16:creationId xmlns:a16="http://schemas.microsoft.com/office/drawing/2014/main" id="{7BCB9A51-C93D-484B-924B-BE6ACD1A5ABE}"/>
              </a:ext>
            </a:extLst>
          </p:cNvPr>
          <p:cNvSpPr/>
          <p:nvPr/>
        </p:nvSpPr>
        <p:spPr>
          <a:xfrm rot="16200000">
            <a:off x="10643640" y="788520"/>
            <a:ext cx="432426" cy="1770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FD9595B-A285-8C45-91B7-4FE1EB098F89}"/>
              </a:ext>
            </a:extLst>
          </p:cNvPr>
          <p:cNvSpPr txBox="1"/>
          <p:nvPr/>
        </p:nvSpPr>
        <p:spPr>
          <a:xfrm>
            <a:off x="9974688" y="1050671"/>
            <a:ext cx="2749400" cy="369332"/>
          </a:xfrm>
          <a:prstGeom prst="rect">
            <a:avLst/>
          </a:prstGeom>
          <a:noFill/>
        </p:spPr>
        <p:txBody>
          <a:bodyPr wrap="square" rtlCol="0">
            <a:spAutoFit/>
          </a:bodyPr>
          <a:lstStyle/>
          <a:p>
            <a:r>
              <a:rPr lang="en-US" dirty="0"/>
              <a:t>DRAM Power</a:t>
            </a:r>
          </a:p>
        </p:txBody>
      </p:sp>
      <p:sp>
        <p:nvSpPr>
          <p:cNvPr id="20" name="TextBox 19">
            <a:extLst>
              <a:ext uri="{FF2B5EF4-FFF2-40B4-BE49-F238E27FC236}">
                <a16:creationId xmlns:a16="http://schemas.microsoft.com/office/drawing/2014/main" id="{5C53F60E-1088-244F-8D98-03EE647974FB}"/>
              </a:ext>
            </a:extLst>
          </p:cNvPr>
          <p:cNvSpPr txBox="1"/>
          <p:nvPr/>
        </p:nvSpPr>
        <p:spPr>
          <a:xfrm>
            <a:off x="5945627" y="4537184"/>
            <a:ext cx="1115826" cy="369332"/>
          </a:xfrm>
          <a:prstGeom prst="rect">
            <a:avLst/>
          </a:prstGeom>
          <a:noFill/>
        </p:spPr>
        <p:txBody>
          <a:bodyPr wrap="square" rtlCol="0">
            <a:spAutoFit/>
          </a:bodyPr>
          <a:lstStyle/>
          <a:p>
            <a:r>
              <a:rPr lang="en-US" dirty="0"/>
              <a:t>PCU</a:t>
            </a:r>
          </a:p>
        </p:txBody>
      </p:sp>
      <p:sp>
        <p:nvSpPr>
          <p:cNvPr id="21" name="TextBox 20">
            <a:extLst>
              <a:ext uri="{FF2B5EF4-FFF2-40B4-BE49-F238E27FC236}">
                <a16:creationId xmlns:a16="http://schemas.microsoft.com/office/drawing/2014/main" id="{9D2AC77E-C51A-A14C-919C-114B77C6FE44}"/>
              </a:ext>
            </a:extLst>
          </p:cNvPr>
          <p:cNvSpPr txBox="1"/>
          <p:nvPr/>
        </p:nvSpPr>
        <p:spPr>
          <a:xfrm>
            <a:off x="4861982" y="4469551"/>
            <a:ext cx="862777" cy="415498"/>
          </a:xfrm>
          <a:prstGeom prst="rect">
            <a:avLst/>
          </a:prstGeom>
          <a:noFill/>
        </p:spPr>
        <p:txBody>
          <a:bodyPr wrap="square" rtlCol="0">
            <a:spAutoFit/>
          </a:bodyPr>
          <a:lstStyle/>
          <a:p>
            <a:r>
              <a:rPr lang="en-US" sz="1050" dirty="0"/>
              <a:t>Power control unit</a:t>
            </a:r>
          </a:p>
        </p:txBody>
      </p:sp>
    </p:spTree>
    <p:extLst>
      <p:ext uri="{BB962C8B-B14F-4D97-AF65-F5344CB8AC3E}">
        <p14:creationId xmlns:p14="http://schemas.microsoft.com/office/powerpoint/2010/main" val="188923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98DECE-0168-EE4A-8841-2DCB1FEA2B0C}"/>
              </a:ext>
            </a:extLst>
          </p:cNvPr>
          <p:cNvSpPr>
            <a:spLocks noGrp="1"/>
          </p:cNvSpPr>
          <p:nvPr>
            <p:ph type="body" sz="quarter" idx="13"/>
          </p:nvPr>
        </p:nvSpPr>
        <p:spPr>
          <a:xfrm>
            <a:off x="373038" y="1684800"/>
            <a:ext cx="11484000" cy="4116910"/>
          </a:xfrm>
        </p:spPr>
        <p:txBody>
          <a:bodyPr/>
          <a:lstStyle/>
          <a:p>
            <a:r>
              <a:rPr lang="en-US" dirty="0"/>
              <a:t>Set power cap for processors in a time interval</a:t>
            </a:r>
          </a:p>
          <a:p>
            <a:pPr lvl="1"/>
            <a:r>
              <a:rPr lang="en-US" dirty="0"/>
              <a:t>Keep the core or </a:t>
            </a:r>
            <a:r>
              <a:rPr lang="en-US" dirty="0" err="1"/>
              <a:t>uncore</a:t>
            </a:r>
            <a:r>
              <a:rPr lang="en-US" dirty="0"/>
              <a:t> frequency low to make sure they do not exceed the power cap</a:t>
            </a:r>
          </a:p>
          <a:p>
            <a:endParaRPr lang="en-US" dirty="0"/>
          </a:p>
          <a:p>
            <a:r>
              <a:rPr lang="en-US" dirty="0"/>
              <a:t>RAPL is not aware of the </a:t>
            </a:r>
            <a:r>
              <a:rPr lang="en-US" dirty="0">
                <a:solidFill>
                  <a:schemeClr val="tx2"/>
                </a:solidFill>
              </a:rPr>
              <a:t>execution patterns</a:t>
            </a:r>
            <a:r>
              <a:rPr lang="en-US" dirty="0"/>
              <a:t> of the running application</a:t>
            </a:r>
          </a:p>
          <a:p>
            <a:pPr lvl="1"/>
            <a:r>
              <a:rPr lang="en-US" dirty="0">
                <a:solidFill>
                  <a:schemeClr val="tx2"/>
                </a:solidFill>
              </a:rPr>
              <a:t>Compute intensive </a:t>
            </a:r>
            <a:r>
              <a:rPr lang="en-US" dirty="0"/>
              <a:t>or </a:t>
            </a:r>
            <a:r>
              <a:rPr lang="en-US" dirty="0">
                <a:solidFill>
                  <a:schemeClr val="tx2"/>
                </a:solidFill>
              </a:rPr>
              <a:t>memory intensive</a:t>
            </a:r>
          </a:p>
          <a:p>
            <a:pPr lvl="1"/>
            <a:r>
              <a:rPr lang="en-US" dirty="0"/>
              <a:t>For memory intensive application such as Stream benchmark, RAPL may reduce the </a:t>
            </a:r>
            <a:r>
              <a:rPr lang="en-US" dirty="0" err="1"/>
              <a:t>uncore</a:t>
            </a:r>
            <a:r>
              <a:rPr lang="en-US" dirty="0"/>
              <a:t> frequency and thus lower the performance</a:t>
            </a:r>
          </a:p>
          <a:p>
            <a:endParaRPr lang="en-DE" dirty="0"/>
          </a:p>
        </p:txBody>
      </p:sp>
      <p:sp>
        <p:nvSpPr>
          <p:cNvPr id="3" name="Title 2">
            <a:extLst>
              <a:ext uri="{FF2B5EF4-FFF2-40B4-BE49-F238E27FC236}">
                <a16:creationId xmlns:a16="http://schemas.microsoft.com/office/drawing/2014/main" id="{5F9E5E77-6297-F947-9F47-0A65214681DB}"/>
              </a:ext>
            </a:extLst>
          </p:cNvPr>
          <p:cNvSpPr>
            <a:spLocks noGrp="1"/>
          </p:cNvSpPr>
          <p:nvPr>
            <p:ph type="title"/>
          </p:nvPr>
        </p:nvSpPr>
        <p:spPr/>
        <p:txBody>
          <a:bodyPr/>
          <a:lstStyle/>
          <a:p>
            <a:r>
              <a:rPr lang="en-DE"/>
              <a:t>Background</a:t>
            </a:r>
          </a:p>
        </p:txBody>
      </p:sp>
      <p:sp>
        <p:nvSpPr>
          <p:cNvPr id="4" name="Content Placeholder 3">
            <a:extLst>
              <a:ext uri="{FF2B5EF4-FFF2-40B4-BE49-F238E27FC236}">
                <a16:creationId xmlns:a16="http://schemas.microsoft.com/office/drawing/2014/main" id="{64D6ECAC-C5F0-064A-80A9-EA4552639CB0}"/>
              </a:ext>
            </a:extLst>
          </p:cNvPr>
          <p:cNvSpPr>
            <a:spLocks noGrp="1"/>
          </p:cNvSpPr>
          <p:nvPr>
            <p:ph idx="1"/>
          </p:nvPr>
        </p:nvSpPr>
        <p:spPr/>
        <p:txBody>
          <a:bodyPr/>
          <a:lstStyle/>
          <a:p>
            <a:r>
              <a:rPr lang="en-US"/>
              <a:t>Running Average Power Limit(RAPL)</a:t>
            </a:r>
            <a:endParaRPr lang="en-DE"/>
          </a:p>
        </p:txBody>
      </p:sp>
      <p:sp>
        <p:nvSpPr>
          <p:cNvPr id="13" name="TextBox 12">
            <a:extLst>
              <a:ext uri="{FF2B5EF4-FFF2-40B4-BE49-F238E27FC236}">
                <a16:creationId xmlns:a16="http://schemas.microsoft.com/office/drawing/2014/main" id="{1467A3E5-69F8-E740-84D6-6819CF0DBF8B}"/>
              </a:ext>
            </a:extLst>
          </p:cNvPr>
          <p:cNvSpPr txBox="1"/>
          <p:nvPr/>
        </p:nvSpPr>
        <p:spPr>
          <a:xfrm>
            <a:off x="4440621" y="4439884"/>
            <a:ext cx="2259724" cy="369332"/>
          </a:xfrm>
          <a:prstGeom prst="rect">
            <a:avLst/>
          </a:prstGeom>
          <a:noFill/>
        </p:spPr>
        <p:txBody>
          <a:bodyPr wrap="square" rtlCol="0">
            <a:spAutoFit/>
          </a:bodyPr>
          <a:lstStyle/>
          <a:p>
            <a:r>
              <a:rPr lang="en-DE">
                <a:solidFill>
                  <a:schemeClr val="bg1"/>
                </a:solidFill>
              </a:rPr>
              <a:t>…</a:t>
            </a:r>
          </a:p>
        </p:txBody>
      </p:sp>
    </p:spTree>
    <p:extLst>
      <p:ext uri="{BB962C8B-B14F-4D97-AF65-F5344CB8AC3E}">
        <p14:creationId xmlns:p14="http://schemas.microsoft.com/office/powerpoint/2010/main" val="151462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094596-D598-2B4A-B599-8DFD90DB06BB}"/>
              </a:ext>
            </a:extLst>
          </p:cNvPr>
          <p:cNvSpPr>
            <a:spLocks noGrp="1"/>
          </p:cNvSpPr>
          <p:nvPr>
            <p:ph type="title"/>
          </p:nvPr>
        </p:nvSpPr>
        <p:spPr/>
        <p:txBody>
          <a:bodyPr/>
          <a:lstStyle/>
          <a:p>
            <a:r>
              <a:rPr lang="en-DE"/>
              <a:t>Roofline Model</a:t>
            </a:r>
          </a:p>
        </p:txBody>
      </p:sp>
      <mc:AlternateContent xmlns:mc="http://schemas.openxmlformats.org/markup-compatibility/2006">
        <mc:Choice xmlns:a14="http://schemas.microsoft.com/office/drawing/2010/main" Requires="a14">
          <p:sp>
            <p:nvSpPr>
              <p:cNvPr id="6" name="AutoShape 4" descr="{\displaystyle P=\min {\begin{cases}\pi \\\beta \times I\end{cases}}}">
                <a:extLst>
                  <a:ext uri="{FF2B5EF4-FFF2-40B4-BE49-F238E27FC236}">
                    <a16:creationId xmlns:a16="http://schemas.microsoft.com/office/drawing/2014/main" id="{6BDF9DDF-9B92-9049-97B5-5EDE12094933}"/>
                  </a:ext>
                </a:extLst>
              </p:cNvPr>
              <p:cNvSpPr>
                <a:spLocks noGrp="1" noChangeAspect="1" noChangeArrowheads="1"/>
              </p:cNvSpPr>
              <p:nvPr>
                <p:ph type="body" sz="quarter" idx="13"/>
              </p:nvPr>
            </p:nvSpPr>
            <p:spPr bwMode="auto">
              <a:xfrm>
                <a:off x="453794" y="794392"/>
                <a:ext cx="6332110" cy="5065045"/>
              </a:xfrm>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DE"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𝑃𝑒𝑎𝑘</m:t>
                        </m:r>
                      </m:sub>
                    </m:sSub>
                  </m:oMath>
                </a14:m>
                <a:r>
                  <a:rPr lang="en-DE" dirty="0"/>
                  <a:t> , I*B) </a:t>
                </a:r>
                <a:r>
                  <a:rPr lang="en-DE" dirty="0">
                    <a:solidFill>
                      <a:schemeClr val="bg2">
                        <a:lumMod val="75000"/>
                      </a:schemeClr>
                    </a:solidFill>
                  </a:rPr>
                  <a:t>[Ins/s] </a:t>
                </a:r>
              </a:p>
              <a:p>
                <a:pPr lvl="1"/>
                <a:r>
                  <a:rPr lang="en-DE" dirty="0"/>
                  <a:t>Performance bottleneck is either</a:t>
                </a:r>
              </a:p>
              <a:p>
                <a:pPr lvl="2"/>
                <a:r>
                  <a:rPr lang="en-DE" dirty="0"/>
                  <a:t>Computation: </a:t>
                </a:r>
                <a14:m>
                  <m:oMath xmlns:m="http://schemas.openxmlformats.org/officeDocument/2006/math">
                    <m:sSub>
                      <m:sSubPr>
                        <m:ctrlPr>
                          <a:rPr lang="en-DE"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𝑃𝑒𝑎𝑘</m:t>
                        </m:r>
                      </m:sub>
                    </m:sSub>
                  </m:oMath>
                </a14:m>
                <a:r>
                  <a:rPr lang="en-DE" dirty="0"/>
                  <a:t> [Ins/s]</a:t>
                </a:r>
              </a:p>
              <a:p>
                <a:pPr lvl="2"/>
                <a:r>
                  <a:rPr lang="en-DE" dirty="0"/>
                  <a:t>Data transfer: I*B [Ins/Byte * Byte/s]</a:t>
                </a:r>
              </a:p>
              <a:p>
                <a:r>
                  <a:rPr lang="en-DE" dirty="0"/>
                  <a:t>B: peak memory bandwidth</a:t>
                </a:r>
              </a:p>
              <a:p>
                <a:r>
                  <a:rPr lang="en-DE" dirty="0"/>
                  <a:t>I : arithmetic intensity </a:t>
                </a:r>
                <a:r>
                  <a:rPr lang="en-DE" dirty="0">
                    <a:solidFill>
                      <a:schemeClr val="bg2">
                        <a:lumMod val="75000"/>
                      </a:schemeClr>
                    </a:solidFill>
                  </a:rPr>
                  <a:t>[Ins/Byte]</a:t>
                </a:r>
              </a:p>
              <a:p>
                <a:pPr lvl="1"/>
                <a:r>
                  <a:rPr lang="en-GB" dirty="0"/>
                  <a:t>Describe the number of instructions per data transfer</a:t>
                </a:r>
              </a:p>
              <a:p>
                <a:pPr lvl="1"/>
                <a:r>
                  <a:rPr lang="en-GB" dirty="0"/>
                  <a:t>Using</a:t>
                </a:r>
                <a:r>
                  <a:rPr lang="en-GB" dirty="0">
                    <a:solidFill>
                      <a:schemeClr val="bg2">
                        <a:lumMod val="75000"/>
                      </a:schemeClr>
                    </a:solidFill>
                  </a:rPr>
                  <a:t> Ins/Byte </a:t>
                </a:r>
                <a:r>
                  <a:rPr lang="en-GB" dirty="0"/>
                  <a:t>has </a:t>
                </a:r>
                <a:r>
                  <a:rPr lang="en-GB" dirty="0">
                    <a:solidFill>
                      <a:schemeClr val="bg2">
                        <a:lumMod val="75000"/>
                      </a:schemeClr>
                    </a:solidFill>
                  </a:rPr>
                  <a:t>advantages</a:t>
                </a:r>
                <a:r>
                  <a:rPr lang="en-GB" dirty="0"/>
                  <a:t> over Flop/Byte in implementation</a:t>
                </a:r>
              </a:p>
              <a:p>
                <a:pPr lvl="2"/>
                <a:r>
                  <a:rPr lang="en-GB" dirty="0"/>
                  <a:t>Applications may execute both integer and floating-point operations</a:t>
                </a:r>
              </a:p>
              <a:p>
                <a:pPr lvl="2"/>
                <a:r>
                  <a:rPr lang="en-GB" dirty="0"/>
                  <a:t>Ins/Byte is easier to measure and more accurate</a:t>
                </a:r>
              </a:p>
              <a:p>
                <a:r>
                  <a:rPr lang="en-GB" dirty="0"/>
                  <a:t>Machine Balance</a:t>
                </a:r>
                <a:endParaRPr lang="en-DE" i="1" dirty="0">
                  <a:latin typeface="Cambria Math" panose="02040503050406030204" pitchFamily="18" charset="0"/>
                </a:endParaRPr>
              </a:p>
              <a:p>
                <a:pPr lvl="1"/>
                <a14:m>
                  <m:oMath xmlns:m="http://schemas.openxmlformats.org/officeDocument/2006/math">
                    <m:sSub>
                      <m:sSubPr>
                        <m:ctrlPr>
                          <a:rPr lang="en-DE"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𝑃𝑒𝑎𝑘</m:t>
                        </m:r>
                      </m:sub>
                    </m:sSub>
                  </m:oMath>
                </a14:m>
                <a:r>
                  <a:rPr lang="en-GB" dirty="0"/>
                  <a:t> = I*B</a:t>
                </a:r>
              </a:p>
              <a:p>
                <a:pPr lvl="1"/>
                <a:r>
                  <a:rPr lang="en-GB" dirty="0"/>
                  <a:t>Best use of computational performance and memory bandwidth</a:t>
                </a:r>
              </a:p>
              <a:p>
                <a:pPr lvl="1"/>
                <a:endParaRPr lang="en-GB" dirty="0">
                  <a:solidFill>
                    <a:srgbClr val="00B050"/>
                  </a:solidFill>
                </a:endParaRPr>
              </a:p>
              <a:p>
                <a:r>
                  <a:rPr lang="en-GB" dirty="0"/>
                  <a:t>I &lt; machine balance </a:t>
                </a:r>
                <a:r>
                  <a:rPr lang="en-US" dirty="0">
                    <a:sym typeface="Wingdings" pitchFamily="2" charset="2"/>
                  </a:rPr>
                  <a:t></a:t>
                </a:r>
                <a:r>
                  <a:rPr lang="en-GB" dirty="0"/>
                  <a:t> memory bound</a:t>
                </a:r>
              </a:p>
              <a:p>
                <a:r>
                  <a:rPr lang="en-GB" dirty="0"/>
                  <a:t>I &gt; machine balance </a:t>
                </a:r>
                <a:r>
                  <a:rPr lang="en-GB" dirty="0">
                    <a:sym typeface="Wingdings" pitchFamily="2" charset="2"/>
                  </a:rPr>
                  <a:t></a:t>
                </a:r>
                <a:r>
                  <a:rPr lang="en-GB" dirty="0"/>
                  <a:t> compute bound</a:t>
                </a:r>
              </a:p>
              <a:p>
                <a:pPr lvl="1"/>
                <a:endParaRPr lang="en-DE" dirty="0"/>
              </a:p>
              <a:p>
                <a:endParaRPr lang="en-DE" dirty="0"/>
              </a:p>
            </p:txBody>
          </p:sp>
        </mc:Choice>
        <mc:Fallback>
          <p:sp>
            <p:nvSpPr>
              <p:cNvPr id="6" name="AutoShape 4" descr="{\displaystyle P=\min {\begin{cases}\pi \\\beta \times I\end{cases}}}">
                <a:extLst>
                  <a:ext uri="{FF2B5EF4-FFF2-40B4-BE49-F238E27FC236}">
                    <a16:creationId xmlns:a16="http://schemas.microsoft.com/office/drawing/2014/main" id="{6BDF9DDF-9B92-9049-97B5-5EDE12094933}"/>
                  </a:ext>
                </a:extLst>
              </p:cNvPr>
              <p:cNvSpPr>
                <a:spLocks noGrp="1" noRot="1" noChangeAspect="1" noMove="1" noResize="1" noEditPoints="1" noAdjustHandles="1" noChangeArrowheads="1" noChangeShapeType="1" noTextEdit="1"/>
              </p:cNvSpPr>
              <p:nvPr>
                <p:ph type="body" sz="quarter" idx="13"/>
              </p:nvPr>
            </p:nvSpPr>
            <p:spPr bwMode="auto">
              <a:xfrm>
                <a:off x="453794" y="794392"/>
                <a:ext cx="6332110" cy="5065045"/>
              </a:xfrm>
              <a:prstGeom prst="rect">
                <a:avLst/>
              </a:prstGeom>
              <a:blipFill>
                <a:blip r:embed="rId3"/>
                <a:stretch>
                  <a:fillRect l="-600" t="-500" r="-400"/>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3104C95B-5AC9-7B49-A506-FAFD6128E461}"/>
              </a:ext>
            </a:extLst>
          </p:cNvPr>
          <p:cNvSpPr/>
          <p:nvPr/>
        </p:nvSpPr>
        <p:spPr>
          <a:xfrm>
            <a:off x="9907928" y="4479403"/>
            <a:ext cx="104173" cy="231493"/>
          </a:xfrm>
          <a:prstGeom prst="rect">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5002B4D-22AD-2E49-9154-98544839BF0A}"/>
              </a:ext>
            </a:extLst>
          </p:cNvPr>
          <p:cNvCxnSpPr>
            <a:cxnSpLocks/>
          </p:cNvCxnSpPr>
          <p:nvPr/>
        </p:nvCxnSpPr>
        <p:spPr>
          <a:xfrm>
            <a:off x="8183301" y="4629873"/>
            <a:ext cx="34029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A108ED6-3A40-0943-9415-70A0704361C0}"/>
              </a:ext>
            </a:extLst>
          </p:cNvPr>
          <p:cNvCxnSpPr>
            <a:cxnSpLocks/>
          </p:cNvCxnSpPr>
          <p:nvPr/>
        </p:nvCxnSpPr>
        <p:spPr>
          <a:xfrm flipV="1">
            <a:off x="8183301" y="1759353"/>
            <a:ext cx="0" cy="287052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B50431E-E201-584F-827D-CC742B9D931A}"/>
              </a:ext>
            </a:extLst>
          </p:cNvPr>
          <p:cNvSpPr txBox="1"/>
          <p:nvPr/>
        </p:nvSpPr>
        <p:spPr>
          <a:xfrm rot="16200000">
            <a:off x="7029932" y="1776124"/>
            <a:ext cx="1932971" cy="261610"/>
          </a:xfrm>
          <a:prstGeom prst="rect">
            <a:avLst/>
          </a:prstGeom>
          <a:noFill/>
        </p:spPr>
        <p:txBody>
          <a:bodyPr wrap="square" rtlCol="0">
            <a:spAutoFit/>
          </a:bodyPr>
          <a:lstStyle/>
          <a:p>
            <a:r>
              <a:rPr lang="en-US" sz="1100" b="1" dirty="0"/>
              <a:t>attainable ins/s</a:t>
            </a:r>
          </a:p>
        </p:txBody>
      </p:sp>
      <p:sp>
        <p:nvSpPr>
          <p:cNvPr id="13" name="TextBox 12">
            <a:extLst>
              <a:ext uri="{FF2B5EF4-FFF2-40B4-BE49-F238E27FC236}">
                <a16:creationId xmlns:a16="http://schemas.microsoft.com/office/drawing/2014/main" id="{97122ED3-B711-B041-B29F-FF3A80D65247}"/>
              </a:ext>
            </a:extLst>
          </p:cNvPr>
          <p:cNvSpPr txBox="1"/>
          <p:nvPr/>
        </p:nvSpPr>
        <p:spPr>
          <a:xfrm>
            <a:off x="10168358" y="4710896"/>
            <a:ext cx="2789499" cy="261610"/>
          </a:xfrm>
          <a:prstGeom prst="rect">
            <a:avLst/>
          </a:prstGeom>
          <a:noFill/>
        </p:spPr>
        <p:txBody>
          <a:bodyPr wrap="square" rtlCol="0">
            <a:spAutoFit/>
          </a:bodyPr>
          <a:lstStyle/>
          <a:p>
            <a:r>
              <a:rPr lang="en-US" sz="1100" b="1" dirty="0"/>
              <a:t>arithmetic intensity (ins/byte)</a:t>
            </a:r>
          </a:p>
        </p:txBody>
      </p:sp>
      <p:cxnSp>
        <p:nvCxnSpPr>
          <p:cNvPr id="15" name="Straight Connector 14">
            <a:extLst>
              <a:ext uri="{FF2B5EF4-FFF2-40B4-BE49-F238E27FC236}">
                <a16:creationId xmlns:a16="http://schemas.microsoft.com/office/drawing/2014/main" id="{A4E2D5CB-AEE4-9E4A-BAA0-ED5FADA1C987}"/>
              </a:ext>
            </a:extLst>
          </p:cNvPr>
          <p:cNvCxnSpPr>
            <a:cxnSpLocks/>
          </p:cNvCxnSpPr>
          <p:nvPr/>
        </p:nvCxnSpPr>
        <p:spPr>
          <a:xfrm flipV="1">
            <a:off x="8437944" y="3194613"/>
            <a:ext cx="1446835" cy="1435260"/>
          </a:xfrm>
          <a:prstGeom prst="line">
            <a:avLst/>
          </a:prstGeom>
          <a:ln w="25400">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86ED93E-F9D4-A443-BD4E-9BB11C43E730}"/>
              </a:ext>
            </a:extLst>
          </p:cNvPr>
          <p:cNvCxnSpPr>
            <a:cxnSpLocks/>
          </p:cNvCxnSpPr>
          <p:nvPr/>
        </p:nvCxnSpPr>
        <p:spPr>
          <a:xfrm>
            <a:off x="9884779" y="3206188"/>
            <a:ext cx="1678329" cy="0"/>
          </a:xfrm>
          <a:prstGeom prst="line">
            <a:avLst/>
          </a:prstGeom>
          <a:ln w="25400">
            <a:solidFill>
              <a:srgbClr val="0070C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3AA8DD22-0F20-3248-8813-DD89FB0BE28B}"/>
              </a:ext>
            </a:extLst>
          </p:cNvPr>
          <p:cNvCxnSpPr>
            <a:cxnSpLocks/>
          </p:cNvCxnSpPr>
          <p:nvPr/>
        </p:nvCxnSpPr>
        <p:spPr>
          <a:xfrm flipH="1">
            <a:off x="9884778" y="3206188"/>
            <a:ext cx="3" cy="14352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88213D-7C68-504A-8F13-A25962DE668B}"/>
              </a:ext>
            </a:extLst>
          </p:cNvPr>
          <p:cNvSpPr txBox="1"/>
          <p:nvPr/>
        </p:nvSpPr>
        <p:spPr>
          <a:xfrm rot="18861485">
            <a:off x="8520561" y="3225125"/>
            <a:ext cx="1823007" cy="276999"/>
          </a:xfrm>
          <a:prstGeom prst="rect">
            <a:avLst/>
          </a:prstGeom>
          <a:noFill/>
        </p:spPr>
        <p:txBody>
          <a:bodyPr wrap="square" rtlCol="0">
            <a:spAutoFit/>
          </a:bodyPr>
          <a:lstStyle/>
          <a:p>
            <a:r>
              <a:rPr lang="en-US" sz="1200" dirty="0"/>
              <a:t>I*B</a:t>
            </a:r>
          </a:p>
        </p:txBody>
      </p:sp>
      <p:sp>
        <p:nvSpPr>
          <p:cNvPr id="28" name="TextBox 27">
            <a:extLst>
              <a:ext uri="{FF2B5EF4-FFF2-40B4-BE49-F238E27FC236}">
                <a16:creationId xmlns:a16="http://schemas.microsoft.com/office/drawing/2014/main" id="{A58149DC-1CCF-5544-A9E6-5EE4A73C9F23}"/>
              </a:ext>
            </a:extLst>
          </p:cNvPr>
          <p:cNvSpPr txBox="1"/>
          <p:nvPr/>
        </p:nvSpPr>
        <p:spPr>
          <a:xfrm>
            <a:off x="10168358" y="2888678"/>
            <a:ext cx="1574157" cy="276999"/>
          </a:xfrm>
          <a:prstGeom prst="rect">
            <a:avLst/>
          </a:prstGeom>
          <a:noFill/>
        </p:spPr>
        <p:txBody>
          <a:bodyPr wrap="square" rtlCol="0">
            <a:spAutoFit/>
          </a:bodyPr>
          <a:lstStyle/>
          <a:p>
            <a:r>
              <a:rPr lang="en-US" sz="1200" dirty="0"/>
              <a:t>Peak ins/s</a:t>
            </a:r>
          </a:p>
        </p:txBody>
      </p:sp>
      <p:sp>
        <p:nvSpPr>
          <p:cNvPr id="29" name="TextBox 28">
            <a:extLst>
              <a:ext uri="{FF2B5EF4-FFF2-40B4-BE49-F238E27FC236}">
                <a16:creationId xmlns:a16="http://schemas.microsoft.com/office/drawing/2014/main" id="{74DAC9B6-FA67-DE4D-AFDF-ACC5CBC16C6A}"/>
              </a:ext>
            </a:extLst>
          </p:cNvPr>
          <p:cNvSpPr txBox="1"/>
          <p:nvPr/>
        </p:nvSpPr>
        <p:spPr>
          <a:xfrm>
            <a:off x="8649282" y="4242916"/>
            <a:ext cx="1794075" cy="276999"/>
          </a:xfrm>
          <a:prstGeom prst="rect">
            <a:avLst/>
          </a:prstGeom>
          <a:noFill/>
        </p:spPr>
        <p:txBody>
          <a:bodyPr wrap="square" rtlCol="0">
            <a:spAutoFit/>
          </a:bodyPr>
          <a:lstStyle/>
          <a:p>
            <a:r>
              <a:rPr lang="en-US" sz="1200" dirty="0"/>
              <a:t>Memory bound</a:t>
            </a:r>
          </a:p>
        </p:txBody>
      </p:sp>
      <p:sp>
        <p:nvSpPr>
          <p:cNvPr id="30" name="TextBox 29">
            <a:extLst>
              <a:ext uri="{FF2B5EF4-FFF2-40B4-BE49-F238E27FC236}">
                <a16:creationId xmlns:a16="http://schemas.microsoft.com/office/drawing/2014/main" id="{AB9CF8ED-2D70-704C-9E62-E34C4B3A99AA}"/>
              </a:ext>
            </a:extLst>
          </p:cNvPr>
          <p:cNvSpPr txBox="1"/>
          <p:nvPr/>
        </p:nvSpPr>
        <p:spPr>
          <a:xfrm>
            <a:off x="10012101" y="4237330"/>
            <a:ext cx="1746477" cy="276999"/>
          </a:xfrm>
          <a:prstGeom prst="rect">
            <a:avLst/>
          </a:prstGeom>
          <a:noFill/>
        </p:spPr>
        <p:txBody>
          <a:bodyPr wrap="square" rtlCol="0">
            <a:spAutoFit/>
          </a:bodyPr>
          <a:lstStyle/>
          <a:p>
            <a:r>
              <a:rPr lang="en-US" sz="1200" dirty="0"/>
              <a:t>Compute bound</a:t>
            </a:r>
          </a:p>
        </p:txBody>
      </p:sp>
      <p:cxnSp>
        <p:nvCxnSpPr>
          <p:cNvPr id="32" name="Straight Arrow Connector 31">
            <a:extLst>
              <a:ext uri="{FF2B5EF4-FFF2-40B4-BE49-F238E27FC236}">
                <a16:creationId xmlns:a16="http://schemas.microsoft.com/office/drawing/2014/main" id="{201162A7-CA44-F142-8487-C0B70E5E17CA}"/>
              </a:ext>
            </a:extLst>
          </p:cNvPr>
          <p:cNvCxnSpPr>
            <a:cxnSpLocks/>
          </p:cNvCxnSpPr>
          <p:nvPr/>
        </p:nvCxnSpPr>
        <p:spPr>
          <a:xfrm flipV="1">
            <a:off x="9741396" y="4410155"/>
            <a:ext cx="312520" cy="5489"/>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8D4E253-DDD3-6C4D-B252-8A92EEE68FF0}"/>
              </a:ext>
            </a:extLst>
          </p:cNvPr>
          <p:cNvSpPr txBox="1"/>
          <p:nvPr/>
        </p:nvSpPr>
        <p:spPr>
          <a:xfrm>
            <a:off x="9505714" y="4681367"/>
            <a:ext cx="1012774" cy="461665"/>
          </a:xfrm>
          <a:prstGeom prst="rect">
            <a:avLst/>
          </a:prstGeom>
          <a:noFill/>
        </p:spPr>
        <p:txBody>
          <a:bodyPr wrap="square" rtlCol="0">
            <a:spAutoFit/>
          </a:bodyPr>
          <a:lstStyle/>
          <a:p>
            <a:r>
              <a:rPr lang="en-US" sz="1200" dirty="0"/>
              <a:t>Machine balance</a:t>
            </a:r>
          </a:p>
        </p:txBody>
      </p:sp>
    </p:spTree>
    <p:extLst>
      <p:ext uri="{BB962C8B-B14F-4D97-AF65-F5344CB8AC3E}">
        <p14:creationId xmlns:p14="http://schemas.microsoft.com/office/powerpoint/2010/main" val="422321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B4D981-4A2E-744B-98BA-57FEED7BC380}"/>
              </a:ext>
            </a:extLst>
          </p:cNvPr>
          <p:cNvSpPr>
            <a:spLocks noGrp="1"/>
          </p:cNvSpPr>
          <p:nvPr>
            <p:ph type="body" sz="quarter" idx="13"/>
          </p:nvPr>
        </p:nvSpPr>
        <p:spPr>
          <a:xfrm>
            <a:off x="373038" y="1684800"/>
            <a:ext cx="6840562" cy="3193200"/>
          </a:xfrm>
        </p:spPr>
        <p:txBody>
          <a:bodyPr/>
          <a:lstStyle/>
          <a:p>
            <a:r>
              <a:rPr lang="en-DE" dirty="0"/>
              <a:t>Cache </a:t>
            </a:r>
          </a:p>
          <a:p>
            <a:pPr lvl="1"/>
            <a:r>
              <a:rPr lang="en-GB" dirty="0"/>
              <a:t>Small but fast memory that are integrated in the processor</a:t>
            </a:r>
            <a:endParaRPr lang="en-DE" dirty="0"/>
          </a:p>
          <a:p>
            <a:endParaRPr lang="en-DE" dirty="0"/>
          </a:p>
          <a:p>
            <a:r>
              <a:rPr lang="en-DE" dirty="0"/>
              <a:t>Each level has its own bandwidth hence diffenrent machine balances</a:t>
            </a:r>
          </a:p>
          <a:p>
            <a:endParaRPr lang="en-DE" dirty="0"/>
          </a:p>
          <a:p>
            <a:r>
              <a:rPr lang="en-DE" dirty="0"/>
              <a:t>The amounts of data that transfered between memory levels are different hence different arithmetic intensities</a:t>
            </a:r>
          </a:p>
          <a:p>
            <a:endParaRPr lang="en-DE" dirty="0"/>
          </a:p>
          <a:p>
            <a:pPr marL="0" indent="0">
              <a:buNone/>
            </a:pPr>
            <a:endParaRPr lang="en-DE" dirty="0"/>
          </a:p>
          <a:p>
            <a:pPr lvl="1"/>
            <a:endParaRPr lang="en-DE" dirty="0"/>
          </a:p>
          <a:p>
            <a:pPr lvl="1"/>
            <a:endParaRPr lang="en-DE" dirty="0"/>
          </a:p>
        </p:txBody>
      </p:sp>
      <p:sp>
        <p:nvSpPr>
          <p:cNvPr id="3" name="Title 2">
            <a:extLst>
              <a:ext uri="{FF2B5EF4-FFF2-40B4-BE49-F238E27FC236}">
                <a16:creationId xmlns:a16="http://schemas.microsoft.com/office/drawing/2014/main" id="{1D51AA2C-FF09-E248-86B3-F91655556182}"/>
              </a:ext>
            </a:extLst>
          </p:cNvPr>
          <p:cNvSpPr>
            <a:spLocks noGrp="1"/>
          </p:cNvSpPr>
          <p:nvPr>
            <p:ph type="title"/>
          </p:nvPr>
        </p:nvSpPr>
        <p:spPr/>
        <p:txBody>
          <a:bodyPr/>
          <a:lstStyle/>
          <a:p>
            <a:r>
              <a:rPr lang="en-DE"/>
              <a:t>Roofline Model</a:t>
            </a:r>
          </a:p>
        </p:txBody>
      </p:sp>
      <p:sp>
        <p:nvSpPr>
          <p:cNvPr id="4" name="Content Placeholder 3">
            <a:extLst>
              <a:ext uri="{FF2B5EF4-FFF2-40B4-BE49-F238E27FC236}">
                <a16:creationId xmlns:a16="http://schemas.microsoft.com/office/drawing/2014/main" id="{BDE03C77-3117-1847-B185-71BBEECF2599}"/>
              </a:ext>
            </a:extLst>
          </p:cNvPr>
          <p:cNvSpPr>
            <a:spLocks noGrp="1"/>
          </p:cNvSpPr>
          <p:nvPr>
            <p:ph idx="1"/>
          </p:nvPr>
        </p:nvSpPr>
        <p:spPr/>
        <p:txBody>
          <a:bodyPr/>
          <a:lstStyle/>
          <a:p>
            <a:r>
              <a:rPr lang="en-DE" dirty="0"/>
              <a:t>Memory </a:t>
            </a:r>
            <a:r>
              <a:rPr lang="en-GB" dirty="0"/>
              <a:t>hierarchy</a:t>
            </a:r>
            <a:endParaRPr lang="en-DE" dirty="0"/>
          </a:p>
        </p:txBody>
      </p:sp>
      <p:pic>
        <p:nvPicPr>
          <p:cNvPr id="6" name="Picture 5" descr="A picture containing diagram&#10;&#10;Description automatically generated">
            <a:extLst>
              <a:ext uri="{FF2B5EF4-FFF2-40B4-BE49-F238E27FC236}">
                <a16:creationId xmlns:a16="http://schemas.microsoft.com/office/drawing/2014/main" id="{3C603108-0C1E-7341-94C9-BD8FDC7A5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974" y="1404000"/>
            <a:ext cx="4338029" cy="4463400"/>
          </a:xfrm>
          <a:prstGeom prst="rect">
            <a:avLst/>
          </a:prstGeom>
        </p:spPr>
      </p:pic>
      <p:sp>
        <p:nvSpPr>
          <p:cNvPr id="5" name="TextBox 4">
            <a:extLst>
              <a:ext uri="{FF2B5EF4-FFF2-40B4-BE49-F238E27FC236}">
                <a16:creationId xmlns:a16="http://schemas.microsoft.com/office/drawing/2014/main" id="{E38D6367-96D8-B241-97DD-F862ECF368F7}"/>
              </a:ext>
            </a:extLst>
          </p:cNvPr>
          <p:cNvSpPr txBox="1"/>
          <p:nvPr/>
        </p:nvSpPr>
        <p:spPr>
          <a:xfrm>
            <a:off x="10660284" y="5578772"/>
            <a:ext cx="625033"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3459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2BBE551B-23FD-DE48-8BCA-1CD826A1F1CC}"/>
                  </a:ext>
                </a:extLst>
              </p:cNvPr>
              <p:cNvSpPr>
                <a:spLocks noGrp="1"/>
              </p:cNvSpPr>
              <p:nvPr>
                <p:ph type="body" sz="quarter" idx="13"/>
              </p:nvPr>
            </p:nvSpPr>
            <p:spPr>
              <a:xfrm>
                <a:off x="19074" y="1662102"/>
                <a:ext cx="4667657" cy="3859022"/>
              </a:xfrm>
            </p:spPr>
            <p:txBody>
              <a:bodyPr/>
              <a:lstStyle/>
              <a:p>
                <a:endParaRPr lang="en-DE" dirty="0"/>
              </a:p>
              <a:p>
                <a:r>
                  <a:rPr lang="en-US" dirty="0"/>
                  <a:t>The performance is bound by the minimal attainable ins/s</a:t>
                </a:r>
              </a:p>
              <a:p>
                <a:pPr lvl="1"/>
                <a:r>
                  <a:rPr lang="en-US" dirty="0"/>
                  <a:t>P= min(</a:t>
                </a:r>
                <a14:m>
                  <m:oMath xmlns:m="http://schemas.openxmlformats.org/officeDocument/2006/math">
                    <m:sSub>
                      <m:sSubPr>
                        <m:ctrlPr>
                          <a:rPr lang="en-DE"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𝑃𝑒𝑎𝑘</m:t>
                        </m:r>
                      </m:sub>
                    </m:sSub>
                  </m:oMath>
                </a14:m>
                <a:r>
                  <a:rPr lang="en-US" dirty="0"/>
                  <a:t>, </a:t>
                </a:r>
                <a14:m>
                  <m:oMath xmlns:m="http://schemas.openxmlformats.org/officeDocument/2006/math">
                    <m:sSub>
                      <m:sSubPr>
                        <m:ctrlPr>
                          <a:rPr lang="en-DE" i="1">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𝐿</m:t>
                        </m:r>
                        <m:r>
                          <a:rPr lang="en-US" b="0" i="1" smtClean="0">
                            <a:latin typeface="Cambria Math" panose="02040503050406030204" pitchFamily="18" charset="0"/>
                          </a:rPr>
                          <m:t>3  </m:t>
                        </m:r>
                      </m:sub>
                    </m:sSub>
                  </m:oMath>
                </a14:m>
                <a:r>
                  <a:rPr lang="en-US" dirty="0"/>
                  <a:t>* </a:t>
                </a:r>
                <a14:m>
                  <m:oMath xmlns:m="http://schemas.openxmlformats.org/officeDocument/2006/math">
                    <m:sSub>
                      <m:sSubPr>
                        <m:ctrlPr>
                          <a:rPr lang="en-DE"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𝐿</m:t>
                        </m:r>
                        <m:r>
                          <a:rPr lang="en-US" i="1">
                            <a:latin typeface="Cambria Math" panose="02040503050406030204" pitchFamily="18" charset="0"/>
                          </a:rPr>
                          <m:t>3  </m:t>
                        </m:r>
                      </m:sub>
                    </m:sSub>
                    <m:r>
                      <a:rPr lang="en-US" b="0" i="1" smtClean="0">
                        <a:latin typeface="Cambria Math" panose="02040503050406030204" pitchFamily="18" charset="0"/>
                      </a:rPr>
                      <m:t>,</m:t>
                    </m:r>
                    <m:r>
                      <m:rPr>
                        <m:nor/>
                      </m:rPr>
                      <a:rPr lang="en-US" dirty="0"/>
                      <m:t> </m:t>
                    </m:r>
                    <m:sSub>
                      <m:sSubPr>
                        <m:ctrlPr>
                          <a:rPr lang="en-DE"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𝐷𝑅𝐴𝑀</m:t>
                        </m:r>
                        <m:r>
                          <a:rPr lang="en-US" i="1">
                            <a:latin typeface="Cambria Math" panose="02040503050406030204" pitchFamily="18" charset="0"/>
                          </a:rPr>
                          <m:t>  </m:t>
                        </m:r>
                      </m:sub>
                    </m:sSub>
                    <m:r>
                      <m:rPr>
                        <m:nor/>
                      </m:rPr>
                      <a:rPr lang="en-US" dirty="0"/>
                      <m:t>* </m:t>
                    </m:r>
                    <m:sSub>
                      <m:sSubPr>
                        <m:ctrlPr>
                          <a:rPr lang="en-DE" i="1">
                            <a:latin typeface="Cambria Math" panose="02040503050406030204" pitchFamily="18" charset="0"/>
                          </a:rPr>
                        </m:ctrlPr>
                      </m:sSubPr>
                      <m:e>
                        <m:r>
                          <a:rPr lang="en-US" i="1">
                            <a:latin typeface="Cambria Math" panose="02040503050406030204" pitchFamily="18" charset="0"/>
                          </a:rPr>
                          <m:t>𝐵</m:t>
                        </m:r>
                      </m:e>
                      <m:sub>
                        <m:r>
                          <a:rPr lang="en-US" b="0" i="1" smtClean="0">
                            <a:latin typeface="Cambria Math" panose="02040503050406030204" pitchFamily="18" charset="0"/>
                          </a:rPr>
                          <m:t>𝐷𝑅𝐴𝑀</m:t>
                        </m:r>
                        <m:r>
                          <a:rPr lang="en-US" i="1">
                            <a:latin typeface="Cambria Math" panose="02040503050406030204" pitchFamily="18" charset="0"/>
                          </a:rPr>
                          <m:t>  </m:t>
                        </m:r>
                      </m:sub>
                    </m:sSub>
                  </m:oMath>
                </a14:m>
                <a:r>
                  <a:rPr lang="en-US" dirty="0"/>
                  <a:t>)</a:t>
                </a:r>
              </a:p>
              <a:p>
                <a:pPr lvl="1"/>
                <a:endParaRPr lang="en-US" dirty="0"/>
              </a:p>
              <a:p>
                <a:r>
                  <a:rPr lang="en-DE" dirty="0"/>
                  <a:t>Construct two bandwidth ceilings </a:t>
                </a:r>
              </a:p>
              <a:p>
                <a:pPr lvl="1"/>
                <a:r>
                  <a:rPr lang="en-DE" dirty="0"/>
                  <a:t>L3 cache and DRAM</a:t>
                </a:r>
                <a:endParaRPr lang="en-US" dirty="0"/>
              </a:p>
              <a:p>
                <a:pPr marL="0" indent="0">
                  <a:buNone/>
                </a:pPr>
                <a:endParaRPr lang="en-DE" dirty="0"/>
              </a:p>
              <a:p>
                <a:r>
                  <a:rPr lang="en-US" dirty="0"/>
                  <a:t>Bound to L3 cache </a:t>
                </a:r>
                <a:r>
                  <a:rPr lang="en-DE" dirty="0"/>
                  <a:t>in the example	</a:t>
                </a:r>
              </a:p>
              <a:p>
                <a:endParaRPr lang="en-DE" dirty="0"/>
              </a:p>
              <a:p>
                <a:endParaRPr lang="en-DE" dirty="0"/>
              </a:p>
              <a:p>
                <a:endParaRPr lang="en-DE" dirty="0"/>
              </a:p>
              <a:p>
                <a:endParaRPr lang="en-DE" dirty="0"/>
              </a:p>
            </p:txBody>
          </p:sp>
        </mc:Choice>
        <mc:Fallback>
          <p:sp>
            <p:nvSpPr>
              <p:cNvPr id="2" name="Text Placeholder 1">
                <a:extLst>
                  <a:ext uri="{FF2B5EF4-FFF2-40B4-BE49-F238E27FC236}">
                    <a16:creationId xmlns:a16="http://schemas.microsoft.com/office/drawing/2014/main" id="{2BBE551B-23FD-DE48-8BCA-1CD826A1F1CC}"/>
                  </a:ext>
                </a:extLst>
              </p:cNvPr>
              <p:cNvSpPr>
                <a:spLocks noGrp="1" noRot="1" noChangeAspect="1" noMove="1" noResize="1" noEditPoints="1" noAdjustHandles="1" noChangeArrowheads="1" noChangeShapeType="1" noTextEdit="1"/>
              </p:cNvSpPr>
              <p:nvPr>
                <p:ph type="body" sz="quarter" idx="13"/>
              </p:nvPr>
            </p:nvSpPr>
            <p:spPr>
              <a:xfrm>
                <a:off x="19074" y="1662102"/>
                <a:ext cx="4667657" cy="3859022"/>
              </a:xfrm>
              <a:blipFill>
                <a:blip r:embed="rId3"/>
                <a:stretch>
                  <a:fillRect l="-27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FEC21F0-344F-DD4E-8780-0D28282D7B8D}"/>
              </a:ext>
            </a:extLst>
          </p:cNvPr>
          <p:cNvSpPr>
            <a:spLocks noGrp="1"/>
          </p:cNvSpPr>
          <p:nvPr>
            <p:ph type="title"/>
          </p:nvPr>
        </p:nvSpPr>
        <p:spPr/>
        <p:txBody>
          <a:bodyPr/>
          <a:lstStyle/>
          <a:p>
            <a:r>
              <a:rPr lang="en-DE"/>
              <a:t>Roofline Model</a:t>
            </a:r>
          </a:p>
        </p:txBody>
      </p:sp>
      <p:sp>
        <p:nvSpPr>
          <p:cNvPr id="4" name="Content Placeholder 3">
            <a:extLst>
              <a:ext uri="{FF2B5EF4-FFF2-40B4-BE49-F238E27FC236}">
                <a16:creationId xmlns:a16="http://schemas.microsoft.com/office/drawing/2014/main" id="{5B300C33-3729-3F41-B0EE-BE0B7A15D7AA}"/>
              </a:ext>
            </a:extLst>
          </p:cNvPr>
          <p:cNvSpPr>
            <a:spLocks noGrp="1"/>
          </p:cNvSpPr>
          <p:nvPr>
            <p:ph idx="1"/>
          </p:nvPr>
        </p:nvSpPr>
        <p:spPr>
          <a:xfrm>
            <a:off x="384000" y="943460"/>
            <a:ext cx="4800400" cy="595709"/>
          </a:xfrm>
        </p:spPr>
        <p:txBody>
          <a:bodyPr/>
          <a:lstStyle/>
          <a:p>
            <a:r>
              <a:rPr lang="en-US" dirty="0"/>
              <a:t>This work focuses on L3 cache and DRAM levels</a:t>
            </a:r>
            <a:endParaRPr lang="en-GB" b="0" dirty="0"/>
          </a:p>
          <a:p>
            <a:endParaRPr lang="en-DE" dirty="0"/>
          </a:p>
        </p:txBody>
      </p:sp>
      <p:cxnSp>
        <p:nvCxnSpPr>
          <p:cNvPr id="11" name="Straight Arrow Connector 10">
            <a:extLst>
              <a:ext uri="{FF2B5EF4-FFF2-40B4-BE49-F238E27FC236}">
                <a16:creationId xmlns:a16="http://schemas.microsoft.com/office/drawing/2014/main" id="{C3D2E218-30BF-1D46-9A9D-AB58733C6AB1}"/>
              </a:ext>
            </a:extLst>
          </p:cNvPr>
          <p:cNvCxnSpPr>
            <a:cxnSpLocks/>
          </p:cNvCxnSpPr>
          <p:nvPr/>
        </p:nvCxnSpPr>
        <p:spPr>
          <a:xfrm>
            <a:off x="6096000" y="4768770"/>
            <a:ext cx="33335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5DE374-7806-AC46-BE13-E1E1673433FC}"/>
              </a:ext>
            </a:extLst>
          </p:cNvPr>
          <p:cNvCxnSpPr/>
          <p:nvPr/>
        </p:nvCxnSpPr>
        <p:spPr>
          <a:xfrm flipV="1">
            <a:off x="6096000" y="1875099"/>
            <a:ext cx="0" cy="2893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3724D0-F1E8-FB4B-9DAA-F50966FD29A4}"/>
              </a:ext>
            </a:extLst>
          </p:cNvPr>
          <p:cNvSpPr txBox="1"/>
          <p:nvPr/>
        </p:nvSpPr>
        <p:spPr>
          <a:xfrm>
            <a:off x="8742835" y="4919241"/>
            <a:ext cx="3125165" cy="276999"/>
          </a:xfrm>
          <a:prstGeom prst="rect">
            <a:avLst/>
          </a:prstGeom>
          <a:noFill/>
        </p:spPr>
        <p:txBody>
          <a:bodyPr wrap="square" rtlCol="0">
            <a:spAutoFit/>
          </a:bodyPr>
          <a:lstStyle/>
          <a:p>
            <a:r>
              <a:rPr lang="en-US" sz="1200" b="1" dirty="0"/>
              <a:t>arithmetic intensity (ins/byte) </a:t>
            </a:r>
          </a:p>
        </p:txBody>
      </p:sp>
      <p:sp>
        <p:nvSpPr>
          <p:cNvPr id="22" name="TextBox 21">
            <a:extLst>
              <a:ext uri="{FF2B5EF4-FFF2-40B4-BE49-F238E27FC236}">
                <a16:creationId xmlns:a16="http://schemas.microsoft.com/office/drawing/2014/main" id="{2AC82517-4524-4041-B2C6-354F30900D8A}"/>
              </a:ext>
            </a:extLst>
          </p:cNvPr>
          <p:cNvSpPr txBox="1"/>
          <p:nvPr/>
        </p:nvSpPr>
        <p:spPr>
          <a:xfrm rot="16200000">
            <a:off x="4925037" y="2083377"/>
            <a:ext cx="1735805" cy="276999"/>
          </a:xfrm>
          <a:prstGeom prst="rect">
            <a:avLst/>
          </a:prstGeom>
          <a:noFill/>
        </p:spPr>
        <p:txBody>
          <a:bodyPr wrap="square" rtlCol="0">
            <a:spAutoFit/>
          </a:bodyPr>
          <a:lstStyle/>
          <a:p>
            <a:r>
              <a:rPr lang="en-US" sz="1200" b="1" dirty="0"/>
              <a:t>Attainable ins/s</a:t>
            </a:r>
          </a:p>
        </p:txBody>
      </p:sp>
      <p:cxnSp>
        <p:nvCxnSpPr>
          <p:cNvPr id="25" name="Straight Connector 24">
            <a:extLst>
              <a:ext uri="{FF2B5EF4-FFF2-40B4-BE49-F238E27FC236}">
                <a16:creationId xmlns:a16="http://schemas.microsoft.com/office/drawing/2014/main" id="{3DD71E56-9878-6543-9DE7-F5BB118DCE7D}"/>
              </a:ext>
            </a:extLst>
          </p:cNvPr>
          <p:cNvCxnSpPr>
            <a:cxnSpLocks/>
          </p:cNvCxnSpPr>
          <p:nvPr/>
        </p:nvCxnSpPr>
        <p:spPr>
          <a:xfrm flipV="1">
            <a:off x="6982818" y="3443330"/>
            <a:ext cx="1127672" cy="13254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FFE948-2133-B240-8BA0-C3D266A58914}"/>
              </a:ext>
            </a:extLst>
          </p:cNvPr>
          <p:cNvCxnSpPr>
            <a:cxnSpLocks/>
          </p:cNvCxnSpPr>
          <p:nvPr/>
        </p:nvCxnSpPr>
        <p:spPr>
          <a:xfrm flipV="1">
            <a:off x="6155803" y="3436165"/>
            <a:ext cx="1242270" cy="13513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E5EE87-6410-D942-ACB0-D781AD0D8F7A}"/>
              </a:ext>
            </a:extLst>
          </p:cNvPr>
          <p:cNvCxnSpPr>
            <a:cxnSpLocks/>
          </p:cNvCxnSpPr>
          <p:nvPr/>
        </p:nvCxnSpPr>
        <p:spPr>
          <a:xfrm>
            <a:off x="7377022" y="3436165"/>
            <a:ext cx="1944547" cy="0"/>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7CD340CD-A5F7-C448-9D64-298CDA26AF81}"/>
                  </a:ext>
                </a:extLst>
              </p:cNvPr>
              <p:cNvSpPr txBox="1"/>
              <p:nvPr/>
            </p:nvSpPr>
            <p:spPr>
              <a:xfrm rot="18622829">
                <a:off x="5816693" y="3347452"/>
                <a:ext cx="2332251" cy="307777"/>
              </a:xfrm>
              <a:prstGeom prst="rect">
                <a:avLst/>
              </a:prstGeom>
              <a:noFill/>
            </p:spPr>
            <p:txBody>
              <a:bodyPr wrap="square" rtlCol="0">
                <a:spAutoFit/>
              </a:bodyPr>
              <a:lstStyle/>
              <a:p>
                <a14:m>
                  <m:oMath xmlns:m="http://schemas.openxmlformats.org/officeDocument/2006/math">
                    <m:sSub>
                      <m:sSubPr>
                        <m:ctrlPr>
                          <a:rPr lang="en-DE"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𝐿</m:t>
                        </m:r>
                        <m:r>
                          <a:rPr lang="en-US" sz="1400" i="1">
                            <a:latin typeface="Cambria Math" panose="02040503050406030204" pitchFamily="18" charset="0"/>
                          </a:rPr>
                          <m:t>3  </m:t>
                        </m:r>
                      </m:sub>
                    </m:sSub>
                  </m:oMath>
                </a14:m>
                <a:r>
                  <a:rPr lang="en-US" sz="1400" dirty="0"/>
                  <a:t>* </a:t>
                </a:r>
                <a14:m>
                  <m:oMath xmlns:m="http://schemas.openxmlformats.org/officeDocument/2006/math">
                    <m:sSub>
                      <m:sSubPr>
                        <m:ctrlPr>
                          <a:rPr lang="en-DE" sz="1400" i="1">
                            <a:latin typeface="Cambria Math" panose="02040503050406030204" pitchFamily="18" charset="0"/>
                          </a:rPr>
                        </m:ctrlPr>
                      </m:sSubPr>
                      <m:e>
                        <m:r>
                          <a:rPr lang="en-US" sz="1400" i="1">
                            <a:latin typeface="Cambria Math" panose="02040503050406030204" pitchFamily="18" charset="0"/>
                          </a:rPr>
                          <m:t>𝐵</m:t>
                        </m:r>
                      </m:e>
                      <m:sub>
                        <m:r>
                          <a:rPr lang="en-US" sz="1400" i="1">
                            <a:latin typeface="Cambria Math" panose="02040503050406030204" pitchFamily="18" charset="0"/>
                          </a:rPr>
                          <m:t>𝐿</m:t>
                        </m:r>
                        <m:r>
                          <a:rPr lang="en-US" sz="1400" i="1">
                            <a:latin typeface="Cambria Math" panose="02040503050406030204" pitchFamily="18" charset="0"/>
                          </a:rPr>
                          <m:t>3  </m:t>
                        </m:r>
                      </m:sub>
                    </m:sSub>
                  </m:oMath>
                </a14:m>
                <a:endParaRPr lang="en-US" sz="1400" dirty="0"/>
              </a:p>
            </p:txBody>
          </p:sp>
        </mc:Choice>
        <mc:Fallback>
          <p:sp>
            <p:nvSpPr>
              <p:cNvPr id="50" name="TextBox 49">
                <a:extLst>
                  <a:ext uri="{FF2B5EF4-FFF2-40B4-BE49-F238E27FC236}">
                    <a16:creationId xmlns:a16="http://schemas.microsoft.com/office/drawing/2014/main" id="{7CD340CD-A5F7-C448-9D64-298CDA26AF81}"/>
                  </a:ext>
                </a:extLst>
              </p:cNvPr>
              <p:cNvSpPr txBox="1">
                <a:spLocks noRot="1" noChangeAspect="1" noMove="1" noResize="1" noEditPoints="1" noAdjustHandles="1" noChangeArrowheads="1" noChangeShapeType="1" noTextEdit="1"/>
              </p:cNvSpPr>
              <p:nvPr/>
            </p:nvSpPr>
            <p:spPr>
              <a:xfrm rot="18622829">
                <a:off x="5816693" y="3347452"/>
                <a:ext cx="2332251"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24D95F2-2F28-AA4E-8486-FDD4B1E522BB}"/>
                  </a:ext>
                </a:extLst>
              </p:cNvPr>
              <p:cNvSpPr txBox="1"/>
              <p:nvPr/>
            </p:nvSpPr>
            <p:spPr>
              <a:xfrm rot="18648713">
                <a:off x="6239772" y="3560988"/>
                <a:ext cx="2650602" cy="307777"/>
              </a:xfrm>
              <a:prstGeom prst="rect">
                <a:avLst/>
              </a:prstGeom>
              <a:noFill/>
            </p:spPr>
            <p:txBody>
              <a:bodyPr wrap="square" rtlCol="0">
                <a:spAutoFit/>
              </a:bodyPr>
              <a:lstStyle/>
              <a:p>
                <a14:m>
                  <m:oMath xmlns:m="http://schemas.openxmlformats.org/officeDocument/2006/math">
                    <m:sSub>
                      <m:sSubPr>
                        <m:ctrlPr>
                          <a:rPr lang="en-DE" sz="1400" i="1">
                            <a:latin typeface="Cambria Math" panose="02040503050406030204" pitchFamily="18" charset="0"/>
                          </a:rPr>
                        </m:ctrlPr>
                      </m:sSubPr>
                      <m:e>
                        <m:r>
                          <a:rPr lang="en-US" sz="1400" i="1">
                            <a:latin typeface="Cambria Math" panose="02040503050406030204" pitchFamily="18" charset="0"/>
                          </a:rPr>
                          <m:t>𝐼</m:t>
                        </m:r>
                      </m:e>
                      <m:sub>
                        <m:r>
                          <a:rPr lang="en-US" sz="1400" i="1">
                            <a:latin typeface="Cambria Math" panose="02040503050406030204" pitchFamily="18" charset="0"/>
                          </a:rPr>
                          <m:t>𝐷𝑅𝐴𝑀</m:t>
                        </m:r>
                        <m:r>
                          <a:rPr lang="en-US" sz="1400" i="1">
                            <a:latin typeface="Cambria Math" panose="02040503050406030204" pitchFamily="18" charset="0"/>
                          </a:rPr>
                          <m:t>  </m:t>
                        </m:r>
                      </m:sub>
                    </m:sSub>
                    <m:r>
                      <m:rPr>
                        <m:nor/>
                      </m:rPr>
                      <a:rPr lang="en-US" sz="1400" dirty="0"/>
                      <m:t>∗ </m:t>
                    </m:r>
                    <m:sSub>
                      <m:sSubPr>
                        <m:ctrlPr>
                          <a:rPr lang="en-DE" sz="1400" i="1">
                            <a:latin typeface="Cambria Math" panose="02040503050406030204" pitchFamily="18" charset="0"/>
                          </a:rPr>
                        </m:ctrlPr>
                      </m:sSubPr>
                      <m:e>
                        <m:r>
                          <a:rPr lang="en-US" sz="1400" i="1">
                            <a:latin typeface="Cambria Math" panose="02040503050406030204" pitchFamily="18" charset="0"/>
                          </a:rPr>
                          <m:t>𝐵</m:t>
                        </m:r>
                      </m:e>
                      <m:sub>
                        <m:r>
                          <a:rPr lang="en-US" sz="1400" i="1">
                            <a:latin typeface="Cambria Math" panose="02040503050406030204" pitchFamily="18" charset="0"/>
                          </a:rPr>
                          <m:t>𝐷𝑅𝐴𝑀</m:t>
                        </m:r>
                        <m:r>
                          <a:rPr lang="en-US" sz="1400" i="1">
                            <a:latin typeface="Cambria Math" panose="02040503050406030204" pitchFamily="18" charset="0"/>
                          </a:rPr>
                          <m:t>  </m:t>
                        </m:r>
                      </m:sub>
                    </m:sSub>
                  </m:oMath>
                </a14:m>
                <a:r>
                  <a:rPr lang="en-US" sz="1400" dirty="0"/>
                  <a:t> </a:t>
                </a:r>
              </a:p>
            </p:txBody>
          </p:sp>
        </mc:Choice>
        <mc:Fallback>
          <p:sp>
            <p:nvSpPr>
              <p:cNvPr id="51" name="TextBox 50">
                <a:extLst>
                  <a:ext uri="{FF2B5EF4-FFF2-40B4-BE49-F238E27FC236}">
                    <a16:creationId xmlns:a16="http://schemas.microsoft.com/office/drawing/2014/main" id="{E24D95F2-2F28-AA4E-8486-FDD4B1E522BB}"/>
                  </a:ext>
                </a:extLst>
              </p:cNvPr>
              <p:cNvSpPr txBox="1">
                <a:spLocks noRot="1" noChangeAspect="1" noMove="1" noResize="1" noEditPoints="1" noAdjustHandles="1" noChangeArrowheads="1" noChangeShapeType="1" noTextEdit="1"/>
              </p:cNvSpPr>
              <p:nvPr/>
            </p:nvSpPr>
            <p:spPr>
              <a:xfrm rot="18648713">
                <a:off x="6239772" y="3560988"/>
                <a:ext cx="2650602" cy="307777"/>
              </a:xfrm>
              <a:prstGeom prst="rect">
                <a:avLst/>
              </a:prstGeom>
              <a:blipFill>
                <a:blip r:embed="rId5"/>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49465399-D29B-9D47-B8FF-FC8A1B011D19}"/>
              </a:ext>
            </a:extLst>
          </p:cNvPr>
          <p:cNvSpPr/>
          <p:nvPr/>
        </p:nvSpPr>
        <p:spPr>
          <a:xfrm>
            <a:off x="6771276" y="3972954"/>
            <a:ext cx="104172" cy="13889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F4B27EC-8970-BB45-8F8A-B3CB660717B9}"/>
              </a:ext>
            </a:extLst>
          </p:cNvPr>
          <p:cNvSpPr/>
          <p:nvPr/>
        </p:nvSpPr>
        <p:spPr>
          <a:xfrm flipH="1">
            <a:off x="7726990" y="3753476"/>
            <a:ext cx="125392" cy="1524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3508836-29AE-6748-AEEC-C1B793328563}"/>
              </a:ext>
            </a:extLst>
          </p:cNvPr>
          <p:cNvCxnSpPr>
            <a:cxnSpLocks/>
          </p:cNvCxnSpPr>
          <p:nvPr/>
        </p:nvCxnSpPr>
        <p:spPr>
          <a:xfrm>
            <a:off x="8110490" y="3501340"/>
            <a:ext cx="0" cy="13036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739E92B-DB50-1249-941A-79A40632E143}"/>
              </a:ext>
            </a:extLst>
          </p:cNvPr>
          <p:cNvCxnSpPr/>
          <p:nvPr/>
        </p:nvCxnSpPr>
        <p:spPr>
          <a:xfrm>
            <a:off x="7398669" y="3483936"/>
            <a:ext cx="0" cy="130360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443DEAC-5715-8744-B041-7C882AE3F7A7}"/>
              </a:ext>
            </a:extLst>
          </p:cNvPr>
          <p:cNvSpPr txBox="1"/>
          <p:nvPr/>
        </p:nvSpPr>
        <p:spPr>
          <a:xfrm>
            <a:off x="6959073" y="4900109"/>
            <a:ext cx="803681" cy="415498"/>
          </a:xfrm>
          <a:prstGeom prst="rect">
            <a:avLst/>
          </a:prstGeom>
          <a:noFill/>
        </p:spPr>
        <p:txBody>
          <a:bodyPr wrap="square" rtlCol="0">
            <a:spAutoFit/>
          </a:bodyPr>
          <a:lstStyle/>
          <a:p>
            <a:r>
              <a:rPr lang="en-US" sz="1050" dirty="0"/>
              <a:t>Balance L3</a:t>
            </a:r>
          </a:p>
        </p:txBody>
      </p:sp>
      <p:sp>
        <p:nvSpPr>
          <p:cNvPr id="58" name="TextBox 57">
            <a:extLst>
              <a:ext uri="{FF2B5EF4-FFF2-40B4-BE49-F238E27FC236}">
                <a16:creationId xmlns:a16="http://schemas.microsoft.com/office/drawing/2014/main" id="{CFA04381-D922-C24B-9AA1-0802B8348061}"/>
              </a:ext>
            </a:extLst>
          </p:cNvPr>
          <p:cNvSpPr txBox="1"/>
          <p:nvPr/>
        </p:nvSpPr>
        <p:spPr>
          <a:xfrm>
            <a:off x="7782059" y="4884191"/>
            <a:ext cx="884213" cy="415498"/>
          </a:xfrm>
          <a:prstGeom prst="rect">
            <a:avLst/>
          </a:prstGeom>
          <a:noFill/>
        </p:spPr>
        <p:txBody>
          <a:bodyPr wrap="square" rtlCol="0">
            <a:spAutoFit/>
          </a:bodyPr>
          <a:lstStyle/>
          <a:p>
            <a:r>
              <a:rPr lang="en-US" sz="1050" dirty="0"/>
              <a:t>Balance DRAM</a:t>
            </a:r>
          </a:p>
        </p:txBody>
      </p:sp>
    </p:spTree>
    <p:extLst>
      <p:ext uri="{BB962C8B-B14F-4D97-AF65-F5344CB8AC3E}">
        <p14:creationId xmlns:p14="http://schemas.microsoft.com/office/powerpoint/2010/main" val="4001922788"/>
      </p:ext>
    </p:extLst>
  </p:cSld>
  <p:clrMapOvr>
    <a:masterClrMapping/>
  </p:clrMapOvr>
</p:sld>
</file>

<file path=ppt/theme/theme1.xml><?xml version="1.0" encoding="utf-8"?>
<a:theme xmlns:a="http://schemas.openxmlformats.org/drawingml/2006/main" name="Präsentation_Master_RWTH_Institute_16zu9">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9.potx" id="{B23B1531-88F2-4899-80C1-BFE1A1AEB978}" vid="{E0354743-53AA-489D-9650-7D6E7B20FF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Präsentation_Master_RWTH_Institute_16zu9</Template>
  <TotalTime>41407</TotalTime>
  <Words>4149</Words>
  <Application>Microsoft Macintosh PowerPoint</Application>
  <PresentationFormat>Widescreen</PresentationFormat>
  <Paragraphs>361</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Symbol</vt:lpstr>
      <vt:lpstr>Wingdings</vt:lpstr>
      <vt:lpstr>Präsentation_Master_RWTH_Institute_16zu9</vt:lpstr>
      <vt:lpstr>A Deep Dive into Memory Access: Extended Roofline for Power Management  </vt:lpstr>
      <vt:lpstr>Outline</vt:lpstr>
      <vt:lpstr>Motivation</vt:lpstr>
      <vt:lpstr>Motivation</vt:lpstr>
      <vt:lpstr>Background</vt:lpstr>
      <vt:lpstr>Background</vt:lpstr>
      <vt:lpstr>Roofline Model</vt:lpstr>
      <vt:lpstr>Roofline Model</vt:lpstr>
      <vt:lpstr>Roofline Model</vt:lpstr>
      <vt:lpstr>Roofline Model</vt:lpstr>
      <vt:lpstr>Roofline Model</vt:lpstr>
      <vt:lpstr>Extended Roofline Model</vt:lpstr>
      <vt:lpstr>Extended Roofline Model</vt:lpstr>
      <vt:lpstr>Extended Roofline Model</vt:lpstr>
      <vt:lpstr>Implementation</vt:lpstr>
      <vt:lpstr>Implementation</vt:lpstr>
      <vt:lpstr>Evaluation </vt:lpstr>
      <vt:lpstr>Evaluation</vt:lpstr>
      <vt:lpstr>Stream</vt:lpstr>
      <vt:lpstr>Stream</vt:lpstr>
      <vt:lpstr>NAS Parallel Benchmarks</vt:lpstr>
      <vt:lpstr>NAS Parallel Benchmarks</vt:lpstr>
      <vt:lpstr>NAS Parallel Benchmarks</vt:lpstr>
      <vt:lpstr>Summary</vt:lpstr>
      <vt:lpstr>PowerPoint Presentation</vt:lpstr>
      <vt:lpstr>Citation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LiangkunHe</dc:creator>
  <cp:lastModifiedBy>LiangkunHe</cp:lastModifiedBy>
  <cp:revision>255</cp:revision>
  <dcterms:created xsi:type="dcterms:W3CDTF">2021-04-15T08:49:28Z</dcterms:created>
  <dcterms:modified xsi:type="dcterms:W3CDTF">2021-07-28T13:27:07Z</dcterms:modified>
</cp:coreProperties>
</file>