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7.xml" ContentType="application/vnd.openxmlformats-officedocument.presentationml.notesSlide+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1.xml.rels" ContentType="application/vnd.openxmlformats-package.relationships+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media/image9.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21.png" ContentType="image/png"/>
  <Override PartName="/ppt/media/image6.jpeg" ContentType="image/jpeg"/>
  <Override PartName="/ppt/media/image7.jpeg" ContentType="image/jpeg"/>
  <Override PartName="/ppt/media/image8.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png" ContentType="image/png"/>
  <Override PartName="/ppt/media/image15.jpeg" ContentType="image/jpeg"/>
  <Override PartName="/ppt/media/image16.png" ContentType="image/png"/>
  <Override PartName="/ppt/media/image17.png" ContentType="image/png"/>
  <Override PartName="/ppt/media/image18.jpeg" ContentType="image/jpeg"/>
  <Override PartName="/ppt/media/image22.png" ContentType="image/png"/>
  <Override PartName="/ppt/media/image19.jpeg" ContentType="image/jpeg"/>
  <Override PartName="/ppt/media/image20.png" ContentType="image/png"/>
  <Override PartName="/ppt/media/image2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latin typeface="Arial"/>
              </a:rPr>
              <a:t>Format der Notizen mittels Klicken bearbeiten</a:t>
            </a:r>
            <a:endParaRPr b="0" lang="de-DE" sz="2000" spc="-1" strike="noStrike">
              <a:latin typeface="Arial"/>
            </a:endParaRPr>
          </a:p>
        </p:txBody>
      </p:sp>
      <p:sp>
        <p:nvSpPr>
          <p:cNvPr id="83" name="PlaceHolder 2"/>
          <p:cNvSpPr>
            <a:spLocks noGrp="1"/>
          </p:cNvSpPr>
          <p:nvPr>
            <p:ph type="hdr"/>
          </p:nvPr>
        </p:nvSpPr>
        <p:spPr>
          <a:xfrm>
            <a:off x="1512000" y="5880600"/>
            <a:ext cx="6047640" cy="4811040"/>
          </a:xfrm>
          <a:prstGeom prst="rect">
            <a:avLst/>
          </a:prstGeom>
        </p:spPr>
        <p:txBody>
          <a:bodyPr lIns="0" rIns="0" tIns="0" bIns="0"/>
          <a:p>
            <a:r>
              <a:rPr b="0" lang="de-DE" sz="1400" spc="-1" strike="noStrike">
                <a:latin typeface="Times New Roman"/>
              </a:rPr>
              <a:t> </a:t>
            </a:r>
            <a:endParaRPr b="0" lang="de-DE" sz="1400" spc="-1" strike="noStrike">
              <a:latin typeface="Times New Roman"/>
            </a:endParaRPr>
          </a:p>
        </p:txBody>
      </p:sp>
      <p:sp>
        <p:nvSpPr>
          <p:cNvPr id="84" name="PlaceHolder 3"/>
          <p:cNvSpPr>
            <a:spLocks noGrp="1"/>
          </p:cNvSpPr>
          <p:nvPr>
            <p:ph type="dt"/>
          </p:nvPr>
        </p:nvSpPr>
        <p:spPr>
          <a:xfrm>
            <a:off x="0" y="10157400"/>
            <a:ext cx="3280680" cy="534240"/>
          </a:xfrm>
          <a:prstGeom prst="rect">
            <a:avLst/>
          </a:prstGeom>
        </p:spPr>
        <p:txBody>
          <a:bodyPr lIns="0" rIns="0" tIns="0" bIns="0"/>
          <a:p>
            <a:pPr algn="r"/>
            <a:r>
              <a:rPr b="0" lang="de-DE" sz="1400" spc="-1" strike="noStrike">
                <a:latin typeface="Times New Roman"/>
              </a:rPr>
              <a:t> </a:t>
            </a:r>
            <a:endParaRPr b="0" lang="de-DE" sz="1400" spc="-1" strike="noStrike">
              <a:latin typeface="Times New Roman"/>
            </a:endParaRPr>
          </a:p>
        </p:txBody>
      </p:sp>
      <p:sp>
        <p:nvSpPr>
          <p:cNvPr id="85" name="PlaceHolder 4"/>
          <p:cNvSpPr>
            <a:spLocks noGrp="1"/>
          </p:cNvSpPr>
          <p:nvPr>
            <p:ph type="ftr"/>
          </p:nvPr>
        </p:nvSpPr>
        <p:spPr>
          <a:xfrm>
            <a:off x="0" y="0"/>
            <a:ext cx="3280680" cy="534240"/>
          </a:xfrm>
          <a:prstGeom prst="rect">
            <a:avLst/>
          </a:prstGeom>
        </p:spPr>
        <p:txBody>
          <a:bodyPr lIns="0" rIns="0" tIns="0" bIns="0" anchor="b"/>
          <a:p>
            <a:r>
              <a:rPr b="0" lang="de-DE" sz="1400" spc="-1" strike="noStrike">
                <a:latin typeface="Times New Roman"/>
              </a:rPr>
              <a:t> </a:t>
            </a:r>
            <a:endParaRPr b="0" lang="de-DE" sz="1400" spc="-1" strike="noStrike">
              <a:latin typeface="Times New Roman"/>
            </a:endParaRPr>
          </a:p>
        </p:txBody>
      </p:sp>
      <p:sp>
        <p:nvSpPr>
          <p:cNvPr id="86" name="PlaceHolder 5"/>
          <p:cNvSpPr>
            <a:spLocks noGrp="1"/>
          </p:cNvSpPr>
          <p:nvPr>
            <p:ph type="sldNum"/>
          </p:nvPr>
        </p:nvSpPr>
        <p:spPr>
          <a:xfrm>
            <a:off x="4278960" y="0"/>
            <a:ext cx="3280680" cy="534240"/>
          </a:xfrm>
          <a:prstGeom prst="rect">
            <a:avLst/>
          </a:prstGeom>
        </p:spPr>
        <p:txBody>
          <a:bodyPr lIns="0" rIns="0" tIns="0" bIns="0" anchor="b"/>
          <a:p>
            <a:pPr algn="r"/>
            <a:fld id="{1D65967B-8725-494C-8E76-A7762213F39F}" type="slidenum">
              <a:rPr b="0" lang="de-DE" sz="1400" spc="-1" strike="noStrike">
                <a:latin typeface="Times New Roman"/>
              </a:rPr>
              <a:t>1</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www.wikidata.org/wiki/File:Poiskovik.jpg" TargetMode="External"/><Relationship Id="rId2" Type="http://schemas.openxmlformats.org/officeDocument/2006/relationships/slide" Target="../slides/slide7.xml"/><Relationship Id="rId3"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6040" cy="4114440"/>
          </a:xfrm>
          <a:prstGeom prst="rect">
            <a:avLst/>
          </a:prstGeom>
        </p:spPr>
        <p:txBody>
          <a:bodyPr>
            <a:normAutofit/>
          </a:bodyPr>
          <a:p>
            <a:r>
              <a:rPr b="0" lang="de-DE" sz="2000" spc="-1" strike="noStrike">
                <a:latin typeface="Arial"/>
              </a:rPr>
              <a:t>Using Swift to develop iOS applications</a:t>
            </a:r>
            <a:endParaRPr b="0" lang="de-DE" sz="2000" spc="-1" strike="noStrike">
              <a:latin typeface="Arial"/>
            </a:endParaRPr>
          </a:p>
          <a:p>
            <a:endParaRPr b="0" lang="de-DE" sz="2000" spc="-1" strike="noStrike">
              <a:latin typeface="Arial"/>
            </a:endParaRPr>
          </a:p>
          <a:p>
            <a:r>
              <a:rPr b="0" lang="de-DE" sz="2000" spc="-1" strike="noStrike">
                <a:latin typeface="Arial"/>
              </a:rPr>
              <a:t>Image source: https://www.ihash.eu/2015/12/apple-releases-swift-open-source/</a:t>
            </a:r>
            <a:endParaRPr b="0" lang="de-DE" sz="2000" spc="-1" strike="noStrike">
              <a:latin typeface="Arial"/>
            </a:endParaRPr>
          </a:p>
        </p:txBody>
      </p:sp>
      <p:sp>
        <p:nvSpPr>
          <p:cNvPr id="169" name="TextShape 2"/>
          <p:cNvSpPr txBox="1"/>
          <p:nvPr/>
        </p:nvSpPr>
        <p:spPr>
          <a:xfrm>
            <a:off x="3884760" y="8685360"/>
            <a:ext cx="2971440" cy="456840"/>
          </a:xfrm>
          <a:prstGeom prst="rect">
            <a:avLst/>
          </a:prstGeom>
          <a:noFill/>
          <a:ln>
            <a:noFill/>
          </a:ln>
        </p:spPr>
        <p:txBody>
          <a:bodyPr anchor="b"/>
          <a:p>
            <a:pPr algn="r">
              <a:lnSpc>
                <a:spcPct val="100000"/>
              </a:lnSpc>
            </a:pPr>
            <a:fld id="{197A38CD-734C-4F1E-A332-33DCCE204677}"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6040" cy="4114440"/>
          </a:xfrm>
          <a:prstGeom prst="rect">
            <a:avLst/>
          </a:prstGeom>
        </p:spPr>
        <p:txBody>
          <a:bodyPr>
            <a:normAutofit/>
          </a:bodyPr>
          <a:p>
            <a:r>
              <a:rPr b="0" lang="de-DE" sz="2000" spc="-1" strike="noStrike">
                <a:latin typeface="Arial"/>
              </a:rPr>
              <a:t>The initially provided CSV describing the meta data of the available Mauer photos from www.mauer-fotos.de</a:t>
            </a:r>
            <a:endParaRPr b="0" lang="de-DE" sz="2000" spc="-1" strike="noStrike">
              <a:latin typeface="Arial"/>
            </a:endParaRPr>
          </a:p>
        </p:txBody>
      </p:sp>
      <p:sp>
        <p:nvSpPr>
          <p:cNvPr id="171" name="TextShape 2"/>
          <p:cNvSpPr txBox="1"/>
          <p:nvPr/>
        </p:nvSpPr>
        <p:spPr>
          <a:xfrm>
            <a:off x="3884760" y="8685360"/>
            <a:ext cx="2971440" cy="456840"/>
          </a:xfrm>
          <a:prstGeom prst="rect">
            <a:avLst/>
          </a:prstGeom>
          <a:noFill/>
          <a:ln>
            <a:noFill/>
          </a:ln>
        </p:spPr>
        <p:txBody>
          <a:bodyPr anchor="b"/>
          <a:p>
            <a:pPr algn="r">
              <a:lnSpc>
                <a:spcPct val="100000"/>
              </a:lnSpc>
            </a:pPr>
            <a:fld id="{15571724-4032-4996-8946-DE124D32E445}"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343400"/>
            <a:ext cx="5486040" cy="4114440"/>
          </a:xfrm>
          <a:prstGeom prst="rect">
            <a:avLst/>
          </a:prstGeom>
        </p:spPr>
        <p:txBody>
          <a:bodyPr>
            <a:normAutofit/>
          </a:bodyPr>
          <a:p>
            <a:r>
              <a:rPr b="0" lang="de-DE" sz="2000" spc="-1" strike="noStrike">
                <a:latin typeface="Arial"/>
              </a:rPr>
              <a:t>Image sources: https://www.codeproject.com/Articles/43665/ExifLibrary-for-NET , https://play.google.com/store/apps/details?id=com.mikufu_works.exifviewer&amp;hl=de</a:t>
            </a:r>
            <a:endParaRPr b="0" lang="de-DE" sz="2000" spc="-1" strike="noStrike">
              <a:latin typeface="Arial"/>
            </a:endParaRPr>
          </a:p>
        </p:txBody>
      </p:sp>
      <p:sp>
        <p:nvSpPr>
          <p:cNvPr id="173" name="TextShape 2"/>
          <p:cNvSpPr txBox="1"/>
          <p:nvPr/>
        </p:nvSpPr>
        <p:spPr>
          <a:xfrm>
            <a:off x="3884760" y="8685360"/>
            <a:ext cx="2971440" cy="456840"/>
          </a:xfrm>
          <a:prstGeom prst="rect">
            <a:avLst/>
          </a:prstGeom>
          <a:noFill/>
          <a:ln>
            <a:noFill/>
          </a:ln>
        </p:spPr>
        <p:txBody>
          <a:bodyPr anchor="b"/>
          <a:p>
            <a:pPr algn="r">
              <a:lnSpc>
                <a:spcPct val="100000"/>
              </a:lnSpc>
            </a:pPr>
            <a:fld id="{B5558C7F-E1EE-4AB6-B27C-34F433515CCE}"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343400"/>
            <a:ext cx="5486040" cy="4114440"/>
          </a:xfrm>
          <a:prstGeom prst="rect">
            <a:avLst/>
          </a:prstGeom>
        </p:spPr>
        <p:txBody>
          <a:bodyPr>
            <a:normAutofit/>
          </a:bodyPr>
          <a:p>
            <a:r>
              <a:rPr b="0" lang="de-DE" sz="2000" spc="-1" strike="noStrike">
                <a:latin typeface="Arial"/>
              </a:rPr>
              <a:t>Argmented reality explained</a:t>
            </a:r>
            <a:endParaRPr b="0" lang="de-DE" sz="2000" spc="-1" strike="noStrike">
              <a:latin typeface="Arial"/>
            </a:endParaRPr>
          </a:p>
          <a:p>
            <a:endParaRPr b="0" lang="de-DE" sz="2000" spc="-1" strike="noStrike">
              <a:latin typeface="Arial"/>
            </a:endParaRPr>
          </a:p>
          <a:p>
            <a:r>
              <a:rPr b="0" lang="de-DE" sz="2000" spc="-1" strike="noStrike">
                <a:latin typeface="Arial"/>
              </a:rPr>
              <a:t>image source: </a:t>
            </a:r>
            <a:r>
              <a:rPr b="0" lang="de-DE" sz="2000" spc="-1" strike="noStrike">
                <a:latin typeface="Arial"/>
                <a:hlinkClick r:id="rId1"/>
              </a:rPr>
              <a:t>https://www.wikidata.org/wiki/File:Poiskovik.jpg</a:t>
            </a:r>
            <a:endParaRPr b="0" lang="de-DE" sz="2000" spc="-1" strike="noStrike">
              <a:latin typeface="Arial"/>
            </a:endParaRPr>
          </a:p>
          <a:p>
            <a:endParaRPr b="0" lang="de-DE" sz="2000" spc="-1" strike="noStrike">
              <a:latin typeface="Arial"/>
            </a:endParaRPr>
          </a:p>
        </p:txBody>
      </p:sp>
      <p:sp>
        <p:nvSpPr>
          <p:cNvPr id="165" name="TextShape 2"/>
          <p:cNvSpPr txBox="1"/>
          <p:nvPr/>
        </p:nvSpPr>
        <p:spPr>
          <a:xfrm>
            <a:off x="3884760" y="8685360"/>
            <a:ext cx="2971440" cy="456840"/>
          </a:xfrm>
          <a:prstGeom prst="rect">
            <a:avLst/>
          </a:prstGeom>
          <a:noFill/>
          <a:ln>
            <a:noFill/>
          </a:ln>
        </p:spPr>
        <p:txBody>
          <a:bodyPr anchor="b"/>
          <a:p>
            <a:pPr algn="r">
              <a:lnSpc>
                <a:spcPct val="100000"/>
              </a:lnSpc>
            </a:pPr>
            <a:fld id="{71378855-9688-4F19-A1AE-ECE6AE3488F1}"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343400"/>
            <a:ext cx="5486040" cy="4114440"/>
          </a:xfrm>
          <a:prstGeom prst="rect">
            <a:avLst/>
          </a:prstGeom>
        </p:spPr>
        <p:txBody>
          <a:bodyPr>
            <a:normAutofit/>
          </a:bodyPr>
          <a:p>
            <a:r>
              <a:rPr b="0" lang="de-DE" sz="2000" spc="-1" strike="noStrike">
                <a:latin typeface="Arial"/>
              </a:rPr>
              <a:t>Using Apple ARKit for developing AR applications</a:t>
            </a:r>
            <a:endParaRPr b="0" lang="de-DE" sz="2000" spc="-1" strike="noStrike">
              <a:latin typeface="Arial"/>
            </a:endParaRPr>
          </a:p>
          <a:p>
            <a:endParaRPr b="0" lang="de-DE" sz="2000" spc="-1" strike="noStrike">
              <a:latin typeface="Arial"/>
            </a:endParaRPr>
          </a:p>
          <a:p>
            <a:r>
              <a:rPr b="0" lang="de-DE" sz="2000" spc="-1" strike="noStrike">
                <a:latin typeface="Arial"/>
              </a:rPr>
              <a:t>Image source: http://www.redmondpie.com/measurekit-ios-11-arkit-app-takes-augmented-reality-measurements-to-the-next-level/</a:t>
            </a:r>
            <a:endParaRPr b="0" lang="de-DE" sz="2000" spc="-1" strike="noStrike">
              <a:latin typeface="Arial"/>
            </a:endParaRPr>
          </a:p>
        </p:txBody>
      </p:sp>
      <p:sp>
        <p:nvSpPr>
          <p:cNvPr id="167" name="TextShape 2"/>
          <p:cNvSpPr txBox="1"/>
          <p:nvPr/>
        </p:nvSpPr>
        <p:spPr>
          <a:xfrm>
            <a:off x="3884760" y="8685360"/>
            <a:ext cx="2971440" cy="456840"/>
          </a:xfrm>
          <a:prstGeom prst="rect">
            <a:avLst/>
          </a:prstGeom>
          <a:noFill/>
          <a:ln>
            <a:noFill/>
          </a:ln>
        </p:spPr>
        <p:txBody>
          <a:bodyPr anchor="b"/>
          <a:p>
            <a:pPr algn="r">
              <a:lnSpc>
                <a:spcPct val="100000"/>
              </a:lnSpc>
            </a:pPr>
            <a:fld id="{94D4CBB0-57E7-4183-8D1F-9308784F2802}"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38" name="PlaceHolder 5"/>
          <p:cNvSpPr>
            <a:spLocks noGrp="1"/>
          </p:cNvSpPr>
          <p:nvPr>
            <p:ph type="body"/>
          </p:nvPr>
        </p:nvSpPr>
        <p:spPr>
          <a:xfrm>
            <a:off x="6022080" y="396432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40" name="PlaceHolder 7"/>
          <p:cNvSpPr>
            <a:spLocks noGrp="1"/>
          </p:cNvSpPr>
          <p:nvPr>
            <p:ph type="body"/>
          </p:nvPr>
        </p:nvSpPr>
        <p:spPr>
          <a:xfrm>
            <a:off x="457200" y="396432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de-DE"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57" name="PlaceHolder 3"/>
          <p:cNvSpPr>
            <a:spLocks noGrp="1"/>
          </p:cNvSpPr>
          <p:nvPr>
            <p:ph type="body"/>
          </p:nvPr>
        </p:nvSpPr>
        <p:spPr>
          <a:xfrm>
            <a:off x="457200" y="396432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58" name="PlaceHolder 4"/>
          <p:cNvSpPr>
            <a:spLocks noGrp="1"/>
          </p:cNvSpPr>
          <p:nvPr>
            <p:ph type="body"/>
          </p:nvPr>
        </p:nvSpPr>
        <p:spPr>
          <a:xfrm>
            <a:off x="4674240" y="1600200"/>
            <a:ext cx="4015800" cy="4525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de-DE"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73" name="PlaceHolder 4"/>
          <p:cNvSpPr>
            <a:spLocks noGrp="1"/>
          </p:cNvSpPr>
          <p:nvPr>
            <p:ph type="body"/>
          </p:nvPr>
        </p:nvSpPr>
        <p:spPr>
          <a:xfrm>
            <a:off x="4674240" y="396432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74" name="PlaceHolder 5"/>
          <p:cNvSpPr>
            <a:spLocks noGrp="1"/>
          </p:cNvSpPr>
          <p:nvPr>
            <p:ph type="body"/>
          </p:nvPr>
        </p:nvSpPr>
        <p:spPr>
          <a:xfrm>
            <a:off x="457200" y="396432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79" name="PlaceHolder 5"/>
          <p:cNvSpPr>
            <a:spLocks noGrp="1"/>
          </p:cNvSpPr>
          <p:nvPr>
            <p:ph type="body"/>
          </p:nvPr>
        </p:nvSpPr>
        <p:spPr>
          <a:xfrm>
            <a:off x="6022080" y="396432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81" name="PlaceHolder 7"/>
          <p:cNvSpPr>
            <a:spLocks noGrp="1"/>
          </p:cNvSpPr>
          <p:nvPr>
            <p:ph type="body"/>
          </p:nvPr>
        </p:nvSpPr>
        <p:spPr>
          <a:xfrm>
            <a:off x="457200" y="3964320"/>
            <a:ext cx="264960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de-DE"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de-DE"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de-DE"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de-DE"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de-DE" sz="4400" spc="-1" strike="noStrike">
                <a:solidFill>
                  <a:srgbClr val="000000"/>
                </a:solidFill>
                <a:latin typeface="Calibri"/>
              </a:rPr>
              <a:t>Titelmasterformat durch Klicken bearbeiten</a:t>
            </a:r>
            <a:endParaRPr b="0" lang="de-DE"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4BBD490B-E369-4742-91C0-59EC9D1C8030}" type="datetime">
              <a:rPr b="0" lang="de-DE" sz="1200" spc="-1" strike="noStrike">
                <a:solidFill>
                  <a:srgbClr val="8b8b8b"/>
                </a:solidFill>
                <a:latin typeface="Calibri"/>
              </a:rPr>
              <a:t>26.11.17</a:t>
            </a:fld>
            <a:endParaRPr b="0" lang="de-DE"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de-DE"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B823C3F-0212-461F-A394-9CAB2F99BE00}" type="slidenum">
              <a:rPr b="0" lang="de-DE" sz="1200" spc="-1" strike="noStrike">
                <a:solidFill>
                  <a:srgbClr val="8b8b8b"/>
                </a:solidFill>
                <a:latin typeface="Calibri"/>
              </a:rPr>
              <a:t>&lt;Foliennummer&gt;</a:t>
            </a:fld>
            <a:endParaRPr b="0" lang="de-DE"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solidFill>
                  <a:srgbClr val="000000"/>
                </a:solidFill>
                <a:latin typeface="Calibri"/>
              </a:rPr>
              <a:t>Format des Gliederungstextes durch Klicken bearbeiten</a:t>
            </a:r>
            <a:endParaRPr b="0" lang="de-DE"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400" spc="-1" strike="noStrike">
                <a:solidFill>
                  <a:srgbClr val="000000"/>
                </a:solidFill>
                <a:latin typeface="Calibri"/>
              </a:rPr>
              <a:t>Zweite Gliederungsebene</a:t>
            </a:r>
            <a:endParaRPr b="0" lang="de-DE"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2000" spc="-1" strike="noStrike">
                <a:solidFill>
                  <a:srgbClr val="000000"/>
                </a:solidFill>
                <a:latin typeface="Calibri"/>
              </a:rPr>
              <a:t>Dritte Gliederungsebene</a:t>
            </a:r>
            <a:endParaRPr b="0" lang="de-DE"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2000" spc="-1" strike="noStrike">
                <a:solidFill>
                  <a:srgbClr val="000000"/>
                </a:solidFill>
                <a:latin typeface="Calibri"/>
              </a:rPr>
              <a:t>Vierte Gliederungsebene</a:t>
            </a:r>
            <a:endParaRPr b="0" lang="de-DE"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Fünfte Gliederungsebene</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Sechste Gliederungsebene</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Siebte Gliederungsebene</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de-DE" sz="4400" spc="-1" strike="noStrike">
                <a:solidFill>
                  <a:srgbClr val="000000"/>
                </a:solidFill>
                <a:latin typeface="Calibri"/>
              </a:rPr>
              <a:t>Titelmasterformat durch Klicken bearbeiten</a:t>
            </a:r>
            <a:endParaRPr b="0" lang="de-DE"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de-DE" sz="3200" spc="-1" strike="noStrike">
                <a:solidFill>
                  <a:srgbClr val="000000"/>
                </a:solidFill>
                <a:latin typeface="Calibri"/>
              </a:rPr>
              <a:t>Textmasterformate durch Klicken bearbeiten</a:t>
            </a:r>
            <a:endParaRPr b="0" lang="de-DE"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de-DE" sz="2800" spc="-1" strike="noStrike">
                <a:solidFill>
                  <a:srgbClr val="000000"/>
                </a:solidFill>
                <a:latin typeface="Calibri"/>
              </a:rPr>
              <a:t>Zweite Ebene</a:t>
            </a:r>
            <a:endParaRPr b="0" lang="de-DE"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de-DE" sz="2400" spc="-1" strike="noStrike">
                <a:solidFill>
                  <a:srgbClr val="000000"/>
                </a:solidFill>
                <a:latin typeface="Calibri"/>
              </a:rPr>
              <a:t>Dritte Ebene</a:t>
            </a:r>
            <a:endParaRPr b="0" lang="de-DE"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de-DE" sz="2000" spc="-1" strike="noStrike">
                <a:solidFill>
                  <a:srgbClr val="000000"/>
                </a:solidFill>
                <a:latin typeface="Calibri"/>
              </a:rPr>
              <a:t>Vierte Ebene</a:t>
            </a:r>
            <a:endParaRPr b="0" lang="de-DE"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de-DE" sz="2000" spc="-1" strike="noStrike">
                <a:solidFill>
                  <a:srgbClr val="000000"/>
                </a:solidFill>
                <a:latin typeface="Calibri"/>
              </a:rPr>
              <a:t>Fünfte Ebene</a:t>
            </a:r>
            <a:endParaRPr b="0" lang="de-DE"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7CE5F10D-83DC-40D9-9270-B56CD50B01A6}" type="datetime">
              <a:rPr b="0" lang="de-DE" sz="1200" spc="-1" strike="noStrike">
                <a:solidFill>
                  <a:srgbClr val="8b8b8b"/>
                </a:solidFill>
                <a:latin typeface="Calibri"/>
              </a:rPr>
              <a:t>26.11.17</a:t>
            </a:fld>
            <a:endParaRPr b="0" lang="de-DE"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de-DE"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B96E1E91-5F1C-48CD-BAB1-F3202B4C1B3D}" type="slidenum">
              <a:rPr b="0" lang="de-DE" sz="1200" spc="-1" strike="noStrike">
                <a:solidFill>
                  <a:srgbClr val="8b8b8b"/>
                </a:solidFill>
                <a:latin typeface="Calibri"/>
              </a:rPr>
              <a:t>1</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http://www.mauar.de/" TargetMode="External"/><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hyperlink" Target="https://www.apple.com/de/swift/" TargetMode="External"/><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hyperlink" Target="https://vimeo.com/244351218" TargetMode="External"/><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hyperlink" Target="https://vimeo.com/244372296"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hyperlink" Target="http://www.mauer-fotos.de/site/assets/files/31020587/coding-da-vinci-metadaten.csv" TargetMode="External"/><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hyperlink" Target="http://geojson.io/" TargetMode="External"/><Relationship Id="rId3" Type="http://schemas.openxmlformats.org/officeDocument/2006/relationships/hyperlink" Target="https://github.com/BerlinerMauAR/de.cdv.mauar.backend/blob/master/docs/mauar_photos.geojson" TargetMode="External"/><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hyperlink" Target="https://console.firebase.google.com/project/mauar-cc91a/database/mauar-cc91a/data/"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hyperlink" Target="https://de.wikipedia.org/wiki/Exchangeable_Image_File_Format" TargetMode="External"/><Relationship Id="rId4" Type="http://schemas.openxmlformats.org/officeDocument/2006/relationships/slideLayout" Target="../slideLayouts/slideLayout13.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hyperlink" Target="https://console.firebase.google.com/project/mauar-cc91a/storage/mauar-cc91a.appspot.com/files/photos/" TargetMode="External"/><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hyperlink" Target="https://github.com/firebase/geofire" TargetMode="Externa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hyperlink" Target="https://berlinermauar.github.io/de.cdv.mauar.backend/" TargetMode="External"/><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mauer.visitberlin.de/apps-zum-mauerfall/" TargetMode="External"/><Relationship Id="rId2" Type="http://schemas.openxmlformats.org/officeDocument/2006/relationships/hyperlink" Target="http://mauer.visitberlin.de/apps-zum-mauerfall/" TargetMode="External"/><Relationship Id="rId3" Type="http://schemas.openxmlformats.org/officeDocument/2006/relationships/hyperlink" Target="http://t3n.de/news/augmented-reality-timetraveler-app-568278/" TargetMode="External"/><Relationship Id="rId4" Type="http://schemas.openxmlformats.org/officeDocument/2006/relationships/hyperlink" Target="http://t3n.de/news/augmented-reality-timetraveler-app-568278/" TargetMode="External"/><Relationship Id="rId5" Type="http://schemas.openxmlformats.org/officeDocument/2006/relationships/hyperlink" Target="http://t3n.de/news/augmented-reality-timetraveler-app-568278/" TargetMode="External"/><Relationship Id="rId6" Type="http://schemas.openxmlformats.org/officeDocument/2006/relationships/hyperlink" Target="http://www.mauerschau.com/" TargetMode="External"/><Relationship Id="rId7" Type="http://schemas.openxmlformats.org/officeDocument/2006/relationships/hyperlink" Target="http://www.stadtgeist-karlsruhe.de/" TargetMode="External"/><Relationship Id="rId8" Type="http://schemas.openxmlformats.org/officeDocument/2006/relationships/hyperlink" Target="http://www.runde-ecke-leipzig.de/index.php?id=723" TargetMode="External"/><Relationship Id="rId9" Type="http://schemas.openxmlformats.org/officeDocument/2006/relationships/hyperlink" Target="http://www.runde-ecke-leipzig.de/index.php?id=649" TargetMode="External"/><Relationship Id="rId10"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www.mauer-fotos.de/" TargetMode="External"/><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www.mauar.de/" TargetMode="External"/><Relationship Id="rId2" Type="http://schemas.openxmlformats.org/officeDocument/2006/relationships/hyperlink" Target="https://hackdash.org/projects/59ec668287d0970a0e0a3ca4" TargetMode="External"/><Relationship Id="rId3" Type="http://schemas.openxmlformats.org/officeDocument/2006/relationships/hyperlink" Target="https://github.com/BerlinerMauAR/" TargetMode="External"/><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hyperlink" Target="http://www.mauer-fotos.de/fotos/"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hyperlink" Target="https://developer.apple.com/arkit/" TargetMode="External"/><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2160" y="74160"/>
            <a:ext cx="9535680" cy="6918480"/>
          </a:xfrm>
          <a:prstGeom prst="rect">
            <a:avLst/>
          </a:prstGeom>
          <a:ln>
            <a:noFill/>
          </a:ln>
        </p:spPr>
      </p:pic>
      <p:sp>
        <p:nvSpPr>
          <p:cNvPr id="88" name="CustomShape 1"/>
          <p:cNvSpPr/>
          <p:nvPr/>
        </p:nvSpPr>
        <p:spPr>
          <a:xfrm>
            <a:off x="180000" y="5832000"/>
            <a:ext cx="3744000" cy="1186920"/>
          </a:xfrm>
          <a:prstGeom prst="rect">
            <a:avLst/>
          </a:prstGeom>
          <a:noFill/>
          <a:ln>
            <a:noFill/>
          </a:ln>
        </p:spPr>
        <p:style>
          <a:lnRef idx="0"/>
          <a:fillRef idx="0"/>
          <a:effectRef idx="0"/>
          <a:fontRef idx="minor"/>
        </p:style>
        <p:txBody>
          <a:bodyPr lIns="90000" rIns="90000" tIns="45000" bIns="45000"/>
          <a:p>
            <a:pPr>
              <a:lnSpc>
                <a:spcPct val="100000"/>
              </a:lnSpc>
            </a:pPr>
            <a:r>
              <a:rPr b="0" lang="de-DE" sz="7200" spc="-1" strike="noStrike">
                <a:solidFill>
                  <a:srgbClr val="009999"/>
                </a:solidFill>
                <a:latin typeface="Lato Black"/>
                <a:hlinkClick r:id="rId2"/>
              </a:rPr>
              <a:t>mauAR.</a:t>
            </a:r>
            <a:endParaRPr b="0" lang="de-DE" sz="7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Inhaltsplatzhalter 3" descr=""/>
          <p:cNvPicPr/>
          <p:nvPr/>
        </p:nvPicPr>
        <p:blipFill>
          <a:blip r:embed="rId1"/>
          <a:stretch/>
        </p:blipFill>
        <p:spPr>
          <a:xfrm>
            <a:off x="395640" y="1224000"/>
            <a:ext cx="8229240" cy="4293000"/>
          </a:xfrm>
          <a:prstGeom prst="rect">
            <a:avLst/>
          </a:prstGeom>
          <a:ln>
            <a:noFill/>
          </a:ln>
        </p:spPr>
      </p:pic>
      <p:sp>
        <p:nvSpPr>
          <p:cNvPr id="106" name="CustomShape 1"/>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https://www.apple.com/de/swift/</a:t>
            </a:r>
            <a:endParaRPr b="0" lang="de-DE" sz="1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685800" y="2130480"/>
            <a:ext cx="7772040" cy="1469520"/>
          </a:xfrm>
          <a:prstGeom prst="rect">
            <a:avLst/>
          </a:prstGeom>
          <a:noFill/>
          <a:ln>
            <a:noFill/>
          </a:ln>
        </p:spPr>
        <p:txBody>
          <a:bodyPr anchor="ctr"/>
          <a:p>
            <a:pPr algn="ctr">
              <a:lnSpc>
                <a:spcPct val="100000"/>
              </a:lnSpc>
            </a:pPr>
            <a:r>
              <a:rPr b="0" lang="de-DE" sz="4400" spc="-1" strike="noStrike">
                <a:solidFill>
                  <a:srgbClr val="000000"/>
                </a:solidFill>
                <a:latin typeface="Calibri"/>
              </a:rPr>
              <a:t>AR App</a:t>
            </a:r>
            <a:endParaRPr b="0" lang="de-DE" sz="4400" spc="-1" strike="noStrike">
              <a:solidFill>
                <a:srgbClr val="000000"/>
              </a:solidFill>
              <a:latin typeface="Calibri"/>
            </a:endParaRPr>
          </a:p>
        </p:txBody>
      </p:sp>
      <p:sp>
        <p:nvSpPr>
          <p:cNvPr id="108"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de-DE" sz="3200" spc="-1" strike="noStrike">
                <a:solidFill>
                  <a:srgbClr val="8b8b8b"/>
                </a:solidFill>
                <a:latin typeface="Calibri"/>
              </a:rPr>
              <a:t>Demo</a:t>
            </a:r>
            <a:endParaRPr b="0" lang="de-DE" sz="32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Grafik 3" descr=""/>
          <p:cNvPicPr/>
          <p:nvPr/>
        </p:nvPicPr>
        <p:blipFill>
          <a:blip r:embed="rId1"/>
          <a:stretch/>
        </p:blipFill>
        <p:spPr>
          <a:xfrm>
            <a:off x="138240" y="1095480"/>
            <a:ext cx="8867520" cy="4667040"/>
          </a:xfrm>
          <a:prstGeom prst="rect">
            <a:avLst/>
          </a:prstGeom>
          <a:ln>
            <a:noFill/>
          </a:ln>
        </p:spPr>
      </p:pic>
      <p:sp>
        <p:nvSpPr>
          <p:cNvPr id="110" name="CustomShape 1"/>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https://vimeo.com/244351218</a:t>
            </a:r>
            <a:endParaRPr b="0" lang="de-DE" sz="1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Inhaltsplatzhalter 3" descr=""/>
          <p:cNvPicPr/>
          <p:nvPr/>
        </p:nvPicPr>
        <p:blipFill>
          <a:blip r:embed="rId1"/>
          <a:stretch/>
        </p:blipFill>
        <p:spPr>
          <a:xfrm>
            <a:off x="251640" y="332640"/>
            <a:ext cx="8634960" cy="5544360"/>
          </a:xfrm>
          <a:prstGeom prst="rect">
            <a:avLst/>
          </a:prstGeom>
          <a:ln>
            <a:noFill/>
          </a:ln>
        </p:spPr>
      </p:pic>
      <p:sp>
        <p:nvSpPr>
          <p:cNvPr id="112" name="CustomShape 1"/>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https://vimeo.com/244372296</a:t>
            </a:r>
            <a:endParaRPr b="0" lang="de-DE" sz="1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685800" y="2130480"/>
            <a:ext cx="7772040" cy="1469520"/>
          </a:xfrm>
          <a:prstGeom prst="rect">
            <a:avLst/>
          </a:prstGeom>
          <a:noFill/>
          <a:ln>
            <a:noFill/>
          </a:ln>
        </p:spPr>
        <p:txBody>
          <a:bodyPr anchor="ctr"/>
          <a:p>
            <a:pPr algn="ctr">
              <a:lnSpc>
                <a:spcPct val="100000"/>
              </a:lnSpc>
            </a:pPr>
            <a:r>
              <a:rPr b="0" lang="de-DE" sz="4400" spc="-1" strike="noStrike">
                <a:solidFill>
                  <a:srgbClr val="000000"/>
                </a:solidFill>
                <a:latin typeface="Calibri"/>
              </a:rPr>
              <a:t>AR App</a:t>
            </a:r>
            <a:endParaRPr b="0" lang="de-DE" sz="4400" spc="-1" strike="noStrike">
              <a:solidFill>
                <a:srgbClr val="000000"/>
              </a:solidFill>
              <a:latin typeface="Calibri"/>
            </a:endParaRPr>
          </a:p>
        </p:txBody>
      </p:sp>
      <p:sp>
        <p:nvSpPr>
          <p:cNvPr id="114"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de-DE" sz="3200" spc="-1" strike="noStrike">
                <a:solidFill>
                  <a:srgbClr val="8b8b8b"/>
                </a:solidFill>
                <a:latin typeface="Calibri"/>
              </a:rPr>
              <a:t>Screen flow</a:t>
            </a:r>
            <a:endParaRPr b="0" lang="de-DE" sz="32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 descr=""/>
          <p:cNvPicPr/>
          <p:nvPr/>
        </p:nvPicPr>
        <p:blipFill>
          <a:blip r:embed="rId1"/>
          <a:stretch/>
        </p:blipFill>
        <p:spPr>
          <a:xfrm>
            <a:off x="29520" y="27720"/>
            <a:ext cx="9073800" cy="68302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85800" y="2130480"/>
            <a:ext cx="7772040" cy="1469520"/>
          </a:xfrm>
          <a:prstGeom prst="rect">
            <a:avLst/>
          </a:prstGeom>
          <a:noFill/>
          <a:ln>
            <a:noFill/>
          </a:ln>
        </p:spPr>
        <p:txBody>
          <a:bodyPr anchor="ctr"/>
          <a:p>
            <a:pPr algn="ctr">
              <a:lnSpc>
                <a:spcPct val="100000"/>
              </a:lnSpc>
            </a:pPr>
            <a:r>
              <a:rPr b="0" lang="de-DE" sz="4400" spc="-1" strike="noStrike">
                <a:solidFill>
                  <a:srgbClr val="000000"/>
                </a:solidFill>
                <a:latin typeface="Calibri"/>
              </a:rPr>
              <a:t>Data transformation</a:t>
            </a:r>
            <a:endParaRPr b="0" lang="de-DE" sz="4400" spc="-1" strike="noStrike">
              <a:solidFill>
                <a:srgbClr val="000000"/>
              </a:solidFill>
              <a:latin typeface="Calibri"/>
            </a:endParaRPr>
          </a:p>
        </p:txBody>
      </p:sp>
      <p:sp>
        <p:nvSpPr>
          <p:cNvPr id="117"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de-DE" sz="3200" spc="-1" strike="noStrike">
                <a:solidFill>
                  <a:srgbClr val="8b8b8b"/>
                </a:solidFill>
                <a:latin typeface="Calibri"/>
              </a:rPr>
              <a:t>Position data</a:t>
            </a:r>
            <a:endParaRPr b="0" lang="de-DE" sz="32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Inhaltsplatzhalter 3" descr=""/>
          <p:cNvPicPr/>
          <p:nvPr/>
        </p:nvPicPr>
        <p:blipFill>
          <a:blip r:embed="rId1"/>
          <a:stretch/>
        </p:blipFill>
        <p:spPr>
          <a:xfrm>
            <a:off x="179640" y="980640"/>
            <a:ext cx="8806680" cy="4896360"/>
          </a:xfrm>
          <a:prstGeom prst="rect">
            <a:avLst/>
          </a:prstGeom>
          <a:ln>
            <a:noFill/>
          </a:ln>
        </p:spPr>
      </p:pic>
      <p:sp>
        <p:nvSpPr>
          <p:cNvPr id="119" name="CustomShape 1"/>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u="sng">
                <a:solidFill>
                  <a:srgbClr val="0000ff"/>
                </a:solidFill>
                <a:uFillTx/>
                <a:latin typeface="Calibri"/>
                <a:hlinkClick r:id="rId2"/>
              </a:rPr>
              <a:t>http://www.mauer-fotos.de/site/assets/files/31020587/coding-da-vinci-metadaten.csv</a:t>
            </a:r>
            <a:endParaRPr b="0" lang="de-DE" sz="1800" spc="-1" strike="noStrike">
              <a:latin typeface="Arial"/>
            </a:endParaRPr>
          </a:p>
        </p:txBody>
      </p:sp>
      <p:sp>
        <p:nvSpPr>
          <p:cNvPr id="120" name="TextShape 2"/>
          <p:cNvSpPr txBox="1"/>
          <p:nvPr/>
        </p:nvSpPr>
        <p:spPr>
          <a:xfrm>
            <a:off x="457200" y="-90360"/>
            <a:ext cx="8229240" cy="1142640"/>
          </a:xfrm>
          <a:prstGeom prst="rect">
            <a:avLst/>
          </a:prstGeom>
          <a:noFill/>
          <a:ln>
            <a:noFill/>
          </a:ln>
        </p:spPr>
        <p:txBody>
          <a:bodyPr anchor="ctr"/>
          <a:p>
            <a:pPr algn="ctr">
              <a:lnSpc>
                <a:spcPct val="100000"/>
              </a:lnSpc>
            </a:pPr>
            <a:r>
              <a:rPr b="0" lang="de-DE" sz="4400" spc="-1" strike="noStrike">
                <a:solidFill>
                  <a:srgbClr val="000000"/>
                </a:solidFill>
                <a:latin typeface="Calibri"/>
              </a:rPr>
              <a:t>Input</a:t>
            </a:r>
            <a:endParaRPr b="0" lang="de-DE" sz="4400" spc="-1" strike="noStrike">
              <a:solidFill>
                <a:srgbClr val="000000"/>
              </a:solid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Inhaltsplatzhalter 3" descr=""/>
          <p:cNvPicPr/>
          <p:nvPr/>
        </p:nvPicPr>
        <p:blipFill>
          <a:blip r:embed="rId1"/>
          <a:stretch/>
        </p:blipFill>
        <p:spPr>
          <a:xfrm>
            <a:off x="251640" y="1412640"/>
            <a:ext cx="8607600" cy="3816000"/>
          </a:xfrm>
          <a:prstGeom prst="rect">
            <a:avLst/>
          </a:prstGeom>
          <a:ln>
            <a:noFill/>
          </a:ln>
        </p:spPr>
      </p:pic>
      <p:sp>
        <p:nvSpPr>
          <p:cNvPr id="122" name="TextShape 1"/>
          <p:cNvSpPr txBox="1"/>
          <p:nvPr/>
        </p:nvSpPr>
        <p:spPr>
          <a:xfrm>
            <a:off x="457200" y="-90360"/>
            <a:ext cx="8229240" cy="1142640"/>
          </a:xfrm>
          <a:prstGeom prst="rect">
            <a:avLst/>
          </a:prstGeom>
          <a:noFill/>
          <a:ln>
            <a:noFill/>
          </a:ln>
        </p:spPr>
        <p:txBody>
          <a:bodyPr anchor="ctr"/>
          <a:p>
            <a:pPr algn="ctr">
              <a:lnSpc>
                <a:spcPct val="100000"/>
              </a:lnSpc>
            </a:pPr>
            <a:r>
              <a:rPr b="0" lang="de-DE" sz="4400" spc="-1" strike="noStrike">
                <a:solidFill>
                  <a:srgbClr val="000000"/>
                </a:solidFill>
                <a:latin typeface="Calibri"/>
              </a:rPr>
              <a:t>Generated</a:t>
            </a:r>
            <a:endParaRPr b="0" lang="de-DE" sz="4400" spc="-1" strike="noStrike">
              <a:solidFill>
                <a:srgbClr val="000000"/>
              </a:solidFill>
              <a:latin typeface="Calibri"/>
            </a:endParaRPr>
          </a:p>
        </p:txBody>
      </p:sp>
      <p:sp>
        <p:nvSpPr>
          <p:cNvPr id="123" name="CustomShape 2"/>
          <p:cNvSpPr/>
          <p:nvPr/>
        </p:nvSpPr>
        <p:spPr>
          <a:xfrm>
            <a:off x="251640" y="5877360"/>
            <a:ext cx="856872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http://geojson.io/</a:t>
            </a:r>
            <a:r>
              <a:rPr b="0" lang="de-DE" sz="1800" spc="-1" strike="noStrike">
                <a:solidFill>
                  <a:srgbClr val="000000"/>
                </a:solidFill>
                <a:latin typeface="Calibri"/>
              </a:rPr>
              <a:t> + </a:t>
            </a:r>
            <a:r>
              <a:rPr b="0" lang="de-DE" sz="1800" spc="-1" strike="noStrike" u="sng">
                <a:solidFill>
                  <a:srgbClr val="0000ff"/>
                </a:solidFill>
                <a:uFillTx/>
                <a:latin typeface="Calibri"/>
                <a:hlinkClick r:id="rId3"/>
              </a:rPr>
              <a:t>https://github.com/BerlinerMauAR/de.cdv.mauar.backend/blob/master/docs/mauar_photos.geojson</a:t>
            </a:r>
            <a:endParaRPr b="0" lang="de-DE" sz="1800" spc="-1" strike="noStrike">
              <a:latin typeface="Arial"/>
            </a:endParaRPr>
          </a:p>
        </p:txBody>
      </p:sp>
      <p:pic>
        <p:nvPicPr>
          <p:cNvPr id="124" name="Grafik 6" descr=""/>
          <p:cNvPicPr/>
          <p:nvPr/>
        </p:nvPicPr>
        <p:blipFill>
          <a:blip r:embed="rId4"/>
          <a:stretch/>
        </p:blipFill>
        <p:spPr>
          <a:xfrm>
            <a:off x="7452360" y="4293000"/>
            <a:ext cx="1544400" cy="15444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Inhaltsplatzhalter 3" descr=""/>
          <p:cNvPicPr/>
          <p:nvPr/>
        </p:nvPicPr>
        <p:blipFill>
          <a:blip r:embed="rId1"/>
          <a:stretch/>
        </p:blipFill>
        <p:spPr>
          <a:xfrm>
            <a:off x="189000" y="980640"/>
            <a:ext cx="8775360" cy="5141880"/>
          </a:xfrm>
          <a:prstGeom prst="rect">
            <a:avLst/>
          </a:prstGeom>
          <a:ln>
            <a:noFill/>
          </a:ln>
        </p:spPr>
      </p:pic>
      <p:sp>
        <p:nvSpPr>
          <p:cNvPr id="126" name="TextShape 1"/>
          <p:cNvSpPr txBox="1"/>
          <p:nvPr/>
        </p:nvSpPr>
        <p:spPr>
          <a:xfrm>
            <a:off x="457200" y="-90360"/>
            <a:ext cx="8229240" cy="1142640"/>
          </a:xfrm>
          <a:prstGeom prst="rect">
            <a:avLst/>
          </a:prstGeom>
          <a:noFill/>
          <a:ln>
            <a:noFill/>
          </a:ln>
        </p:spPr>
        <p:txBody>
          <a:bodyPr anchor="ctr"/>
          <a:p>
            <a:pPr algn="ctr">
              <a:lnSpc>
                <a:spcPct val="100000"/>
              </a:lnSpc>
            </a:pPr>
            <a:r>
              <a:rPr b="0" lang="de-DE" sz="4400" spc="-1" strike="noStrike">
                <a:solidFill>
                  <a:srgbClr val="000000"/>
                </a:solidFill>
                <a:latin typeface="Calibri"/>
              </a:rPr>
              <a:t>Generated</a:t>
            </a:r>
            <a:endParaRPr b="0" lang="de-DE" sz="4400" spc="-1" strike="noStrike">
              <a:solidFill>
                <a:srgbClr val="000000"/>
              </a:solidFill>
              <a:latin typeface="Calibri"/>
            </a:endParaRPr>
          </a:p>
        </p:txBody>
      </p:sp>
      <p:sp>
        <p:nvSpPr>
          <p:cNvPr id="127" name="CustomShape 2"/>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https://console.firebase.google.com/project/mauar-cc91a/database/mauar-cc91a/data/</a:t>
            </a:r>
            <a:endParaRPr b="0" lang="de-DE"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685800" y="2130480"/>
            <a:ext cx="7772040" cy="1469520"/>
          </a:xfrm>
          <a:prstGeom prst="rect">
            <a:avLst/>
          </a:prstGeom>
          <a:noFill/>
          <a:ln>
            <a:noFill/>
          </a:ln>
        </p:spPr>
        <p:txBody>
          <a:bodyPr anchor="ctr"/>
          <a:p>
            <a:pPr algn="ctr">
              <a:lnSpc>
                <a:spcPct val="100000"/>
              </a:lnSpc>
            </a:pPr>
            <a:r>
              <a:rPr b="0" lang="de-DE" sz="4400" spc="-1" strike="noStrike">
                <a:solidFill>
                  <a:srgbClr val="000000"/>
                </a:solidFill>
                <a:latin typeface="Calibri"/>
              </a:rPr>
              <a:t>Status Quo</a:t>
            </a:r>
            <a:endParaRPr b="0" lang="de-DE" sz="4400" spc="-1" strike="noStrike">
              <a:solidFill>
                <a:srgbClr val="000000"/>
              </a:solidFill>
              <a:latin typeface="Calibri"/>
            </a:endParaRPr>
          </a:p>
        </p:txBody>
      </p:sp>
      <p:sp>
        <p:nvSpPr>
          <p:cNvPr id="90" name="TextShape 2"/>
          <p:cNvSpPr txBox="1"/>
          <p:nvPr/>
        </p:nvSpPr>
        <p:spPr>
          <a:xfrm>
            <a:off x="1371600" y="3886200"/>
            <a:ext cx="6400440" cy="1752120"/>
          </a:xfrm>
          <a:prstGeom prst="rect">
            <a:avLst/>
          </a:prstGeom>
          <a:noFill/>
          <a:ln>
            <a:noFill/>
          </a:ln>
        </p:spPr>
        <p:txBody>
          <a:bodyPr/>
          <a:p>
            <a:pPr algn="ctr"/>
            <a:endParaRPr b="0" lang="de-DE" sz="32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685800" y="2130480"/>
            <a:ext cx="7772040" cy="1469520"/>
          </a:xfrm>
          <a:prstGeom prst="rect">
            <a:avLst/>
          </a:prstGeom>
          <a:noFill/>
          <a:ln>
            <a:noFill/>
          </a:ln>
        </p:spPr>
        <p:txBody>
          <a:bodyPr anchor="ctr"/>
          <a:p>
            <a:pPr algn="ctr">
              <a:lnSpc>
                <a:spcPct val="100000"/>
              </a:lnSpc>
            </a:pPr>
            <a:r>
              <a:rPr b="0" lang="de-DE" sz="4400" spc="-1" strike="noStrike">
                <a:solidFill>
                  <a:srgbClr val="000000"/>
                </a:solidFill>
                <a:latin typeface="Calibri"/>
              </a:rPr>
              <a:t>Data transformation</a:t>
            </a:r>
            <a:endParaRPr b="0" lang="de-DE" sz="4400" spc="-1" strike="noStrike">
              <a:solidFill>
                <a:srgbClr val="000000"/>
              </a:solidFill>
              <a:latin typeface="Calibri"/>
            </a:endParaRPr>
          </a:p>
        </p:txBody>
      </p:sp>
      <p:sp>
        <p:nvSpPr>
          <p:cNvPr id="129"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de-DE" sz="3200" spc="-1" strike="noStrike">
                <a:solidFill>
                  <a:srgbClr val="8b8b8b"/>
                </a:solidFill>
                <a:latin typeface="Calibri"/>
              </a:rPr>
              <a:t>Setting photo meta data</a:t>
            </a:r>
            <a:endParaRPr b="0" lang="de-DE" sz="32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Grafik 6" descr=""/>
          <p:cNvPicPr/>
          <p:nvPr/>
        </p:nvPicPr>
        <p:blipFill>
          <a:blip r:embed="rId1"/>
          <a:stretch/>
        </p:blipFill>
        <p:spPr>
          <a:xfrm>
            <a:off x="395640" y="260640"/>
            <a:ext cx="5714640" cy="4200120"/>
          </a:xfrm>
          <a:prstGeom prst="rect">
            <a:avLst/>
          </a:prstGeom>
          <a:ln>
            <a:noFill/>
          </a:ln>
        </p:spPr>
      </p:pic>
      <p:pic>
        <p:nvPicPr>
          <p:cNvPr id="131" name="Grafik 8" descr=""/>
          <p:cNvPicPr/>
          <p:nvPr/>
        </p:nvPicPr>
        <p:blipFill>
          <a:blip r:embed="rId2"/>
          <a:stretch/>
        </p:blipFill>
        <p:spPr>
          <a:xfrm>
            <a:off x="899640" y="4653000"/>
            <a:ext cx="1583640" cy="1583640"/>
          </a:xfrm>
          <a:prstGeom prst="rect">
            <a:avLst/>
          </a:prstGeom>
          <a:ln>
            <a:noFill/>
          </a:ln>
        </p:spPr>
      </p:pic>
      <p:graphicFrame>
        <p:nvGraphicFramePr>
          <p:cNvPr id="132" name="Table 1"/>
          <p:cNvGraphicFramePr/>
          <p:nvPr/>
        </p:nvGraphicFramePr>
        <p:xfrm>
          <a:off x="3392640" y="3429000"/>
          <a:ext cx="4203360" cy="2857320"/>
        </p:xfrm>
        <a:graphic>
          <a:graphicData uri="http://schemas.openxmlformats.org/drawingml/2006/table">
            <a:tbl>
              <a:tblPr/>
              <a:tblGrid>
                <a:gridCol w="1676160"/>
                <a:gridCol w="647640"/>
                <a:gridCol w="761760"/>
                <a:gridCol w="1117800"/>
              </a:tblGrid>
              <a:tr h="380880">
                <a:tc>
                  <a:txBody>
                    <a:bodyPr lIns="9360" rIns="9360" tIns="9360" bIns="0" anchor="ctr"/>
                    <a:p>
                      <a:pPr algn="ctr">
                        <a:lnSpc>
                          <a:spcPct val="100000"/>
                        </a:lnSpc>
                      </a:pPr>
                      <a:r>
                        <a:rPr b="1" lang="de-DE" sz="1100" spc="-1" strike="noStrike">
                          <a:solidFill>
                            <a:srgbClr val="000000"/>
                          </a:solidFill>
                          <a:latin typeface="Calibri"/>
                        </a:rPr>
                        <a:t>column in CSV</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p>
                      <a:pPr algn="ctr">
                        <a:lnSpc>
                          <a:spcPct val="100000"/>
                        </a:lnSpc>
                      </a:pPr>
                      <a:r>
                        <a:rPr b="1" lang="de-DE" sz="1100" spc="-1" strike="noStrike">
                          <a:solidFill>
                            <a:srgbClr val="000000"/>
                          </a:solidFill>
                          <a:latin typeface="Calibri"/>
                        </a:rPr>
                        <a:t>meta data standard</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p>
                      <a:pPr algn="ctr">
                        <a:lnSpc>
                          <a:spcPct val="100000"/>
                        </a:lnSpc>
                      </a:pPr>
                      <a:r>
                        <a:rPr b="1" lang="de-DE" sz="1100" spc="-1" strike="noStrike">
                          <a:solidFill>
                            <a:srgbClr val="000000"/>
                          </a:solidFill>
                          <a:latin typeface="Calibri"/>
                        </a:rPr>
                        <a:t>vendor</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ctr"/>
                    <a:p>
                      <a:pPr algn="ctr">
                        <a:lnSpc>
                          <a:spcPct val="100000"/>
                        </a:lnSpc>
                      </a:pPr>
                      <a:r>
                        <a:rPr b="1" lang="de-DE" sz="1100" spc="-1" strike="noStrike">
                          <a:solidFill>
                            <a:srgbClr val="000000"/>
                          </a:solidFill>
                          <a:latin typeface="Calibri"/>
                        </a:rPr>
                        <a:t>tag name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TITEL</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Microsoft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XPTitle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FOTOGRAF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Microsoft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XPAuthor</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FOTOGRAF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Adobe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Artist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BESCHREIBUNG_MOTIV</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Microsoft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XPSubject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DATIERUNGKONKRET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Adobe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DateTimeOriginal</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DATIERUNGKONKRET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XMP</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Adobe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DateTimeOriginal</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DATIERUNGKONKRET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XMP</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Adobe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CreateDate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STRASSENNAME_MOTIV</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Microsoft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XPComment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STRASSENNAME_MOTIV</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Adobe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UserComment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SCHLAGWORT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Microsoft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XPKeywords</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GEOKOORDINATEN_MOTIV</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Adobe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GPSLongitude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0440">
                <a:tc>
                  <a:txBody>
                    <a:bodyPr lIns="9360" rIns="9360" tIns="9360" bIns="0" anchor="b"/>
                    <a:p>
                      <a:pPr>
                        <a:lnSpc>
                          <a:spcPct val="100000"/>
                        </a:lnSpc>
                      </a:pPr>
                      <a:r>
                        <a:rPr b="0" lang="de-DE" sz="1100" spc="-1" strike="noStrike">
                          <a:solidFill>
                            <a:srgbClr val="000000"/>
                          </a:solidFill>
                          <a:latin typeface="Calibri"/>
                        </a:rPr>
                        <a:t>GEOKOORDINATEN_MOTIV</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Adobe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GPSLatitude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r h="191160">
                <a:tc>
                  <a:txBody>
                    <a:bodyPr lIns="9360" rIns="9360" tIns="9360" bIns="0" anchor="b"/>
                    <a:p>
                      <a:pPr>
                        <a:lnSpc>
                          <a:spcPct val="100000"/>
                        </a:lnSpc>
                      </a:pPr>
                      <a:r>
                        <a:rPr b="0" lang="de-DE" sz="1100" spc="-1" strike="noStrike">
                          <a:solidFill>
                            <a:srgbClr val="000000"/>
                          </a:solidFill>
                          <a:latin typeface="Calibri"/>
                        </a:rPr>
                        <a:t>LIZENZ</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EXIF</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Adobe</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bIns="0" anchor="b"/>
                    <a:p>
                      <a:pPr>
                        <a:lnSpc>
                          <a:spcPct val="100000"/>
                        </a:lnSpc>
                      </a:pPr>
                      <a:r>
                        <a:rPr b="0" lang="de-DE" sz="1100" spc="-1" strike="noStrike">
                          <a:solidFill>
                            <a:srgbClr val="000000"/>
                          </a:solidFill>
                          <a:latin typeface="Calibri"/>
                        </a:rPr>
                        <a:t>Copyright</a:t>
                      </a:r>
                      <a:endParaRPr b="0" lang="de-DE" sz="11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133" name="TextShape 2"/>
          <p:cNvSpPr txBox="1"/>
          <p:nvPr/>
        </p:nvSpPr>
        <p:spPr>
          <a:xfrm>
            <a:off x="6372360" y="404640"/>
            <a:ext cx="2530440" cy="2726640"/>
          </a:xfrm>
          <a:prstGeom prst="rect">
            <a:avLst/>
          </a:prstGeom>
          <a:noFill/>
          <a:ln>
            <a:noFill/>
          </a:ln>
        </p:spPr>
        <p:txBody>
          <a:bodyPr anchor="ctr"/>
          <a:p>
            <a:pPr algn="ctr">
              <a:lnSpc>
                <a:spcPct val="100000"/>
              </a:lnSpc>
            </a:pPr>
            <a:r>
              <a:rPr b="0" lang="de-DE" sz="4400" spc="-1" strike="noStrike">
                <a:solidFill>
                  <a:srgbClr val="000000"/>
                </a:solidFill>
                <a:latin typeface="Calibri"/>
              </a:rPr>
              <a:t>Batch</a:t>
            </a:r>
            <a:br/>
            <a:r>
              <a:rPr b="0" lang="de-DE" sz="4400" spc="-1" strike="noStrike">
                <a:solidFill>
                  <a:srgbClr val="000000"/>
                </a:solidFill>
                <a:latin typeface="Calibri"/>
              </a:rPr>
              <a:t>processed</a:t>
            </a:r>
            <a:endParaRPr b="0" lang="de-DE" sz="4400" spc="-1" strike="noStrike">
              <a:solidFill>
                <a:srgbClr val="000000"/>
              </a:solidFill>
              <a:latin typeface="Calibri"/>
            </a:endParaRPr>
          </a:p>
        </p:txBody>
      </p:sp>
      <p:sp>
        <p:nvSpPr>
          <p:cNvPr id="134" name="CustomShape 3"/>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3"/>
              </a:rPr>
              <a:t>https://de.wikipedia.org/wiki/Exchangeable_Image_File_Format</a:t>
            </a:r>
            <a:endParaRPr b="0" lang="de-DE" sz="1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a:noFill/>
          </a:ln>
        </p:spPr>
        <p:txBody>
          <a:bodyPr anchor="ctr"/>
          <a:p>
            <a:pPr algn="ctr">
              <a:lnSpc>
                <a:spcPct val="100000"/>
              </a:lnSpc>
            </a:pPr>
            <a:r>
              <a:rPr b="0" lang="de-DE" sz="4400" spc="-1" strike="noStrike">
                <a:solidFill>
                  <a:srgbClr val="000000"/>
                </a:solidFill>
                <a:latin typeface="Calibri"/>
              </a:rPr>
              <a:t>Photos enriched with meta data</a:t>
            </a:r>
            <a:endParaRPr b="0" lang="de-DE" sz="4400" spc="-1" strike="noStrike">
              <a:solidFill>
                <a:srgbClr val="000000"/>
              </a:solidFill>
              <a:latin typeface="Calibri"/>
            </a:endParaRPr>
          </a:p>
        </p:txBody>
      </p:sp>
      <p:pic>
        <p:nvPicPr>
          <p:cNvPr id="136" name="Inhaltsplatzhalter 3" descr=""/>
          <p:cNvPicPr/>
          <p:nvPr/>
        </p:nvPicPr>
        <p:blipFill>
          <a:blip r:embed="rId1"/>
          <a:stretch/>
        </p:blipFill>
        <p:spPr>
          <a:xfrm>
            <a:off x="571320" y="1600200"/>
            <a:ext cx="8001000" cy="4525560"/>
          </a:xfrm>
          <a:prstGeom prst="rect">
            <a:avLst/>
          </a:prstGeom>
          <a:ln>
            <a:noFill/>
          </a:ln>
        </p:spPr>
      </p:pic>
      <p:sp>
        <p:nvSpPr>
          <p:cNvPr id="137" name="CustomShape 2"/>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a:solidFill>
                  <a:srgbClr val="000000"/>
                </a:solidFill>
                <a:latin typeface="Calibri"/>
              </a:rPr>
              <a:t>E.g. visible and usable in Windows Explorer but also in Mobile EXIF data viewers</a:t>
            </a:r>
            <a:endParaRPr b="0" lang="de-DE" sz="18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Grafik 3" descr=""/>
          <p:cNvPicPr/>
          <p:nvPr/>
        </p:nvPicPr>
        <p:blipFill>
          <a:blip r:embed="rId1"/>
          <a:stretch/>
        </p:blipFill>
        <p:spPr>
          <a:xfrm>
            <a:off x="251640" y="1480680"/>
            <a:ext cx="8532000" cy="4108320"/>
          </a:xfrm>
          <a:prstGeom prst="rect">
            <a:avLst/>
          </a:prstGeom>
          <a:ln>
            <a:noFill/>
          </a:ln>
        </p:spPr>
      </p:pic>
      <p:sp>
        <p:nvSpPr>
          <p:cNvPr id="139" name="TextShape 1"/>
          <p:cNvSpPr txBox="1"/>
          <p:nvPr/>
        </p:nvSpPr>
        <p:spPr>
          <a:xfrm>
            <a:off x="457200" y="274680"/>
            <a:ext cx="8229240" cy="1142640"/>
          </a:xfrm>
          <a:prstGeom prst="rect">
            <a:avLst/>
          </a:prstGeom>
          <a:noFill/>
          <a:ln>
            <a:noFill/>
          </a:ln>
        </p:spPr>
        <p:txBody>
          <a:bodyPr anchor="ctr"/>
          <a:p>
            <a:pPr algn="ctr">
              <a:lnSpc>
                <a:spcPct val="100000"/>
              </a:lnSpc>
            </a:pPr>
            <a:r>
              <a:rPr b="0" lang="de-DE" sz="4400" spc="-1" strike="noStrike">
                <a:solidFill>
                  <a:srgbClr val="000000"/>
                </a:solidFill>
                <a:latin typeface="Calibri"/>
              </a:rPr>
              <a:t>Enriched photos uploaded</a:t>
            </a:r>
            <a:endParaRPr b="0" lang="de-DE" sz="4400" spc="-1" strike="noStrike">
              <a:solidFill>
                <a:srgbClr val="000000"/>
              </a:solidFill>
              <a:latin typeface="Calibri"/>
            </a:endParaRPr>
          </a:p>
        </p:txBody>
      </p:sp>
      <p:sp>
        <p:nvSpPr>
          <p:cNvPr id="140" name="CustomShape 2"/>
          <p:cNvSpPr/>
          <p:nvPr/>
        </p:nvSpPr>
        <p:spPr>
          <a:xfrm>
            <a:off x="251640" y="6093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https://console.firebase.google.com/project/mauar-cc91a/storage/mauar-cc91a.appspot.com/files/photos/</a:t>
            </a:r>
            <a:endParaRPr b="0" lang="de-DE" sz="1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85800" y="2130480"/>
            <a:ext cx="7772040" cy="1469520"/>
          </a:xfrm>
          <a:prstGeom prst="rect">
            <a:avLst/>
          </a:prstGeom>
          <a:noFill/>
          <a:ln>
            <a:noFill/>
          </a:ln>
        </p:spPr>
        <p:txBody>
          <a:bodyPr anchor="ctr"/>
          <a:p>
            <a:pPr algn="ctr">
              <a:lnSpc>
                <a:spcPct val="100000"/>
              </a:lnSpc>
            </a:pPr>
            <a:r>
              <a:rPr b="0" lang="de-DE" sz="4400" spc="-1" strike="noStrike">
                <a:solidFill>
                  <a:srgbClr val="000000"/>
                </a:solidFill>
                <a:latin typeface="Calibri"/>
              </a:rPr>
              <a:t>Interaction with Firebase via API</a:t>
            </a:r>
            <a:endParaRPr b="0" lang="de-DE" sz="4400" spc="-1" strike="noStrike">
              <a:solidFill>
                <a:srgbClr val="000000"/>
              </a:solidFill>
              <a:latin typeface="Calibri"/>
            </a:endParaRPr>
          </a:p>
        </p:txBody>
      </p:sp>
      <p:sp>
        <p:nvSpPr>
          <p:cNvPr id="142"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de-DE" sz="3200" spc="-1" strike="noStrike">
                <a:solidFill>
                  <a:srgbClr val="8b8b8b"/>
                </a:solidFill>
                <a:latin typeface="Calibri"/>
              </a:rPr>
              <a:t>Only download photos for your current position</a:t>
            </a:r>
            <a:endParaRPr b="0" lang="de-DE" sz="32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51640" y="6309360"/>
            <a:ext cx="867636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1"/>
              </a:rPr>
              <a:t>https://github.com/firebase/geofire</a:t>
            </a:r>
            <a:endParaRPr b="0" lang="de-DE" sz="1800" spc="-1" strike="noStrike">
              <a:latin typeface="Arial"/>
            </a:endParaRPr>
          </a:p>
        </p:txBody>
      </p:sp>
      <p:pic>
        <p:nvPicPr>
          <p:cNvPr id="144" name="Grafik 4" descr=""/>
          <p:cNvPicPr/>
          <p:nvPr/>
        </p:nvPicPr>
        <p:blipFill>
          <a:blip r:embed="rId2"/>
          <a:stretch/>
        </p:blipFill>
        <p:spPr>
          <a:xfrm>
            <a:off x="467640" y="3645000"/>
            <a:ext cx="1904760" cy="1428480"/>
          </a:xfrm>
          <a:prstGeom prst="rect">
            <a:avLst/>
          </a:prstGeom>
          <a:ln>
            <a:noFill/>
          </a:ln>
        </p:spPr>
      </p:pic>
      <p:sp>
        <p:nvSpPr>
          <p:cNvPr id="145" name="CustomShape 2"/>
          <p:cNvSpPr/>
          <p:nvPr/>
        </p:nvSpPr>
        <p:spPr>
          <a:xfrm>
            <a:off x="1907640" y="4005000"/>
            <a:ext cx="1367640" cy="456120"/>
          </a:xfrm>
          <a:prstGeom prst="rect">
            <a:avLst/>
          </a:prstGeom>
          <a:noFill/>
          <a:ln>
            <a:noFill/>
          </a:ln>
        </p:spPr>
        <p:style>
          <a:lnRef idx="0"/>
          <a:fillRef idx="0"/>
          <a:effectRef idx="0"/>
          <a:fontRef idx="minor"/>
        </p:style>
        <p:txBody>
          <a:bodyPr lIns="90000" rIns="90000" tIns="45000" bIns="45000"/>
          <a:p>
            <a:pPr>
              <a:lnSpc>
                <a:spcPct val="100000"/>
              </a:lnSpc>
            </a:pPr>
            <a:r>
              <a:rPr b="1" lang="de-DE" sz="2400" spc="-1" strike="noStrike">
                <a:solidFill>
                  <a:srgbClr val="595959"/>
                </a:solidFill>
                <a:latin typeface="Calibri"/>
              </a:rPr>
              <a:t>GeoFire</a:t>
            </a:r>
            <a:endParaRPr b="0" lang="de-DE" sz="2400" spc="-1" strike="noStrike">
              <a:latin typeface="Arial"/>
            </a:endParaRPr>
          </a:p>
        </p:txBody>
      </p:sp>
      <p:pic>
        <p:nvPicPr>
          <p:cNvPr id="146" name="Grafik 9" descr=""/>
          <p:cNvPicPr/>
          <p:nvPr/>
        </p:nvPicPr>
        <p:blipFill>
          <a:blip r:embed="rId3"/>
          <a:stretch/>
        </p:blipFill>
        <p:spPr>
          <a:xfrm>
            <a:off x="6300360" y="764640"/>
            <a:ext cx="2586600" cy="2564640"/>
          </a:xfrm>
          <a:prstGeom prst="rect">
            <a:avLst/>
          </a:prstGeom>
          <a:ln>
            <a:noFill/>
          </a:ln>
        </p:spPr>
      </p:pic>
      <p:pic>
        <p:nvPicPr>
          <p:cNvPr id="147" name="Grafik 10" descr=""/>
          <p:cNvPicPr/>
          <p:nvPr/>
        </p:nvPicPr>
        <p:blipFill>
          <a:blip r:embed="rId4"/>
          <a:stretch/>
        </p:blipFill>
        <p:spPr>
          <a:xfrm>
            <a:off x="647640" y="764640"/>
            <a:ext cx="1904760" cy="1428480"/>
          </a:xfrm>
          <a:prstGeom prst="rect">
            <a:avLst/>
          </a:prstGeom>
          <a:ln>
            <a:noFill/>
          </a:ln>
        </p:spPr>
      </p:pic>
      <p:sp>
        <p:nvSpPr>
          <p:cNvPr id="148" name="CustomShape 3"/>
          <p:cNvSpPr/>
          <p:nvPr/>
        </p:nvSpPr>
        <p:spPr>
          <a:xfrm>
            <a:off x="2231640" y="908640"/>
            <a:ext cx="1800000" cy="821880"/>
          </a:xfrm>
          <a:prstGeom prst="rect">
            <a:avLst/>
          </a:prstGeom>
          <a:noFill/>
          <a:ln>
            <a:noFill/>
          </a:ln>
        </p:spPr>
        <p:style>
          <a:lnRef idx="0"/>
          <a:fillRef idx="0"/>
          <a:effectRef idx="0"/>
          <a:fontRef idx="minor"/>
        </p:style>
        <p:txBody>
          <a:bodyPr lIns="90000" rIns="90000" tIns="45000" bIns="45000"/>
          <a:p>
            <a:pPr>
              <a:lnSpc>
                <a:spcPct val="100000"/>
              </a:lnSpc>
            </a:pPr>
            <a:r>
              <a:rPr b="1" lang="de-DE" sz="2400" spc="-1" strike="noStrike">
                <a:solidFill>
                  <a:srgbClr val="595959"/>
                </a:solidFill>
                <a:latin typeface="Calibri"/>
              </a:rPr>
              <a:t>Realtime</a:t>
            </a:r>
            <a:endParaRPr b="0" lang="de-DE" sz="2400" spc="-1" strike="noStrike">
              <a:latin typeface="Arial"/>
            </a:endParaRPr>
          </a:p>
          <a:p>
            <a:pPr>
              <a:lnSpc>
                <a:spcPct val="100000"/>
              </a:lnSpc>
            </a:pPr>
            <a:r>
              <a:rPr b="1" lang="de-DE" sz="2400" spc="-1" strike="noStrike">
                <a:solidFill>
                  <a:srgbClr val="595959"/>
                </a:solidFill>
                <a:latin typeface="Calibri"/>
              </a:rPr>
              <a:t>Database</a:t>
            </a:r>
            <a:endParaRPr b="0" lang="de-DE" sz="2400" spc="-1" strike="noStrike">
              <a:latin typeface="Arial"/>
            </a:endParaRPr>
          </a:p>
        </p:txBody>
      </p:sp>
      <p:sp>
        <p:nvSpPr>
          <p:cNvPr id="149" name="CustomShape 4"/>
          <p:cNvSpPr/>
          <p:nvPr/>
        </p:nvSpPr>
        <p:spPr>
          <a:xfrm flipH="1" flipV="1">
            <a:off x="2807640" y="1845000"/>
            <a:ext cx="1728000" cy="25920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50" name="CustomShape 5"/>
          <p:cNvSpPr/>
          <p:nvPr/>
        </p:nvSpPr>
        <p:spPr>
          <a:xfrm>
            <a:off x="880200" y="2565000"/>
            <a:ext cx="266688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Calibri"/>
              </a:rPr>
              <a:t>Query locations of </a:t>
            </a:r>
            <a:endParaRPr b="0" lang="de-DE" sz="1800" spc="-1" strike="noStrike">
              <a:latin typeface="Arial"/>
            </a:endParaRPr>
          </a:p>
          <a:p>
            <a:pPr>
              <a:lnSpc>
                <a:spcPct val="100000"/>
              </a:lnSpc>
            </a:pPr>
            <a:r>
              <a:rPr b="0" lang="de-DE" sz="1800" spc="-1" strike="noStrike">
                <a:solidFill>
                  <a:srgbClr val="000000"/>
                </a:solidFill>
                <a:latin typeface="Calibri"/>
              </a:rPr>
              <a:t>available photos in certain </a:t>
            </a:r>
            <a:endParaRPr b="0" lang="de-DE" sz="1800" spc="-1" strike="noStrike">
              <a:latin typeface="Arial"/>
            </a:endParaRPr>
          </a:p>
          <a:p>
            <a:pPr>
              <a:lnSpc>
                <a:spcPct val="100000"/>
              </a:lnSpc>
            </a:pPr>
            <a:r>
              <a:rPr b="0" lang="de-DE" sz="1800" spc="-1" strike="noStrike">
                <a:solidFill>
                  <a:srgbClr val="000000"/>
                </a:solidFill>
                <a:latin typeface="Calibri"/>
              </a:rPr>
              <a:t>radius of current position</a:t>
            </a:r>
            <a:endParaRPr b="0" lang="de-DE" sz="1800" spc="-1" strike="noStrike">
              <a:latin typeface="Arial"/>
            </a:endParaRPr>
          </a:p>
        </p:txBody>
      </p:sp>
      <p:sp>
        <p:nvSpPr>
          <p:cNvPr id="151" name="CustomShape 6"/>
          <p:cNvSpPr/>
          <p:nvPr/>
        </p:nvSpPr>
        <p:spPr>
          <a:xfrm flipV="1">
            <a:off x="5760000" y="2852280"/>
            <a:ext cx="1367640" cy="15836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52" name="CustomShape 7"/>
          <p:cNvSpPr/>
          <p:nvPr/>
        </p:nvSpPr>
        <p:spPr>
          <a:xfrm>
            <a:off x="4691160" y="3069000"/>
            <a:ext cx="187740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Calibri"/>
              </a:rPr>
              <a:t>Download photos </a:t>
            </a:r>
            <a:endParaRPr b="0" lang="de-DE" sz="1800" spc="-1" strike="noStrike">
              <a:latin typeface="Arial"/>
            </a:endParaRPr>
          </a:p>
          <a:p>
            <a:pPr>
              <a:lnSpc>
                <a:spcPct val="100000"/>
              </a:lnSpc>
            </a:pPr>
            <a:r>
              <a:rPr b="0" lang="de-DE" sz="1800" spc="-1" strike="noStrike">
                <a:solidFill>
                  <a:srgbClr val="000000"/>
                </a:solidFill>
                <a:latin typeface="Calibri"/>
              </a:rPr>
              <a:t>for retrieved </a:t>
            </a:r>
            <a:endParaRPr b="0" lang="de-DE" sz="1800" spc="-1" strike="noStrike">
              <a:latin typeface="Arial"/>
            </a:endParaRPr>
          </a:p>
          <a:p>
            <a:pPr>
              <a:lnSpc>
                <a:spcPct val="100000"/>
              </a:lnSpc>
            </a:pPr>
            <a:r>
              <a:rPr b="0" lang="de-DE" sz="1800" spc="-1" strike="noStrike">
                <a:solidFill>
                  <a:srgbClr val="000000"/>
                </a:solidFill>
                <a:latin typeface="Calibri"/>
              </a:rPr>
              <a:t>location ids</a:t>
            </a:r>
            <a:endParaRPr b="0" lang="de-DE" sz="1800" spc="-1" strike="noStrike">
              <a:latin typeface="Arial"/>
            </a:endParaRPr>
          </a:p>
        </p:txBody>
      </p:sp>
      <p:sp>
        <p:nvSpPr>
          <p:cNvPr id="153" name="CustomShape 8"/>
          <p:cNvSpPr/>
          <p:nvPr/>
        </p:nvSpPr>
        <p:spPr>
          <a:xfrm>
            <a:off x="2807640" y="4653000"/>
            <a:ext cx="3600000" cy="577800"/>
          </a:xfrm>
          <a:prstGeom prst="rect">
            <a:avLst/>
          </a:prstGeom>
          <a:noFill/>
          <a:ln>
            <a:noFill/>
          </a:ln>
        </p:spPr>
        <p:style>
          <a:lnRef idx="0"/>
          <a:fillRef idx="0"/>
          <a:effectRef idx="0"/>
          <a:fontRef idx="minor"/>
        </p:style>
        <p:txBody>
          <a:bodyPr lIns="90000" rIns="90000" tIns="45000" bIns="45000"/>
          <a:p>
            <a:pPr>
              <a:lnSpc>
                <a:spcPct val="100000"/>
              </a:lnSpc>
            </a:pPr>
            <a:r>
              <a:rPr b="0" lang="de-DE" sz="3200" spc="-1" strike="noStrike">
                <a:solidFill>
                  <a:srgbClr val="000000"/>
                </a:solidFill>
                <a:latin typeface="Calibri"/>
              </a:rPr>
              <a:t>Web / Mobile Client</a:t>
            </a:r>
            <a:endParaRPr b="0" lang="de-DE" sz="32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685800" y="2130480"/>
            <a:ext cx="7772040" cy="1469520"/>
          </a:xfrm>
          <a:prstGeom prst="rect">
            <a:avLst/>
          </a:prstGeom>
          <a:noFill/>
          <a:ln>
            <a:noFill/>
          </a:ln>
        </p:spPr>
        <p:txBody>
          <a:bodyPr anchor="ctr"/>
          <a:p>
            <a:pPr algn="ctr">
              <a:lnSpc>
                <a:spcPct val="100000"/>
              </a:lnSpc>
            </a:pPr>
            <a:r>
              <a:rPr b="0" lang="de-DE" sz="4400" spc="-1" strike="noStrike">
                <a:solidFill>
                  <a:srgbClr val="000000"/>
                </a:solidFill>
                <a:latin typeface="Calibri"/>
              </a:rPr>
              <a:t>Example use case: Map</a:t>
            </a:r>
            <a:endParaRPr b="0" lang="de-DE" sz="4400" spc="-1" strike="noStrike">
              <a:solidFill>
                <a:srgbClr val="000000"/>
              </a:solidFill>
              <a:latin typeface="Calibri"/>
            </a:endParaRPr>
          </a:p>
        </p:txBody>
      </p:sp>
      <p:sp>
        <p:nvSpPr>
          <p:cNvPr id="155"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de-DE" sz="3200" spc="-1" strike="noStrike">
                <a:solidFill>
                  <a:srgbClr val="8b8b8b"/>
                </a:solidFill>
                <a:latin typeface="Calibri"/>
              </a:rPr>
              <a:t>Using firebase resources via Javascript API</a:t>
            </a:r>
            <a:endParaRPr b="0" lang="de-DE" sz="32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Grafik 7" descr=""/>
          <p:cNvPicPr/>
          <p:nvPr/>
        </p:nvPicPr>
        <p:blipFill>
          <a:blip r:embed="rId1"/>
          <a:stretch/>
        </p:blipFill>
        <p:spPr>
          <a:xfrm>
            <a:off x="251640" y="147240"/>
            <a:ext cx="8640720" cy="6089760"/>
          </a:xfrm>
          <a:prstGeom prst="rect">
            <a:avLst/>
          </a:prstGeom>
          <a:ln>
            <a:noFill/>
          </a:ln>
        </p:spPr>
      </p:pic>
      <p:sp>
        <p:nvSpPr>
          <p:cNvPr id="157" name="CustomShape 1"/>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https://berlinermauar.github.io/de.cdv.mauar.backend/</a:t>
            </a:r>
            <a:endParaRPr b="0" lang="de-DE" sz="18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a:noFill/>
          <a:ln>
            <a:noFill/>
          </a:ln>
        </p:spPr>
        <p:txBody>
          <a:bodyPr anchor="ctr"/>
          <a:p>
            <a:pPr algn="ctr">
              <a:lnSpc>
                <a:spcPct val="100000"/>
              </a:lnSpc>
            </a:pPr>
            <a:r>
              <a:rPr b="0" lang="de-DE" sz="4400" spc="-1" strike="noStrike">
                <a:solidFill>
                  <a:srgbClr val="000000"/>
                </a:solidFill>
                <a:latin typeface="Calibri"/>
              </a:rPr>
              <a:t>Outlook / Upcoming features</a:t>
            </a:r>
            <a:endParaRPr b="0" lang="de-DE" sz="4400" spc="-1" strike="noStrike">
              <a:solidFill>
                <a:srgbClr val="000000"/>
              </a:solidFill>
              <a:latin typeface="Calibri"/>
            </a:endParaRPr>
          </a:p>
        </p:txBody>
      </p:sp>
      <p:sp>
        <p:nvSpPr>
          <p:cNvPr id="159"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de-DE" sz="3200" spc="-1" strike="noStrike">
                <a:solidFill>
                  <a:srgbClr val="000000"/>
                </a:solidFill>
                <a:latin typeface="Calibri"/>
              </a:rPr>
              <a:t>Share comments to photos with other users</a:t>
            </a:r>
            <a:endParaRPr b="0" lang="de-DE"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de-DE" sz="3200" spc="-1" strike="noStrike">
                <a:solidFill>
                  <a:srgbClr val="000000"/>
                </a:solidFill>
                <a:latin typeface="Calibri"/>
              </a:rPr>
              <a:t>Users can drag the photo shown in augmented reality to the correct position and by this can upload the missing view angle to the server, so that next user will see the photo in the right direction</a:t>
            </a:r>
            <a:endParaRPr b="0" lang="de-DE"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de-DE" sz="3200" spc="-1" strike="noStrike">
                <a:solidFill>
                  <a:srgbClr val="000000"/>
                </a:solidFill>
                <a:latin typeface="Calibri"/>
              </a:rPr>
              <a:t>Provide thematical routes along the path of the Berlin Wall (e.g. by using description and tags contained within the photos) </a:t>
            </a:r>
            <a:endParaRPr b="0" lang="de-DE" sz="3200" spc="-1" strike="noStrike">
              <a:solidFill>
                <a:srgbClr val="000000"/>
              </a:solidFill>
              <a:latin typeface="Calibri"/>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a:noFill/>
          </a:ln>
        </p:spPr>
        <p:txBody>
          <a:bodyPr anchor="ctr"/>
          <a:p>
            <a:pPr algn="ctr">
              <a:lnSpc>
                <a:spcPct val="100000"/>
              </a:lnSpc>
            </a:pPr>
            <a:r>
              <a:rPr b="0" lang="de-DE" sz="4400" spc="-1" strike="noStrike">
                <a:solidFill>
                  <a:srgbClr val="000000"/>
                </a:solidFill>
                <a:latin typeface="Calibri"/>
              </a:rPr>
              <a:t>Related projects</a:t>
            </a:r>
            <a:endParaRPr b="0" lang="de-DE" sz="4400" spc="-1" strike="noStrike">
              <a:solidFill>
                <a:srgbClr val="000000"/>
              </a:solidFill>
              <a:latin typeface="Calibri"/>
            </a:endParaRPr>
          </a:p>
        </p:txBody>
      </p:sp>
      <p:sp>
        <p:nvSpPr>
          <p:cNvPr id="16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de-DE" sz="3200" spc="-1" strike="noStrike" u="sng">
                <a:solidFill>
                  <a:srgbClr val="0000ff"/>
                </a:solidFill>
                <a:uFillTx/>
                <a:latin typeface="Calibri"/>
                <a:hlinkClick r:id="rId1"/>
              </a:rPr>
              <a:t>Apps</a:t>
            </a:r>
            <a:r>
              <a:rPr b="0" lang="de-DE" sz="3200" spc="-1" strike="noStrike" u="sng">
                <a:solidFill>
                  <a:srgbClr val="0000ff"/>
                </a:solidFill>
                <a:uFillTx/>
                <a:latin typeface="Calibri"/>
                <a:hlinkClick r:id="rId2"/>
              </a:rPr>
              <a:t> zum Mauerfall</a:t>
            </a:r>
            <a:endParaRPr b="0" lang="de-DE"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de-DE" sz="2800" spc="-1" strike="noStrike" u="sng">
                <a:solidFill>
                  <a:srgbClr val="0000ff"/>
                </a:solidFill>
                <a:uFillTx/>
                <a:latin typeface="Calibri"/>
                <a:hlinkClick r:id="rId3"/>
              </a:rPr>
              <a:t>Time </a:t>
            </a:r>
            <a:r>
              <a:rPr b="0" lang="de-DE" sz="2800" spc="-1" strike="noStrike" u="sng">
                <a:solidFill>
                  <a:srgbClr val="0000ff"/>
                </a:solidFill>
                <a:uFillTx/>
                <a:latin typeface="Calibri"/>
                <a:hlinkClick r:id="rId4"/>
              </a:rPr>
              <a:t>Traveller</a:t>
            </a:r>
            <a:r>
              <a:rPr b="0" lang="de-DE" sz="2800" spc="-1" strike="noStrike" u="sng">
                <a:solidFill>
                  <a:srgbClr val="0000ff"/>
                </a:solidFill>
                <a:uFillTx/>
                <a:latin typeface="Calibri"/>
                <a:hlinkClick r:id="rId5"/>
              </a:rPr>
              <a:t> - Die Berliner Mauer</a:t>
            </a:r>
            <a:endParaRPr b="0" lang="de-DE"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de-DE" sz="2800" spc="-1" strike="noStrike" u="sng">
                <a:solidFill>
                  <a:srgbClr val="0000ff"/>
                </a:solidFill>
                <a:uFillTx/>
                <a:latin typeface="Calibri"/>
                <a:hlinkClick r:id="rId6"/>
              </a:rPr>
              <a:t>Mauerschau</a:t>
            </a:r>
            <a:endParaRPr b="0" lang="de-DE"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de-DE" sz="3200" spc="-1" strike="noStrike" u="sng">
                <a:solidFill>
                  <a:srgbClr val="0000ff"/>
                </a:solidFill>
                <a:uFillTx/>
                <a:latin typeface="Calibri"/>
                <a:hlinkClick r:id="rId7"/>
              </a:rPr>
              <a:t>Stadtgeist Karlsruhe</a:t>
            </a:r>
            <a:endParaRPr b="0" lang="de-DE"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de-DE" sz="3200" spc="-1" strike="noStrike" u="sng">
                <a:solidFill>
                  <a:srgbClr val="0000ff"/>
                </a:solidFill>
                <a:uFillTx/>
                <a:latin typeface="Calibri"/>
                <a:hlinkClick r:id="rId8"/>
              </a:rPr>
              <a:t>Leipzig 1953</a:t>
            </a:r>
            <a:r>
              <a:rPr b="0" lang="de-DE" sz="3200" spc="-1" strike="noStrike">
                <a:solidFill>
                  <a:srgbClr val="000000"/>
                </a:solidFill>
                <a:latin typeface="Calibri"/>
              </a:rPr>
              <a:t> + </a:t>
            </a:r>
            <a:r>
              <a:rPr b="0" lang="de-DE" sz="3200" spc="-1" strike="noStrike" u="sng">
                <a:solidFill>
                  <a:srgbClr val="0000ff"/>
                </a:solidFill>
                <a:uFillTx/>
                <a:latin typeface="Calibri"/>
                <a:hlinkClick r:id="rId9"/>
              </a:rPr>
              <a:t>Leipzig '89</a:t>
            </a:r>
            <a:endParaRPr b="0" lang="de-DE" sz="3200" spc="-1" strike="noStrike">
              <a:solidFill>
                <a:srgbClr val="000000"/>
              </a:solidFill>
              <a:latin typeface="Calibri"/>
            </a:endParaRPr>
          </a:p>
          <a:p>
            <a:pPr>
              <a:lnSpc>
                <a:spcPct val="100000"/>
              </a:lnSpc>
              <a:spcBef>
                <a:spcPts val="641"/>
              </a:spcBef>
            </a:pPr>
            <a:endParaRPr b="0" lang="de-DE" sz="3200" spc="-1" strike="noStrike">
              <a:solidFill>
                <a:srgbClr val="000000"/>
              </a:solidFill>
              <a:latin typeface="Calibri"/>
            </a:endParaRPr>
          </a:p>
          <a:p>
            <a:pPr>
              <a:lnSpc>
                <a:spcPct val="100000"/>
              </a:lnSpc>
              <a:spcBef>
                <a:spcPts val="641"/>
              </a:spcBef>
            </a:pPr>
            <a:endParaRPr b="0" lang="de-DE" sz="3200" spc="-1" strike="noStrike">
              <a:solidFill>
                <a:srgbClr val="000000"/>
              </a:solidFill>
              <a:latin typeface="Calibri"/>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Inhaltsplatzhalter 3" descr=""/>
          <p:cNvPicPr/>
          <p:nvPr/>
        </p:nvPicPr>
        <p:blipFill>
          <a:blip r:embed="rId1"/>
          <a:stretch/>
        </p:blipFill>
        <p:spPr>
          <a:xfrm>
            <a:off x="251640" y="1586160"/>
            <a:ext cx="8548200" cy="3858480"/>
          </a:xfrm>
          <a:prstGeom prst="rect">
            <a:avLst/>
          </a:prstGeom>
          <a:ln>
            <a:noFill/>
          </a:ln>
        </p:spPr>
      </p:pic>
      <p:sp>
        <p:nvSpPr>
          <p:cNvPr id="92" name="CustomShape 1"/>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http://www.mauer-fotos.de/</a:t>
            </a:r>
            <a:endParaRPr b="0" lang="de-DE"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a:noFill/>
          </a:ln>
        </p:spPr>
        <p:txBody>
          <a:bodyPr anchor="ctr"/>
          <a:p>
            <a:pPr algn="ctr">
              <a:lnSpc>
                <a:spcPct val="100000"/>
              </a:lnSpc>
            </a:pPr>
            <a:r>
              <a:rPr b="0" lang="de-DE" sz="4400" spc="-1" strike="noStrike">
                <a:solidFill>
                  <a:srgbClr val="000000"/>
                </a:solidFill>
                <a:latin typeface="Calibri"/>
              </a:rPr>
              <a:t>Links</a:t>
            </a:r>
            <a:endParaRPr b="0" lang="de-DE" sz="4400" spc="-1" strike="noStrike">
              <a:solidFill>
                <a:srgbClr val="000000"/>
              </a:solidFill>
              <a:latin typeface="Calibri"/>
            </a:endParaRPr>
          </a:p>
        </p:txBody>
      </p:sp>
      <p:sp>
        <p:nvSpPr>
          <p:cNvPr id="16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de-DE" sz="3200" spc="-1" strike="noStrike" u="sng">
                <a:solidFill>
                  <a:srgbClr val="0000ff"/>
                </a:solidFill>
                <a:uFillTx/>
                <a:latin typeface="Calibri"/>
                <a:hlinkClick r:id="rId1"/>
              </a:rPr>
              <a:t>Official site</a:t>
            </a:r>
            <a:endParaRPr b="0" lang="de-DE"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de-DE" sz="3200" spc="-1" strike="noStrike" u="sng">
                <a:solidFill>
                  <a:srgbClr val="0000ff"/>
                </a:solidFill>
                <a:uFillTx/>
                <a:latin typeface="Calibri"/>
                <a:hlinkClick r:id="rId2"/>
              </a:rPr>
              <a:t>Hackdash project site</a:t>
            </a:r>
            <a:endParaRPr b="0" lang="de-DE"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de-DE" sz="3200" spc="-1" strike="noStrike" u="sng">
                <a:solidFill>
                  <a:srgbClr val="0000ff"/>
                </a:solidFill>
                <a:uFillTx/>
                <a:latin typeface="Calibri"/>
                <a:hlinkClick r:id="rId3"/>
              </a:rPr>
              <a:t>GitHub project site</a:t>
            </a:r>
            <a:endParaRPr b="0" lang="de-DE" sz="3200" spc="-1" strike="noStrike">
              <a:solidFill>
                <a:srgbClr val="000000"/>
              </a:solidFill>
              <a:latin typeface="Calibri"/>
            </a:endParaRPr>
          </a:p>
          <a:p>
            <a:pPr>
              <a:lnSpc>
                <a:spcPct val="100000"/>
              </a:lnSpc>
              <a:spcBef>
                <a:spcPts val="641"/>
              </a:spcBef>
            </a:pPr>
            <a:endParaRPr b="0" lang="de-DE" sz="3200" spc="-1" strike="noStrike">
              <a:solidFill>
                <a:srgbClr val="000000"/>
              </a:solidFill>
              <a:latin typeface="Calibri"/>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Grafik 3" descr=""/>
          <p:cNvPicPr/>
          <p:nvPr/>
        </p:nvPicPr>
        <p:blipFill>
          <a:blip r:embed="rId1"/>
          <a:stretch/>
        </p:blipFill>
        <p:spPr>
          <a:xfrm>
            <a:off x="216000" y="1412640"/>
            <a:ext cx="8676000" cy="4113720"/>
          </a:xfrm>
          <a:prstGeom prst="rect">
            <a:avLst/>
          </a:prstGeom>
          <a:ln>
            <a:noFill/>
          </a:ln>
        </p:spPr>
      </p:pic>
      <p:sp>
        <p:nvSpPr>
          <p:cNvPr id="94" name="CustomShape 1"/>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http://www.mauer-fotos.de/fotos/</a:t>
            </a:r>
            <a:endParaRPr b="0" lang="de-DE"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rafik 3" descr=""/>
          <p:cNvPicPr/>
          <p:nvPr/>
        </p:nvPicPr>
        <p:blipFill>
          <a:blip r:embed="rId1"/>
          <a:stretch/>
        </p:blipFill>
        <p:spPr>
          <a:xfrm>
            <a:off x="251640" y="332640"/>
            <a:ext cx="8653320" cy="6264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85800" y="2130480"/>
            <a:ext cx="7772040" cy="1469520"/>
          </a:xfrm>
          <a:prstGeom prst="rect">
            <a:avLst/>
          </a:prstGeom>
          <a:noFill/>
          <a:ln>
            <a:noFill/>
          </a:ln>
        </p:spPr>
        <p:txBody>
          <a:bodyPr anchor="ctr"/>
          <a:p>
            <a:pPr algn="ctr">
              <a:lnSpc>
                <a:spcPct val="100000"/>
              </a:lnSpc>
            </a:pPr>
            <a:r>
              <a:rPr b="0" lang="de-DE" sz="4400" spc="-1" strike="noStrike">
                <a:solidFill>
                  <a:srgbClr val="000000"/>
                </a:solidFill>
                <a:latin typeface="Calibri"/>
              </a:rPr>
              <a:t>Our Idea: AR App</a:t>
            </a:r>
            <a:endParaRPr b="0" lang="de-DE" sz="4400" spc="-1" strike="noStrike">
              <a:solidFill>
                <a:srgbClr val="000000"/>
              </a:solidFill>
              <a:latin typeface="Calibri"/>
            </a:endParaRPr>
          </a:p>
        </p:txBody>
      </p:sp>
      <p:sp>
        <p:nvSpPr>
          <p:cNvPr id="97"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de-DE" sz="3200" spc="-1" strike="noStrike">
                <a:solidFill>
                  <a:srgbClr val="8b8b8b"/>
                </a:solidFill>
                <a:latin typeface="Calibri"/>
              </a:rPr>
              <a:t>What‘s that?</a:t>
            </a:r>
            <a:endParaRPr b="0" lang="de-DE" sz="3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rPr>
              <a:t>https://en.wikipedia.org/wiki/Augmented_reality</a:t>
            </a:r>
            <a:endParaRPr b="0" lang="de-DE" sz="1800" spc="-1" strike="noStrike">
              <a:latin typeface="Arial"/>
            </a:endParaRPr>
          </a:p>
        </p:txBody>
      </p:sp>
      <p:pic>
        <p:nvPicPr>
          <p:cNvPr id="99" name="" descr=""/>
          <p:cNvPicPr/>
          <p:nvPr/>
        </p:nvPicPr>
        <p:blipFill>
          <a:blip r:embed="rId1"/>
          <a:stretch/>
        </p:blipFill>
        <p:spPr>
          <a:xfrm>
            <a:off x="504000" y="114120"/>
            <a:ext cx="8316000" cy="6027120"/>
          </a:xfrm>
          <a:prstGeom prst="rect">
            <a:avLst/>
          </a:prstGeom>
          <a:ln>
            <a:noFill/>
          </a:ln>
        </p:spPr>
      </p:pic>
      <p:pic>
        <p:nvPicPr>
          <p:cNvPr id="100" name="" descr=""/>
          <p:cNvPicPr/>
          <p:nvPr/>
        </p:nvPicPr>
        <p:blipFill>
          <a:blip r:embed="rId2"/>
          <a:stretch/>
        </p:blipFill>
        <p:spPr>
          <a:xfrm>
            <a:off x="504000" y="114120"/>
            <a:ext cx="1386000" cy="13860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85800" y="2130480"/>
            <a:ext cx="7772040" cy="1469520"/>
          </a:xfrm>
          <a:prstGeom prst="rect">
            <a:avLst/>
          </a:prstGeom>
          <a:noFill/>
          <a:ln>
            <a:noFill/>
          </a:ln>
        </p:spPr>
        <p:txBody>
          <a:bodyPr anchor="ctr"/>
          <a:p>
            <a:pPr algn="ctr">
              <a:lnSpc>
                <a:spcPct val="100000"/>
              </a:lnSpc>
            </a:pPr>
            <a:r>
              <a:rPr b="0" lang="de-DE" sz="4400" spc="-1" strike="noStrike">
                <a:solidFill>
                  <a:srgbClr val="000000"/>
                </a:solidFill>
                <a:latin typeface="Calibri"/>
              </a:rPr>
              <a:t>AR App</a:t>
            </a:r>
            <a:endParaRPr b="0" lang="de-DE" sz="4400" spc="-1" strike="noStrike">
              <a:solidFill>
                <a:srgbClr val="000000"/>
              </a:solidFill>
              <a:latin typeface="Calibri"/>
            </a:endParaRPr>
          </a:p>
        </p:txBody>
      </p:sp>
      <p:sp>
        <p:nvSpPr>
          <p:cNvPr id="102"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de-DE" sz="3200" spc="-1" strike="noStrike">
                <a:solidFill>
                  <a:srgbClr val="8b8b8b"/>
                </a:solidFill>
                <a:latin typeface="Calibri"/>
              </a:rPr>
              <a:t>How to?</a:t>
            </a:r>
            <a:endParaRPr b="0" lang="de-DE"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Inhaltsplatzhalter 3" descr=""/>
          <p:cNvPicPr/>
          <p:nvPr/>
        </p:nvPicPr>
        <p:blipFill>
          <a:blip r:embed="rId1"/>
          <a:stretch/>
        </p:blipFill>
        <p:spPr>
          <a:xfrm>
            <a:off x="179640" y="908640"/>
            <a:ext cx="8764200" cy="5112360"/>
          </a:xfrm>
          <a:prstGeom prst="rect">
            <a:avLst/>
          </a:prstGeom>
          <a:ln>
            <a:noFill/>
          </a:ln>
        </p:spPr>
      </p:pic>
      <p:sp>
        <p:nvSpPr>
          <p:cNvPr id="104" name="CustomShape 1"/>
          <p:cNvSpPr/>
          <p:nvPr/>
        </p:nvSpPr>
        <p:spPr>
          <a:xfrm>
            <a:off x="251640" y="6309360"/>
            <a:ext cx="8568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u="sng">
                <a:solidFill>
                  <a:srgbClr val="0000ff"/>
                </a:solidFill>
                <a:uFillTx/>
                <a:latin typeface="Calibri"/>
                <a:hlinkClick r:id="rId2"/>
              </a:rPr>
              <a:t>https://developer.apple.com/arkit/</a:t>
            </a:r>
            <a:endParaRPr b="0" lang="de-DE"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LibreOffice/5.4.1.2$Windows_X86_64 LibreOffice_project/ea7cb86e6eeb2bf3a5af73a8f7777ac570321527</Application>
  <Words>320</Words>
  <Paragraphs>130</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2017-11-25T15:42:08Z</dcterms:created>
  <dc:creator>Reichert</dc:creator>
  <dc:description/>
  <dc:language>de-DE</dc:language>
  <cp:lastModifiedBy/>
  <dcterms:modified xsi:type="dcterms:W3CDTF">2017-11-26T22:49:45Z</dcterms:modified>
  <cp:revision>37</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