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65F8D6-C7F6-452D-9048-8C420ADD9F11}">
  <a:tblStyle styleId="{A765F8D6-C7F6-452D-9048-8C420ADD9F1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F1F5"/>
          </a:solidFill>
        </a:fill>
      </a:tcStyle>
    </a:wholeTbl>
    <a:band1H>
      <a:tcTxStyle/>
      <a:tcStyle>
        <a:fill>
          <a:solidFill>
            <a:srgbClr val="CEE2EA"/>
          </a:solidFill>
        </a:fill>
      </a:tcStyle>
    </a:band1H>
    <a:band2H>
      <a:tcTxStyle/>
    </a:band2H>
    <a:band1V>
      <a:tcTxStyle/>
      <a:tcStyle>
        <a:fill>
          <a:solidFill>
            <a:srgbClr val="CEE2EA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8F1F5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13fcf83ad_1_1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313fcf83ad_1_12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13fcf83ad_1_12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313fcf83ad_1_1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313fcf83ad_1_13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313fcf83ad_1_1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13fcf83ad_1_1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313fcf83ad_1_12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313fcf83ad_1_1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313fcf83ad_1_12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13fcf83ad_1_1308:notes"/>
          <p:cNvSpPr/>
          <p:nvPr>
            <p:ph idx="2" type="sldImg"/>
          </p:nvPr>
        </p:nvSpPr>
        <p:spPr>
          <a:xfrm>
            <a:off x="1106925" y="812520"/>
            <a:ext cx="53457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g2313fcf83ad_1_130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let introduction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1) introduced in es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2) block scoped ie. variable declared with let is only accessible with in the block where it is declared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3) variable declared with let cant be redeclared inside same block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4) variable declared with let can be reassigned the value with in the same block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5)  variable can be declared globally also using let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const introduction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1) introduced in es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2) Block scoped ie. variable declared with const is only accessible with in the block where it is declared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3) variable declared with const can’t be redeclared inside same block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4) variable declared with const can be reassigned the value with in the same block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5) variable can be declared globally also using const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var introduction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1) existed in javascript since 1995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2) function scoped ie. variable declared with var is available in the whole function  ie. variable if declared inside block will be accessible outside block too with in same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3) variable can be redeclared in same block or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4) Variable can be reassigned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5)  variables can be declared globally also using var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6) var declarations are processed before any code is executed ie. statement where variable is used can exist before variable is declared. This is called hoisting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13fcf83ad_1_1372:notes"/>
          <p:cNvSpPr/>
          <p:nvPr>
            <p:ph idx="2" type="sldImg"/>
          </p:nvPr>
        </p:nvSpPr>
        <p:spPr>
          <a:xfrm>
            <a:off x="1106925" y="812520"/>
            <a:ext cx="53457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313fcf83ad_1_137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GB" sz="1800">
                <a:solidFill>
                  <a:schemeClr val="dk1"/>
                </a:solidFill>
              </a:rPr>
              <a:t>let introduction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1) introduced in es 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2) block scoped ie. variable declared with let is only accessible with in the block where it is declared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3) variable declared with let cant be redeclared inside same block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4) variable declared with let can be reassigned the value with in the same block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5)  variable can be declared globally also using let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GB" sz="1800">
                <a:solidFill>
                  <a:schemeClr val="dk1"/>
                </a:solidFill>
              </a:rPr>
              <a:t>const introduction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1) introduced in es 6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2) Block scoped ie. variable declared with const is only accessible with in the block where it is declared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3) variable declared with const can’t be redeclared inside same block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4) variable declared with const can be reassigned the value with in the same block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5) variable can be declared globally also using const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GB" sz="1800">
                <a:solidFill>
                  <a:schemeClr val="dk1"/>
                </a:solidFill>
              </a:rPr>
              <a:t>var introduction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1) existed in javascript since 1995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2) function scoped ie. variable declared with var is available in the whole function  ie. variable if declared inside block will be accessible outside block too with in same function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3) variable can be redeclared in same block or function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4) Variable can be reassigned value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5)  variables can be declared globally also using var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6) var declarations are processed before any code is executed ie. statement where variable is used can exist before variable is declared. This is called hoisting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313fcf83ad_1_137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5440" y="477000"/>
            <a:ext cx="77691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685440" y="1523520"/>
            <a:ext cx="7769100" cy="47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685440" y="477000"/>
            <a:ext cx="77691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685440" y="1523520"/>
            <a:ext cx="7769100" cy="47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/>
        </p:nvSpPr>
        <p:spPr>
          <a:xfrm>
            <a:off x="685800" y="205704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5"/>
          <p:cNvSpPr txBox="1"/>
          <p:nvPr/>
        </p:nvSpPr>
        <p:spPr>
          <a:xfrm>
            <a:off x="1371600" y="3886200"/>
            <a:ext cx="6400800" cy="17524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 Fundamentals</a:t>
            </a:r>
            <a:endParaRPr b="0" i="0" sz="2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/>
        </p:nvSpPr>
        <p:spPr>
          <a:xfrm>
            <a:off x="685800" y="531720"/>
            <a:ext cx="77724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4"/>
          <p:cNvSpPr txBox="1"/>
          <p:nvPr/>
        </p:nvSpPr>
        <p:spPr>
          <a:xfrm>
            <a:off x="685800" y="152352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79" lvl="0" marL="341279" marR="0" rtl="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syntax for defining a function is</a:t>
            </a:r>
            <a:br>
              <a:rPr b="0" i="0" lang="en-GB" sz="1800" u="none" cap="none" strike="noStrike">
                <a:solidFill>
                  <a:schemeClr val="dk1"/>
                </a:solidFill>
              </a:rPr>
            </a:br>
            <a:r>
              <a:rPr b="0" i="0" lang="en-GB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 </a:t>
            </a:r>
            <a:r>
              <a:rPr b="0" i="1" lang="en-GB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r>
              <a:rPr b="0" i="0" lang="en-GB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b="0" i="1" lang="en-GB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arg1</a:t>
            </a:r>
            <a:r>
              <a:rPr b="0" i="0" lang="en-GB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…, </a:t>
            </a:r>
            <a:r>
              <a:rPr b="0" i="1" lang="en-GB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argN</a:t>
            </a:r>
            <a:r>
              <a:rPr b="0" i="0" lang="en-GB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{ </a:t>
            </a:r>
            <a:r>
              <a:rPr b="0" i="1" lang="en-GB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statements</a:t>
            </a:r>
            <a:r>
              <a:rPr b="0" i="0" lang="en-GB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}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040" lvl="1" marL="741240" marR="0" rtl="0" algn="l">
              <a:lnSpc>
                <a:spcPct val="90000"/>
              </a:lnSpc>
              <a:spcBef>
                <a:spcPts val="62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function may contain </a:t>
            </a: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return </a:t>
            </a:r>
            <a:r>
              <a:rPr b="0" i="1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statements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040" lvl="1" marL="741240" marR="0" rtl="0" algn="l">
              <a:lnSpc>
                <a:spcPct val="90000"/>
              </a:lnSpc>
              <a:spcBef>
                <a:spcPts val="62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variables declared within the function are local to it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79" lvl="0" marL="341279" marR="0" rtl="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syntax for calling a function is just </a:t>
            </a:r>
            <a:r>
              <a:rPr b="0" i="1" lang="en-GB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r>
              <a:rPr b="0" i="0" lang="en-GB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b="0" i="1" lang="en-GB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arg1</a:t>
            </a:r>
            <a:r>
              <a:rPr b="0" i="0" lang="en-GB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…, </a:t>
            </a:r>
            <a:r>
              <a:rPr b="0" i="1" lang="en-GB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argN</a:t>
            </a:r>
            <a:r>
              <a:rPr b="0" i="0" lang="en-GB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79" lvl="0" marL="341279" marR="0" rtl="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parameters are passed </a:t>
            </a:r>
            <a:r>
              <a:rPr b="0" i="1" lang="en-GB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value, </a:t>
            </a:r>
            <a:r>
              <a:rPr b="0" i="0" lang="en-GB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 are passed </a:t>
            </a:r>
            <a:r>
              <a:rPr b="0" i="1" lang="en-GB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reference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type="title"/>
          </p:nvPr>
        </p:nvSpPr>
        <p:spPr>
          <a:xfrm>
            <a:off x="685440" y="477000"/>
            <a:ext cx="7769100" cy="8712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Anonymous Function</a:t>
            </a:r>
            <a:endParaRPr sz="3400"/>
          </a:p>
        </p:txBody>
      </p:sp>
      <p:sp>
        <p:nvSpPr>
          <p:cNvPr id="121" name="Google Shape;121;p25"/>
          <p:cNvSpPr txBox="1"/>
          <p:nvPr>
            <p:ph idx="1" type="body"/>
          </p:nvPr>
        </p:nvSpPr>
        <p:spPr>
          <a:xfrm>
            <a:off x="175376" y="1587575"/>
            <a:ext cx="8279100" cy="47337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</a:rPr>
              <a:t>We can declare functions without names and it is still useful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var add=function(num1,num2){ // line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	return num1+ num2;// line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}//line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v</a:t>
            </a:r>
            <a:r>
              <a:rPr lang="en-GB"/>
              <a:t>ar result=add(4,6);// line 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Above code we declared an anonymous function in line 1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We assigned the function to variable add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In line 4 we call the function using add as it </a:t>
            </a:r>
            <a:r>
              <a:rPr lang="en-GB">
                <a:solidFill>
                  <a:schemeClr val="dk1"/>
                </a:solidFill>
              </a:rPr>
              <a:t>holds the function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/>
        </p:nvSpPr>
        <p:spPr>
          <a:xfrm>
            <a:off x="685800" y="531720"/>
            <a:ext cx="7772400" cy="76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literals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6"/>
          <p:cNvSpPr txBox="1"/>
          <p:nvPr/>
        </p:nvSpPr>
        <p:spPr>
          <a:xfrm>
            <a:off x="685800" y="152352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1280" lvl="0" marL="341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don’t declare the </a:t>
            </a:r>
            <a:r>
              <a:rPr b="0" i="1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</a:t>
            </a: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variables in JavaScript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80" lvl="0" marL="341280" marR="0" rtl="0" algn="l">
              <a:lnSpc>
                <a:spcPct val="100000"/>
              </a:lnSpc>
              <a:spcBef>
                <a:spcPts val="62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has array </a:t>
            </a:r>
            <a:r>
              <a:rPr b="0" i="1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literals,</a:t>
            </a: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written with brackets and commas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039" lvl="1" marL="741240" marR="0" rtl="0" algn="l">
              <a:lnSpc>
                <a:spcPct val="100000"/>
              </a:lnSpc>
              <a:spcBef>
                <a:spcPts val="52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lang="en-GB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fruits</a:t>
            </a:r>
            <a:r>
              <a:rPr b="0" i="0" lang="en-GB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= ["</a:t>
            </a:r>
            <a:r>
              <a:rPr lang="en-GB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apple</a:t>
            </a:r>
            <a:r>
              <a:rPr b="0" i="0" lang="en-GB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", "</a:t>
            </a:r>
            <a:r>
              <a:rPr lang="en-GB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mango</a:t>
            </a:r>
            <a:r>
              <a:rPr b="0" i="0" lang="en-GB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", "</a:t>
            </a:r>
            <a:r>
              <a:rPr lang="en-GB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grapes</a:t>
            </a:r>
            <a:r>
              <a:rPr b="0" i="0" lang="en-GB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"];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039" lvl="1" marL="741240" marR="0" rtl="0" algn="l">
              <a:lnSpc>
                <a:spcPct val="100000"/>
              </a:lnSpc>
              <a:spcBef>
                <a:spcPts val="52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Arrays 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with index zero</a:t>
            </a:r>
            <a:r>
              <a:rPr b="0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fruits</a:t>
            </a:r>
            <a:r>
              <a:rPr b="0" i="0" lang="en-GB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[0] </a:t>
            </a:r>
            <a:r>
              <a:rPr b="0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b="0" i="0" lang="en-GB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"</a:t>
            </a:r>
            <a:r>
              <a:rPr lang="en-GB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apple</a:t>
            </a:r>
            <a:r>
              <a:rPr b="0" i="0" lang="en-GB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"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80" lvl="0" marL="341280" marR="0" rtl="0" algn="l">
              <a:lnSpc>
                <a:spcPct val="100000"/>
              </a:lnSpc>
              <a:spcBef>
                <a:spcPts val="62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put two commas in a row, the array has an “empty” element in that location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039" lvl="1" marL="741240" marR="0" rtl="0" algn="l">
              <a:lnSpc>
                <a:spcPct val="100000"/>
              </a:lnSpc>
              <a:spcBef>
                <a:spcPts val="52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lang="en-GB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fruits</a:t>
            </a:r>
            <a:r>
              <a:rPr b="0" i="0" lang="en-GB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= [</a:t>
            </a:r>
            <a:r>
              <a:rPr lang="en-GB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"apple", ,"mango", "grapes"</a:t>
            </a:r>
            <a:r>
              <a:rPr b="0" i="0" lang="en-GB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];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7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</a:pP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fruits</a:t>
            </a:r>
            <a:r>
              <a:rPr b="0" i="0" lang="en-GB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elements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039" lvl="1" marL="741240" marR="0" rtl="0" algn="l">
              <a:lnSpc>
                <a:spcPct val="100000"/>
              </a:lnSpc>
              <a:spcBef>
                <a:spcPts val="52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a single comma at the end is ignored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7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lang="en-GB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fruits= ["apple", ,"mango", "grapes",];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7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fruits </a:t>
            </a:r>
            <a:r>
              <a:rPr b="0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still has 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GB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elements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/>
        </p:nvSpPr>
        <p:spPr>
          <a:xfrm>
            <a:off x="685800" y="531720"/>
            <a:ext cx="7772400" cy="76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Four ways to create an array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7"/>
          <p:cNvSpPr txBox="1"/>
          <p:nvPr/>
        </p:nvSpPr>
        <p:spPr>
          <a:xfrm>
            <a:off x="685800" y="1676520"/>
            <a:ext cx="7772400" cy="48765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1280" lvl="0" marL="3412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use an array literal:</a:t>
            </a:r>
            <a:br>
              <a:rPr b="0" i="0" lang="en-GB" sz="1800" u="none" cap="none" strike="noStrike">
                <a:solidFill>
                  <a:schemeClr val="dk1"/>
                </a:solidFill>
              </a:rPr>
            </a:br>
            <a:r>
              <a:rPr b="0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0" i="0" lang="en-GB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var colors = ["red", "green", "blue"];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80" lvl="0" marL="341280" marR="0" rtl="0" algn="l">
              <a:lnSpc>
                <a:spcPct val="100000"/>
              </a:lnSpc>
              <a:spcBef>
                <a:spcPts val="62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use </a:t>
            </a: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new Array() </a:t>
            </a: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an empty array: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039" lvl="1" marL="741240" marR="0" rtl="0" algn="l">
              <a:lnSpc>
                <a:spcPct val="100000"/>
              </a:lnSpc>
              <a:spcBef>
                <a:spcPts val="52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</a:pPr>
            <a:r>
              <a:rPr b="0" i="0" lang="en-GB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var colors = new Array();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039" lvl="1" marL="741240" marR="0" rtl="0" algn="l">
              <a:lnSpc>
                <a:spcPct val="100000"/>
              </a:lnSpc>
              <a:spcBef>
                <a:spcPts val="52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add elements to the array later:</a:t>
            </a:r>
            <a:br>
              <a:rPr b="0" i="0" lang="en-GB" sz="1800" u="none" cap="none" strike="noStrike">
                <a:solidFill>
                  <a:schemeClr val="dk1"/>
                </a:solidFill>
              </a:rPr>
            </a:br>
            <a:r>
              <a:rPr b="0" i="0" lang="en-GB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colors[0] = "red"; colors[2] = "blue"; colors[1]="green";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80" lvl="0" marL="341280" marR="0" rtl="0" algn="l">
              <a:lnSpc>
                <a:spcPct val="100000"/>
              </a:lnSpc>
              <a:spcBef>
                <a:spcPts val="62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use</a:t>
            </a: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new Array(</a:t>
            </a:r>
            <a:r>
              <a:rPr b="0" i="1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</a:t>
            </a: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a single numeric argument to create an array of that size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039" lvl="1" marL="741240" marR="0" rtl="0" algn="l">
              <a:lnSpc>
                <a:spcPct val="100000"/>
              </a:lnSpc>
              <a:spcBef>
                <a:spcPts val="52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</a:pPr>
            <a:r>
              <a:rPr b="0" i="0" lang="en-GB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var colors = new Array(3);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80" lvl="0" marL="341280" marR="0" rtl="0" algn="l">
              <a:lnSpc>
                <a:spcPct val="100000"/>
              </a:lnSpc>
              <a:spcBef>
                <a:spcPts val="62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use</a:t>
            </a: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new Array(</a:t>
            </a:r>
            <a:r>
              <a:rPr b="0" i="1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…)</a:t>
            </a: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two or more arguments to create an array containing those values: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039" lvl="1" marL="741240" marR="0" rtl="0" algn="l">
              <a:lnSpc>
                <a:spcPct val="100000"/>
              </a:lnSpc>
              <a:spcBef>
                <a:spcPts val="52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</a:pPr>
            <a:r>
              <a:rPr b="0" i="0" lang="en-GB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var colors = new Array("red","green", "blue");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/>
        </p:nvSpPr>
        <p:spPr>
          <a:xfrm>
            <a:off x="685800" y="531720"/>
            <a:ext cx="77724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length of an array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8"/>
          <p:cNvSpPr txBox="1"/>
          <p:nvPr/>
        </p:nvSpPr>
        <p:spPr>
          <a:xfrm>
            <a:off x="685440" y="1676160"/>
            <a:ext cx="7924800" cy="4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1279" lvl="0" marL="3412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myArray</a:t>
            </a: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an array, its length is given by </a:t>
            </a: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myArray.length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79" lvl="0" marL="341279" marR="0" rtl="0" algn="l">
              <a:lnSpc>
                <a:spcPct val="100000"/>
              </a:lnSpc>
              <a:spcBef>
                <a:spcPts val="62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length can be changed by assignment beyond the current length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040" lvl="1" marL="741240" marR="0" rtl="0" algn="l">
              <a:lnSpc>
                <a:spcPct val="90000"/>
              </a:lnSpc>
              <a:spcBef>
                <a:spcPts val="52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b="0" i="0" lang="en-GB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var myArray = </a:t>
            </a:r>
            <a:r>
              <a:rPr lang="en-GB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[]</a:t>
            </a:r>
            <a:r>
              <a:rPr b="0" i="0" lang="en-GB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 myArray[10] = 3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623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52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/>
        </p:nvSpPr>
        <p:spPr>
          <a:xfrm>
            <a:off x="685800" y="531720"/>
            <a:ext cx="7772400" cy="76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Arrays and objects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685800" y="152352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1280" lvl="0" marL="341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Arrays </a:t>
            </a:r>
            <a:r>
              <a:rPr b="0" i="1" lang="en-GB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</a:t>
            </a:r>
            <a:r>
              <a:rPr b="0" i="0" lang="en-GB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objects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80" lvl="0" marL="341280" marR="0" rtl="0" algn="l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lang="en-GB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user</a:t>
            </a:r>
            <a:r>
              <a:rPr b="0" i="0" lang="en-GB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= { </a:t>
            </a:r>
            <a:r>
              <a:rPr lang="en-GB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name</a:t>
            </a:r>
            <a:r>
              <a:rPr b="0" i="0" lang="en-GB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"</a:t>
            </a:r>
            <a:r>
              <a:rPr lang="en-GB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pankaj</a:t>
            </a:r>
            <a:r>
              <a:rPr b="0" i="0" lang="en-GB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",  </a:t>
            </a:r>
            <a:r>
              <a:rPr lang="en-GB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age</a:t>
            </a:r>
            <a:r>
              <a:rPr b="0" i="0" lang="en-GB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GB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21</a:t>
            </a:r>
            <a:r>
              <a:rPr b="0" i="0" lang="en-GB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}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039" lvl="1" marL="741240" marR="0" rtl="0" algn="l">
              <a:lnSpc>
                <a:spcPct val="100000"/>
              </a:lnSpc>
              <a:spcBef>
                <a:spcPts val="62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</a:pPr>
            <a:r>
              <a:rPr lang="en-GB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user</a:t>
            </a: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[</a:t>
            </a:r>
            <a:r>
              <a:rPr lang="en-GB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"name"</a:t>
            </a: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] </a:t>
            </a: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same as</a:t>
            </a: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user.name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039" lvl="1" marL="741240" marR="0" rtl="0" algn="l">
              <a:lnSpc>
                <a:spcPct val="100000"/>
              </a:lnSpc>
              <a:spcBef>
                <a:spcPts val="62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</a:pPr>
            <a:r>
              <a:rPr lang="en-GB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user</a:t>
            </a: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r>
              <a:rPr lang="en-GB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age</a:t>
            </a: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same as</a:t>
            </a: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user</a:t>
            </a: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["</a:t>
            </a:r>
            <a:r>
              <a:rPr lang="en-GB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age</a:t>
            </a: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"]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80" lvl="0" marL="341280" marR="0" rtl="0" algn="l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</a:t>
            </a:r>
            <a:r>
              <a:rPr b="0" i="1" lang="en-GB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</a:t>
            </a:r>
            <a:r>
              <a:rPr b="0" i="0" lang="en-GB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name of a property, you can use dot notation:</a:t>
            </a: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user.name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80" lvl="0" marL="341280" marR="0" rtl="0" algn="l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</a:t>
            </a:r>
            <a:r>
              <a:rPr b="0" i="1" lang="en-GB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don’t know</a:t>
            </a:r>
            <a:r>
              <a:rPr b="0" i="0" lang="en-GB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name of a property, but you have it in a variable (or can compute it), you </a:t>
            </a:r>
            <a:r>
              <a:rPr b="0" i="1" lang="en-GB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</a:t>
            </a:r>
            <a:r>
              <a:rPr b="0" i="0" lang="en-GB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 array notation: </a:t>
            </a:r>
            <a:r>
              <a:rPr lang="en-GB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user</a:t>
            </a:r>
            <a:r>
              <a:rPr b="0" i="0" lang="en-GB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.[</a:t>
            </a:r>
            <a:r>
              <a:rPr lang="en-GB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"age"</a:t>
            </a:r>
            <a:r>
              <a:rPr b="0" i="0" lang="en-GB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]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/>
        </p:nvSpPr>
        <p:spPr>
          <a:xfrm>
            <a:off x="685800" y="531720"/>
            <a:ext cx="7772400" cy="76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functions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30"/>
          <p:cNvSpPr txBox="1"/>
          <p:nvPr/>
        </p:nvSpPr>
        <p:spPr>
          <a:xfrm>
            <a:off x="685800" y="152352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1280" lvl="0" marL="341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0" i="0" lang="en-GB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myArray</a:t>
            </a:r>
            <a:r>
              <a:rPr b="0" i="0" lang="en-GB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an array,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039" lvl="1" marL="741240" marR="0" rtl="0" algn="l">
              <a:lnSpc>
                <a:spcPct val="100000"/>
              </a:lnSpc>
              <a:spcBef>
                <a:spcPts val="62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</a:pP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myArray.sort() </a:t>
            </a: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sorts the array alphabetically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039" lvl="1" marL="741240" marR="0" rtl="0" algn="l">
              <a:lnSpc>
                <a:spcPct val="100000"/>
              </a:lnSpc>
              <a:spcBef>
                <a:spcPts val="62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</a:pP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myArray.sort(function(a, b) { return a - b; }) </a:t>
            </a: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sorts numerically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039" lvl="1" marL="741240" marR="0" rtl="0" algn="l">
              <a:lnSpc>
                <a:spcPct val="100000"/>
              </a:lnSpc>
              <a:spcBef>
                <a:spcPts val="62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</a:pP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myArray.reverse() </a:t>
            </a: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reverses the array elements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039" lvl="1" marL="741240" marR="0" rtl="0" algn="l">
              <a:lnSpc>
                <a:spcPct val="100000"/>
              </a:lnSpc>
              <a:spcBef>
                <a:spcPts val="62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</a:pP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myArray.push(…) </a:t>
            </a: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adds any number of new elements to the end of the array, and increases the array’s length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039" lvl="1" marL="741240" marR="0" rtl="0" algn="l">
              <a:lnSpc>
                <a:spcPct val="100000"/>
              </a:lnSpc>
              <a:spcBef>
                <a:spcPts val="62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</a:pP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myArray.pop() </a:t>
            </a: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removes and returns the last element of the array, and decrements the array’s length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039" lvl="1" marL="741240" marR="0" rtl="0" algn="l">
              <a:lnSpc>
                <a:spcPct val="100000"/>
              </a:lnSpc>
              <a:spcBef>
                <a:spcPts val="62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</a:pP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myArray.toString() </a:t>
            </a: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a string containing the values of the array elements, separated by commas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type="title"/>
          </p:nvPr>
        </p:nvSpPr>
        <p:spPr>
          <a:xfrm>
            <a:off x="685440" y="477000"/>
            <a:ext cx="7769100" cy="8712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on array, in vs of</a:t>
            </a:r>
            <a:endParaRPr/>
          </a:p>
        </p:txBody>
      </p:sp>
      <p:sp>
        <p:nvSpPr>
          <p:cNvPr id="157" name="Google Shape;157;p31"/>
          <p:cNvSpPr txBox="1"/>
          <p:nvPr>
            <p:ph idx="1" type="body"/>
          </p:nvPr>
        </p:nvSpPr>
        <p:spPr>
          <a:xfrm>
            <a:off x="761640" y="1523520"/>
            <a:ext cx="7769100" cy="47976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 fruits=[“apple”,”mango”,”banana”];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for(var index in fruits){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var iteratedValue=fruits[index];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console.log(iteratedValue);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Index is the index of the element getting iterated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for(var iteratedValue of fruits){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console.log(iteratedValue);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/>
        </p:nvSpPr>
        <p:spPr>
          <a:xfrm>
            <a:off x="685800" y="531720"/>
            <a:ext cx="7772400" cy="76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GB" sz="4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for…in </a:t>
            </a:r>
            <a:r>
              <a:rPr b="0" i="0" lang="en-GB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32"/>
          <p:cNvSpPr txBox="1"/>
          <p:nvPr/>
        </p:nvSpPr>
        <p:spPr>
          <a:xfrm>
            <a:off x="838200" y="167652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1279" lvl="0" marL="3412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loop through all the properties of an object with </a:t>
            </a: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(</a:t>
            </a:r>
            <a:r>
              <a:rPr b="0" i="1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</a:t>
            </a: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</a:t>
            </a: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</a:t>
            </a: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</a:t>
            </a: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var user={name:”anil”, age:21};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4039" lvl="1" marL="741240" marR="0" rtl="0" algn="l">
              <a:lnSpc>
                <a:spcPct val="100000"/>
              </a:lnSpc>
              <a:spcBef>
                <a:spcPts val="52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 </a:t>
            </a:r>
            <a:r>
              <a:rPr b="0" i="0" lang="en-GB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(var </a:t>
            </a:r>
            <a:r>
              <a:rPr lang="en-GB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index</a:t>
            </a:r>
            <a:r>
              <a:rPr b="0" i="0" lang="en-GB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in </a:t>
            </a:r>
            <a:r>
              <a:rPr lang="en-GB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user</a:t>
            </a:r>
            <a:r>
              <a:rPr b="0" i="0" lang="en-GB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{</a:t>
            </a:r>
            <a:br>
              <a:rPr b="0" i="0" lang="en-GB" sz="1800" u="none" cap="none" strike="noStrike">
                <a:solidFill>
                  <a:schemeClr val="dk1"/>
                </a:solidFill>
              </a:rPr>
            </a:br>
            <a:r>
              <a:rPr b="0" i="0" lang="en-GB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</a:t>
            </a:r>
            <a:r>
              <a:rPr lang="en-GB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var iterated=user[index];</a:t>
            </a:r>
            <a:br>
              <a:rPr b="0" i="0" lang="en-GB" sz="1800" u="none" cap="none" strike="noStrike">
                <a:solidFill>
                  <a:schemeClr val="dk1"/>
                </a:solidFill>
              </a:rPr>
            </a:br>
            <a:r>
              <a:rPr b="0" i="0" lang="en-GB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039" lvl="1" marL="741240" marR="0" rtl="0" algn="l">
              <a:lnSpc>
                <a:spcPct val="100000"/>
              </a:lnSpc>
              <a:spcBef>
                <a:spcPts val="52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Possible output:  name</a:t>
            </a:r>
            <a:r>
              <a:rPr b="0" i="0" lang="en-GB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GB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“anil”</a:t>
            </a:r>
            <a:br>
              <a:rPr b="0" i="0" lang="en-GB" sz="1800" u="none" cap="none" strike="noStrike">
                <a:solidFill>
                  <a:schemeClr val="dk1"/>
                </a:solidFill>
              </a:rPr>
            </a:br>
            <a:r>
              <a:rPr b="0" i="0" lang="en-GB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</a:t>
            </a:r>
            <a:r>
              <a:rPr lang="en-GB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age</a:t>
            </a:r>
            <a:r>
              <a:rPr b="0" i="0" lang="en-GB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GB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21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039" lvl="1" marL="741240" marR="0" rtl="0" algn="l">
              <a:lnSpc>
                <a:spcPct val="100000"/>
              </a:lnSpc>
              <a:spcBef>
                <a:spcPts val="52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properties are accessed in an </a:t>
            </a:r>
            <a:r>
              <a:rPr b="0" i="1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undefined</a:t>
            </a:r>
            <a:r>
              <a:rPr b="0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order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52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/>
        </p:nvSpPr>
        <p:spPr>
          <a:xfrm>
            <a:off x="685800" y="531720"/>
            <a:ext cx="77724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 handling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33"/>
          <p:cNvSpPr txBox="1"/>
          <p:nvPr/>
        </p:nvSpPr>
        <p:spPr>
          <a:xfrm>
            <a:off x="685800" y="1676160"/>
            <a:ext cx="8153400" cy="4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1279" lvl="0" marL="34127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try {</a:t>
            </a:r>
            <a:br>
              <a:rPr b="0" i="0" lang="en-GB" sz="1800" u="none" cap="none" strike="noStrike">
                <a:solidFill>
                  <a:schemeClr val="dk1"/>
                </a:solidFill>
              </a:rPr>
            </a:b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b="0" i="1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statements to try</a:t>
            </a:r>
            <a:br>
              <a:rPr b="0" i="0" lang="en-GB" sz="1800" u="none" cap="none" strike="noStrike">
                <a:solidFill>
                  <a:schemeClr val="dk1"/>
                </a:solidFill>
              </a:rPr>
            </a:b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} catch (</a:t>
            </a:r>
            <a:r>
              <a:rPr b="0" i="1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if </a:t>
            </a:r>
            <a:r>
              <a:rPr b="0" i="1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test1</a:t>
            </a: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{ </a:t>
            </a:r>
            <a:br>
              <a:rPr b="0" i="0" lang="en-GB" sz="1800" u="none" cap="none" strike="noStrike">
                <a:solidFill>
                  <a:schemeClr val="dk1"/>
                </a:solidFill>
              </a:rPr>
            </a:b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b="0" i="1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exception-handling for the case that test1 is true</a:t>
            </a:r>
            <a:br>
              <a:rPr b="0" i="0" lang="en-GB" sz="1800" u="none" cap="none" strike="noStrike">
                <a:solidFill>
                  <a:schemeClr val="dk1"/>
                </a:solidFill>
              </a:rPr>
            </a:b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} catch (</a:t>
            </a:r>
            <a:r>
              <a:rPr b="0" i="1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if </a:t>
            </a:r>
            <a:r>
              <a:rPr b="0" i="1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test2</a:t>
            </a: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{ </a:t>
            </a:r>
            <a:br>
              <a:rPr b="0" i="0" lang="en-GB" sz="1800" u="none" cap="none" strike="noStrike">
                <a:solidFill>
                  <a:schemeClr val="dk1"/>
                </a:solidFill>
              </a:rPr>
            </a:b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b="0" i="1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exception-handling for when test1 is false and test2 is true</a:t>
            </a:r>
            <a:br>
              <a:rPr b="0" i="0" lang="en-GB" sz="1800" u="none" cap="none" strike="noStrike">
                <a:solidFill>
                  <a:schemeClr val="dk1"/>
                </a:solidFill>
              </a:rPr>
            </a:b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} catch (</a:t>
            </a:r>
            <a:r>
              <a:rPr b="0" i="1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{ </a:t>
            </a:r>
            <a:br>
              <a:rPr b="0" i="0" lang="en-GB" sz="1800" u="none" cap="none" strike="noStrike">
                <a:solidFill>
                  <a:schemeClr val="dk1"/>
                </a:solidFill>
              </a:rPr>
            </a:b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b="0" i="1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exception-handling for when both test1and test2 are false</a:t>
            </a:r>
            <a:br>
              <a:rPr b="0" i="0" lang="en-GB" sz="1800" u="none" cap="none" strike="noStrike">
                <a:solidFill>
                  <a:schemeClr val="dk1"/>
                </a:solidFill>
              </a:rPr>
            </a:b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} finally {        // optional, as usual</a:t>
            </a:r>
            <a:br>
              <a:rPr b="0" i="0" lang="en-GB" sz="1800" u="none" cap="none" strike="noStrike">
                <a:solidFill>
                  <a:schemeClr val="dk1"/>
                </a:solidFill>
              </a:rPr>
            </a:b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b="0" i="1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that is always executed</a:t>
            </a:r>
            <a:br>
              <a:rPr b="0" i="0" lang="en-GB" sz="1800" u="none" cap="none" strike="noStrike">
                <a:solidFill>
                  <a:schemeClr val="dk1"/>
                </a:solidFill>
              </a:rPr>
            </a:b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79" lvl="0" marL="341279" marR="0" rtl="0" algn="l">
              <a:lnSpc>
                <a:spcPct val="90000"/>
              </a:lnSpc>
              <a:spcBef>
                <a:spcPts val="62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Typically, the test would be something like</a:t>
            </a:r>
            <a:br>
              <a:rPr b="0" i="0" lang="en-GB" sz="1800" u="none" cap="none" strike="noStrike">
                <a:solidFill>
                  <a:schemeClr val="dk1"/>
                </a:solidFill>
              </a:rPr>
            </a:b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 == "InvalidNameException"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/>
        </p:nvSpPr>
        <p:spPr>
          <a:xfrm>
            <a:off x="685800" y="531720"/>
            <a:ext cx="7772400" cy="76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Primitive data types</a:t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6"/>
          <p:cNvSpPr txBox="1"/>
          <p:nvPr/>
        </p:nvSpPr>
        <p:spPr>
          <a:xfrm>
            <a:off x="685800" y="152352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1280" lvl="0" marL="341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•"/>
            </a:pPr>
            <a:r>
              <a:rPr b="0" i="0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has three “primitive” types: </a:t>
            </a:r>
            <a:r>
              <a:rPr b="0" i="0" lang="en-GB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number</a:t>
            </a:r>
            <a:r>
              <a:rPr b="0" i="0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GB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string</a:t>
            </a:r>
            <a:r>
              <a:rPr b="0" i="0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0" i="0" lang="en-GB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boolean</a:t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039" lvl="1" marL="741240" marR="0" rtl="0" algn="l">
              <a:lnSpc>
                <a:spcPct val="100000"/>
              </a:lnSpc>
              <a:spcBef>
                <a:spcPts val="521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–"/>
            </a:pPr>
            <a:r>
              <a:rPr b="0" i="0" lang="en-GB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Everything else is an object</a:t>
            </a:r>
            <a:endParaRPr b="0" i="0" sz="2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80" lvl="0" marL="341280" marR="0" rtl="0" algn="l">
              <a:lnSpc>
                <a:spcPct val="100000"/>
              </a:lnSpc>
              <a:spcBef>
                <a:spcPts val="623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•"/>
            </a:pPr>
            <a:r>
              <a:rPr b="0" i="0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Numbers are always stored as floating-point values</a:t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80" lvl="0" marL="341280" marR="0" rtl="0" algn="l">
              <a:lnSpc>
                <a:spcPct val="100000"/>
              </a:lnSpc>
              <a:spcBef>
                <a:spcPts val="623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•"/>
            </a:pPr>
            <a:r>
              <a:rPr b="0" i="0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Strings may be enclosed in single quotes or double quotes</a:t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039" lvl="1" marL="741240" marR="0" rtl="0" algn="l">
              <a:lnSpc>
                <a:spcPct val="100000"/>
              </a:lnSpc>
              <a:spcBef>
                <a:spcPts val="521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–"/>
            </a:pPr>
            <a:r>
              <a:rPr b="0" i="0" lang="en-GB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Strings can contains </a:t>
            </a:r>
            <a:r>
              <a:rPr b="0" i="0" lang="en-GB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\n</a:t>
            </a:r>
            <a:r>
              <a:rPr b="0" i="0" lang="en-GB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(newline), </a:t>
            </a:r>
            <a:r>
              <a:rPr b="0" i="0" lang="en-GB" sz="2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\"</a:t>
            </a:r>
            <a:r>
              <a:rPr b="0" i="0" lang="en-GB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(double quote), etc.</a:t>
            </a:r>
            <a:endParaRPr b="0" i="0" sz="2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80" lvl="0" marL="341280" marR="0" rtl="0" algn="l">
              <a:lnSpc>
                <a:spcPct val="100000"/>
              </a:lnSpc>
              <a:spcBef>
                <a:spcPts val="623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•"/>
            </a:pPr>
            <a:r>
              <a:rPr b="0" i="0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Booleans are either </a:t>
            </a:r>
            <a:r>
              <a:rPr b="0" i="0" lang="en-GB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true</a:t>
            </a:r>
            <a:r>
              <a:rPr b="0" i="0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0" i="0" lang="en-GB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false</a:t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039" lvl="1" marL="741240" marR="0" rtl="0" algn="l">
              <a:lnSpc>
                <a:spcPct val="100000"/>
              </a:lnSpc>
              <a:spcBef>
                <a:spcPts val="521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–"/>
            </a:pPr>
            <a:r>
              <a:rPr b="0" i="0" lang="en-GB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r>
              <a:rPr b="0" i="0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0" i="0" lang="en-GB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"0"</a:t>
            </a:r>
            <a:r>
              <a:rPr b="0" i="0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empty strings,</a:t>
            </a:r>
            <a:r>
              <a:rPr b="0" i="0" lang="en-GB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undefined</a:t>
            </a:r>
            <a:r>
              <a:rPr b="0" i="0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0" i="0" lang="en-GB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null</a:t>
            </a:r>
            <a:r>
              <a:rPr b="0" i="0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</a:t>
            </a:r>
            <a:r>
              <a:rPr b="0" i="0" lang="en-GB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NaN </a:t>
            </a:r>
            <a:r>
              <a:rPr b="0" i="0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</a:t>
            </a:r>
            <a:r>
              <a:rPr b="0" i="0" lang="en-GB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false </a:t>
            </a:r>
            <a:r>
              <a:rPr b="0" i="0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other values are </a:t>
            </a:r>
            <a:r>
              <a:rPr b="0" i="0" lang="en-GB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true</a:t>
            </a:r>
            <a:endParaRPr b="0" i="0" sz="2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/>
        </p:nvSpPr>
        <p:spPr>
          <a:xfrm>
            <a:off x="685800" y="531720"/>
            <a:ext cx="77724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 handling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34"/>
          <p:cNvSpPr txBox="1"/>
          <p:nvPr/>
        </p:nvSpPr>
        <p:spPr>
          <a:xfrm>
            <a:off x="685800" y="152352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1279" lvl="0" marL="34127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 handling in JavaScript is </a:t>
            </a:r>
            <a:r>
              <a:rPr b="0" i="1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almost</a:t>
            </a: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same as in Java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79" lvl="0" marL="341279" marR="0" rtl="0" algn="l">
              <a:lnSpc>
                <a:spcPct val="90000"/>
              </a:lnSpc>
              <a:spcBef>
                <a:spcPts val="62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throw</a:t>
            </a: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expression</a:t>
            </a: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creates and throws an exception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040" lvl="1" marL="741240" marR="0" rtl="0" algn="l">
              <a:lnSpc>
                <a:spcPct val="90000"/>
              </a:lnSpc>
              <a:spcBef>
                <a:spcPts val="52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1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expression</a:t>
            </a:r>
            <a:r>
              <a:rPr b="0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value of the exception, and can be of </a:t>
            </a:r>
            <a:r>
              <a:rPr b="0" i="1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</a:t>
            </a:r>
            <a:r>
              <a:rPr b="0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type (often, it's a literal String)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79" lvl="0" marL="341279" marR="0" rtl="0" algn="l">
              <a:lnSpc>
                <a:spcPct val="90000"/>
              </a:lnSpc>
              <a:spcBef>
                <a:spcPts val="62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try {</a:t>
            </a:r>
            <a:br>
              <a:rPr b="0" i="0" lang="en-GB" sz="1800" u="none" cap="none" strike="noStrike">
                <a:solidFill>
                  <a:schemeClr val="dk1"/>
                </a:solidFill>
              </a:rPr>
            </a:b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b="0" i="1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statements to try</a:t>
            </a:r>
            <a:br>
              <a:rPr b="0" i="0" lang="en-GB" sz="1800" u="none" cap="none" strike="noStrike">
                <a:solidFill>
                  <a:schemeClr val="dk1"/>
                </a:solidFill>
              </a:rPr>
            </a:b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} catch (</a:t>
            </a:r>
            <a:r>
              <a:rPr b="0" i="1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{    // Notice: no type declaration for </a:t>
            </a:r>
            <a:r>
              <a:rPr b="0" i="1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br>
              <a:rPr b="0" i="0" lang="en-GB" sz="1800" u="none" cap="none" strike="noStrike">
                <a:solidFill>
                  <a:schemeClr val="dk1"/>
                </a:solidFill>
              </a:rPr>
            </a:b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b="0" i="1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exception-handling statements</a:t>
            </a:r>
            <a:br>
              <a:rPr b="0" i="0" lang="en-GB" sz="1800" u="none" cap="none" strike="noStrike">
                <a:solidFill>
                  <a:schemeClr val="dk1"/>
                </a:solidFill>
              </a:rPr>
            </a:b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} finally {        // optional, as usual</a:t>
            </a:r>
            <a:br>
              <a:rPr b="0" i="0" lang="en-GB" sz="1800" u="none" cap="none" strike="noStrike">
                <a:solidFill>
                  <a:schemeClr val="dk1"/>
                </a:solidFill>
              </a:rPr>
            </a:b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b="0" i="1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that is always executed</a:t>
            </a:r>
            <a:br>
              <a:rPr b="0" i="0" lang="en-GB" sz="1800" u="none" cap="none" strike="noStrike">
                <a:solidFill>
                  <a:schemeClr val="dk1"/>
                </a:solidFill>
              </a:rPr>
            </a:b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040" lvl="1" marL="741240" marR="0" rtl="0" algn="l">
              <a:lnSpc>
                <a:spcPct val="90000"/>
              </a:lnSpc>
              <a:spcBef>
                <a:spcPts val="52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this form, there is </a:t>
            </a:r>
            <a:r>
              <a:rPr b="0" i="1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one</a:t>
            </a:r>
            <a:r>
              <a:rPr b="0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GB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catch</a:t>
            </a:r>
            <a:r>
              <a:rPr b="0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clause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Google Shape;180;p35"/>
          <p:cNvGraphicFramePr/>
          <p:nvPr/>
        </p:nvGraphicFramePr>
        <p:xfrm>
          <a:off x="919163" y="1196340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{A765F8D6-C7F6-452D-9048-8C420ADD9F11}</a:tableStyleId>
              </a:tblPr>
              <a:tblGrid>
                <a:gridCol w="2505550"/>
                <a:gridCol w="2416975"/>
                <a:gridCol w="2416975"/>
              </a:tblGrid>
              <a:tr h="36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Font typeface="Arial"/>
                        <a:buNone/>
                      </a:pPr>
                      <a:r>
                        <a:rPr lang="en-GB" sz="1900"/>
                        <a:t>let</a:t>
                      </a:r>
                      <a:endParaRPr sz="1900"/>
                    </a:p>
                  </a:txBody>
                  <a:tcPr marT="45725" marB="45725" marR="68600" marL="686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Font typeface="Arial"/>
                        <a:buNone/>
                      </a:pPr>
                      <a:r>
                        <a:rPr lang="en-GB" sz="1900"/>
                        <a:t>const</a:t>
                      </a:r>
                      <a:endParaRPr sz="1900"/>
                    </a:p>
                  </a:txBody>
                  <a:tcPr marT="45725" marB="45725" marR="68600" marL="6860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Font typeface="Arial"/>
                        <a:buNone/>
                      </a:pPr>
                      <a:r>
                        <a:rPr lang="en-GB" sz="1900"/>
                        <a:t>var</a:t>
                      </a:r>
                      <a:endParaRPr sz="1900"/>
                    </a:p>
                  </a:txBody>
                  <a:tcPr marT="45725" marB="45725" marR="68600" marL="68600">
                    <a:solidFill>
                      <a:srgbClr val="FF9900"/>
                    </a:solidFill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Font typeface="Arial"/>
                        <a:buNone/>
                      </a:pPr>
                      <a:r>
                        <a:rPr lang="en-GB" sz="1900">
                          <a:solidFill>
                            <a:schemeClr val="dk2"/>
                          </a:solidFill>
                        </a:rPr>
                        <a:t>Introduced in es6</a:t>
                      </a:r>
                      <a:endParaRPr sz="19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68600" marL="686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Font typeface="Arial"/>
                        <a:buNone/>
                      </a:pPr>
                      <a:r>
                        <a:rPr lang="en-GB" sz="1900">
                          <a:solidFill>
                            <a:schemeClr val="dk2"/>
                          </a:solidFill>
                        </a:rPr>
                        <a:t>Introduced in es6</a:t>
                      </a:r>
                      <a:endParaRPr sz="19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68600" marL="686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Font typeface="Arial"/>
                        <a:buNone/>
                      </a:pPr>
                      <a:r>
                        <a:rPr lang="en-GB" sz="1900">
                          <a:solidFill>
                            <a:schemeClr val="dk2"/>
                          </a:solidFill>
                        </a:rPr>
                        <a:t>Always existed in javascript</a:t>
                      </a:r>
                      <a:endParaRPr sz="19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68600" marL="68600"/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Font typeface="Arial"/>
                        <a:buNone/>
                      </a:pPr>
                      <a:r>
                        <a:rPr lang="en-GB" sz="1900">
                          <a:solidFill>
                            <a:schemeClr val="dk2"/>
                          </a:solidFill>
                        </a:rPr>
                        <a:t>Block scoped</a:t>
                      </a:r>
                      <a:endParaRPr sz="19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68600" marL="686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Font typeface="Arial"/>
                        <a:buNone/>
                      </a:pPr>
                      <a:r>
                        <a:rPr lang="en-GB" sz="1900">
                          <a:solidFill>
                            <a:schemeClr val="dk2"/>
                          </a:solidFill>
                        </a:rPr>
                        <a:t>Block scoped</a:t>
                      </a:r>
                      <a:endParaRPr sz="19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68600" marL="686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Font typeface="Arial"/>
                        <a:buNone/>
                      </a:pPr>
                      <a:r>
                        <a:rPr lang="en-GB" sz="1900">
                          <a:solidFill>
                            <a:schemeClr val="dk2"/>
                          </a:solidFill>
                        </a:rPr>
                        <a:t>Function scoped</a:t>
                      </a:r>
                      <a:endParaRPr sz="19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68600" marL="68600"/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Font typeface="Arial"/>
                        <a:buNone/>
                      </a:pPr>
                      <a:r>
                        <a:rPr lang="en-GB" sz="1900">
                          <a:solidFill>
                            <a:schemeClr val="dk2"/>
                          </a:solidFill>
                        </a:rPr>
                        <a:t>Variable can’t be redeclared in same block</a:t>
                      </a:r>
                      <a:endParaRPr sz="19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68600" marL="686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Font typeface="Arial"/>
                        <a:buNone/>
                      </a:pPr>
                      <a:r>
                        <a:rPr lang="en-GB" sz="1900">
                          <a:solidFill>
                            <a:schemeClr val="dk2"/>
                          </a:solidFill>
                        </a:rPr>
                        <a:t>Variable can’t be redeclared in same block</a:t>
                      </a:r>
                      <a:endParaRPr sz="19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68600" marL="686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Font typeface="Arial"/>
                        <a:buNone/>
                      </a:pPr>
                      <a:r>
                        <a:rPr lang="en-GB" sz="1900">
                          <a:solidFill>
                            <a:schemeClr val="dk2"/>
                          </a:solidFill>
                        </a:rPr>
                        <a:t>Variable can be redeclared in same block</a:t>
                      </a:r>
                      <a:endParaRPr sz="19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68600" marL="68600"/>
                </a:tc>
              </a:tr>
              <a:tr h="6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Font typeface="Arial"/>
                        <a:buNone/>
                      </a:pPr>
                      <a:r>
                        <a:rPr lang="en-GB" sz="1900">
                          <a:solidFill>
                            <a:schemeClr val="dk2"/>
                          </a:solidFill>
                        </a:rPr>
                        <a:t>Variable can be reassigned value </a:t>
                      </a:r>
                      <a:endParaRPr sz="19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68600" marL="686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Font typeface="Arial"/>
                        <a:buNone/>
                      </a:pPr>
                      <a:r>
                        <a:rPr lang="en-GB" sz="1900">
                          <a:solidFill>
                            <a:schemeClr val="dk2"/>
                          </a:solidFill>
                        </a:rPr>
                        <a:t>Variable can not be reassigned value</a:t>
                      </a:r>
                      <a:endParaRPr sz="19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68600" marL="686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Font typeface="Arial"/>
                        <a:buNone/>
                      </a:pPr>
                      <a:r>
                        <a:rPr lang="en-GB" sz="1900">
                          <a:solidFill>
                            <a:schemeClr val="dk2"/>
                          </a:solidFill>
                        </a:rPr>
                        <a:t>Variable can be reassigned value</a:t>
                      </a:r>
                      <a:endParaRPr sz="19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68600" marL="68600"/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Font typeface="Arial"/>
                        <a:buNone/>
                      </a:pPr>
                      <a:r>
                        <a:rPr lang="en-GB" sz="1900">
                          <a:solidFill>
                            <a:schemeClr val="dk2"/>
                          </a:solidFill>
                        </a:rPr>
                        <a:t>Variable can be declared globally</a:t>
                      </a:r>
                      <a:endParaRPr sz="19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68600" marL="686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Font typeface="Arial"/>
                        <a:buNone/>
                      </a:pPr>
                      <a:r>
                        <a:rPr lang="en-GB" sz="1900">
                          <a:solidFill>
                            <a:schemeClr val="dk2"/>
                          </a:solidFill>
                        </a:rPr>
                        <a:t>Variable can be declared globally</a:t>
                      </a:r>
                      <a:endParaRPr sz="19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68600" marL="686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Font typeface="Arial"/>
                        <a:buNone/>
                      </a:pPr>
                      <a:r>
                        <a:rPr lang="en-GB" sz="1900">
                          <a:solidFill>
                            <a:schemeClr val="dk2"/>
                          </a:solidFill>
                        </a:rPr>
                        <a:t>Variable can be declared globally</a:t>
                      </a:r>
                      <a:endParaRPr sz="19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68600" marL="68600"/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68600" marL="686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68600" marL="686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68600" marL="68600"/>
                </a:tc>
              </a:tr>
            </a:tbl>
          </a:graphicData>
        </a:graphic>
      </p:graphicFrame>
      <p:sp>
        <p:nvSpPr>
          <p:cNvPr id="181" name="Google Shape;181;p35"/>
          <p:cNvSpPr txBox="1"/>
          <p:nvPr/>
        </p:nvSpPr>
        <p:spPr>
          <a:xfrm>
            <a:off x="724575" y="449025"/>
            <a:ext cx="263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let vs const vs var</a:t>
            </a:r>
            <a:endParaRPr b="1" sz="1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/>
        </p:nvSpPr>
        <p:spPr>
          <a:xfrm>
            <a:off x="701081" y="244200"/>
            <a:ext cx="216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Where to use ?</a:t>
            </a:r>
            <a:endParaRPr b="1" sz="1600"/>
          </a:p>
        </p:txBody>
      </p:sp>
      <p:sp>
        <p:nvSpPr>
          <p:cNvPr id="188" name="Google Shape;188;p36"/>
          <p:cNvSpPr txBox="1"/>
          <p:nvPr/>
        </p:nvSpPr>
        <p:spPr>
          <a:xfrm>
            <a:off x="880104" y="2886775"/>
            <a:ext cx="7244100" cy="1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Use const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When you want variable to be accessible only with in the block</a:t>
            </a:r>
            <a:endParaRPr sz="1800"/>
          </a:p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When you don’t want reference variable be assigned new value</a:t>
            </a:r>
            <a:endParaRPr sz="1800"/>
          </a:p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Reference can’t be reassigned new object, array, function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89" name="Google Shape;189;p36"/>
          <p:cNvSpPr txBox="1"/>
          <p:nvPr/>
        </p:nvSpPr>
        <p:spPr>
          <a:xfrm>
            <a:off x="880100" y="1001100"/>
            <a:ext cx="78390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Use let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When you want variable to be accessible only with in the block</a:t>
            </a:r>
            <a:endParaRPr sz="1800">
              <a:solidFill>
                <a:schemeClr val="dk1"/>
              </a:solidFill>
            </a:endParaRPr>
          </a:p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When you don’t want variable to be redeclared with in same block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90" name="Google Shape;190;p36"/>
          <p:cNvSpPr txBox="1"/>
          <p:nvPr/>
        </p:nvSpPr>
        <p:spPr>
          <a:xfrm>
            <a:off x="880103" y="4734000"/>
            <a:ext cx="75330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Use var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When you want to support old browsers where es6 features are not supported and you aren’t using transpiler to convert es6 code to es5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/>
        </p:nvSpPr>
        <p:spPr>
          <a:xfrm>
            <a:off x="685800" y="531720"/>
            <a:ext cx="7772400" cy="76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</a:t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7"/>
          <p:cNvSpPr txBox="1"/>
          <p:nvPr/>
        </p:nvSpPr>
        <p:spPr>
          <a:xfrm>
            <a:off x="685440" y="1676160"/>
            <a:ext cx="7924680" cy="46479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1280" lvl="0" marL="341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•"/>
            </a:pPr>
            <a:r>
              <a:rPr b="0" i="0" lang="en-GB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2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039" lvl="1" marL="741240" marR="0" rtl="0" algn="l">
              <a:lnSpc>
                <a:spcPct val="100000"/>
              </a:lnSpc>
              <a:spcBef>
                <a:spcPts val="623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–"/>
            </a:pPr>
            <a:r>
              <a:rPr b="0" i="0" lang="en-GB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var </a:t>
            </a:r>
            <a:r>
              <a:rPr lang="en-GB"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num</a:t>
            </a:r>
            <a:r>
              <a:rPr b="0" i="0" lang="en-GB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= </a:t>
            </a:r>
            <a:r>
              <a:rPr lang="en-GB"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2.5</a:t>
            </a:r>
            <a:r>
              <a:rPr b="0" i="0" lang="en-GB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, name = "</a:t>
            </a:r>
            <a:r>
              <a:rPr lang="en-GB"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Anil</a:t>
            </a:r>
            <a:r>
              <a:rPr b="0" i="0" lang="en-GB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" ;</a:t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039" lvl="1" marL="741240" marR="0" rtl="0" algn="l">
              <a:lnSpc>
                <a:spcPct val="100000"/>
              </a:lnSpc>
              <a:spcBef>
                <a:spcPts val="623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–"/>
            </a:pPr>
            <a:r>
              <a:rPr b="0" i="0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 names must begin with a letter or underscore</a:t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039" lvl="1" marL="741240" marR="0" rtl="0" algn="l">
              <a:lnSpc>
                <a:spcPct val="100000"/>
              </a:lnSpc>
              <a:spcBef>
                <a:spcPts val="623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–"/>
            </a:pPr>
            <a:r>
              <a:rPr b="0" i="0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Variable names are case-sensitive </a:t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039" lvl="1" marL="741240" marR="0" rtl="0" algn="l">
              <a:lnSpc>
                <a:spcPct val="100000"/>
              </a:lnSpc>
              <a:spcBef>
                <a:spcPts val="623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–"/>
            </a:pPr>
            <a:r>
              <a:rPr b="0" i="0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 are </a:t>
            </a:r>
            <a:r>
              <a:rPr b="0" i="1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untyped</a:t>
            </a:r>
            <a:r>
              <a:rPr b="0" i="0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(they can hold values of any type)</a:t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039" lvl="1" marL="741240" marR="0" rtl="0" algn="l">
              <a:lnSpc>
                <a:spcPct val="100000"/>
              </a:lnSpc>
              <a:spcBef>
                <a:spcPts val="623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–"/>
            </a:pPr>
            <a:r>
              <a:rPr b="0" i="0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word </a:t>
            </a:r>
            <a:r>
              <a:rPr b="0" i="0" lang="en-GB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var</a:t>
            </a:r>
            <a:r>
              <a:rPr b="0" i="0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optional (but it’s good style to use it)</a:t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80" lvl="0" marL="341280" marR="0" rtl="0" algn="l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Char char="•"/>
            </a:pPr>
            <a:r>
              <a:rPr b="0" i="0" lang="en-GB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 declared within a function are local to that function (accessible only within that function)</a:t>
            </a:r>
            <a:endParaRPr b="0" i="0" sz="2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80" lvl="0" marL="341280" marR="0" rtl="0" algn="l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Char char="•"/>
            </a:pPr>
            <a:r>
              <a:rPr b="0" i="0" lang="en-GB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 declared outside a function are global (accessible from anywhere on the page)</a:t>
            </a:r>
            <a:endParaRPr b="0" i="0" sz="2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/>
        </p:nvSpPr>
        <p:spPr>
          <a:xfrm>
            <a:off x="685800" y="540950"/>
            <a:ext cx="77724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Operators</a:t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533520" y="1676160"/>
            <a:ext cx="8153280" cy="46479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80" lvl="0" marL="341280" marR="0" rtl="0" algn="l">
              <a:lnSpc>
                <a:spcPct val="90000"/>
              </a:lnSpc>
              <a:spcBef>
                <a:spcPts val="623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•"/>
            </a:pPr>
            <a:r>
              <a:rPr b="0" i="0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Arithmetic operators:</a:t>
            </a:r>
            <a:br>
              <a:rPr b="0" i="0" lang="en-GB" sz="1800" u="none" cap="none" strike="noStrike">
                <a:solidFill>
                  <a:schemeClr val="dk2"/>
                </a:solidFill>
              </a:rPr>
            </a:br>
            <a:r>
              <a:rPr b="0" i="0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0" i="0" lang="en-GB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+     -     *     /     %     ++     --</a:t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80" lvl="0" marL="341280" marR="0" rtl="0" algn="l">
              <a:lnSpc>
                <a:spcPct val="90000"/>
              </a:lnSpc>
              <a:spcBef>
                <a:spcPts val="623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•"/>
            </a:pPr>
            <a:r>
              <a:rPr b="0" i="0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operators:</a:t>
            </a:r>
            <a:br>
              <a:rPr b="0" i="0" lang="en-GB" sz="1800" u="none" cap="none" strike="noStrike">
                <a:solidFill>
                  <a:schemeClr val="dk2"/>
                </a:solidFill>
              </a:rPr>
            </a:br>
            <a:r>
              <a:rPr b="0" i="0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0" i="0" lang="en-GB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&lt;     &lt;=     ==     !=     &gt;=     &gt;</a:t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80" lvl="0" marL="341280" marR="0" rtl="0" algn="l">
              <a:lnSpc>
                <a:spcPct val="90000"/>
              </a:lnSpc>
              <a:spcBef>
                <a:spcPts val="623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•"/>
            </a:pPr>
            <a:r>
              <a:rPr b="0" i="0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operators:</a:t>
            </a:r>
            <a:br>
              <a:rPr b="0" i="0" lang="en-GB" sz="1800" u="none" cap="none" strike="noStrike">
                <a:solidFill>
                  <a:schemeClr val="dk2"/>
                </a:solidFill>
              </a:rPr>
            </a:br>
            <a:r>
              <a:rPr b="0" i="0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0" i="0" lang="en-GB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&amp;&amp;     ||     !     </a:t>
            </a:r>
            <a:r>
              <a:rPr b="0" i="0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GB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&amp;&amp; </a:t>
            </a:r>
            <a:r>
              <a:rPr b="0" i="0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0" i="0" lang="en-GB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|| </a:t>
            </a:r>
            <a:r>
              <a:rPr b="0" i="0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</a:t>
            </a:r>
            <a:r>
              <a:rPr b="0" i="1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short-circuit</a:t>
            </a:r>
            <a:r>
              <a:rPr b="0" i="0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operators)</a:t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80" lvl="0" marL="341280" marR="0" rtl="0" algn="l">
              <a:lnSpc>
                <a:spcPct val="90000"/>
              </a:lnSpc>
              <a:spcBef>
                <a:spcPts val="623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•"/>
            </a:pPr>
            <a:r>
              <a:rPr b="0" i="0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Bitwise operators:</a:t>
            </a:r>
            <a:br>
              <a:rPr b="0" i="0" lang="en-GB" sz="1800" u="none" cap="none" strike="noStrike">
                <a:solidFill>
                  <a:schemeClr val="dk2"/>
                </a:solidFill>
              </a:rPr>
            </a:br>
            <a:r>
              <a:rPr b="0" i="0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0" i="0" lang="en-GB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&amp;     |     ^     ~     &lt;&lt;     &gt;&gt;     &gt;&gt;&gt;</a:t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80" lvl="0" marL="341280" marR="0" rtl="0" algn="l">
              <a:lnSpc>
                <a:spcPct val="90000"/>
              </a:lnSpc>
              <a:spcBef>
                <a:spcPts val="623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•"/>
            </a:pPr>
            <a:r>
              <a:rPr b="0" i="0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 operators:</a:t>
            </a:r>
            <a:br>
              <a:rPr b="0" i="0" lang="en-GB" sz="1800" u="none" cap="none" strike="noStrike">
                <a:solidFill>
                  <a:schemeClr val="dk2"/>
                </a:solidFill>
              </a:rPr>
            </a:br>
            <a:r>
              <a:rPr b="0" i="0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0" i="0" lang="en-GB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+=   -=   *=   /=   %=   &lt;&lt;=   &gt;&gt;=   &gt;&gt;&gt;=   &amp;=   ^=   |=</a:t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/>
        </p:nvSpPr>
        <p:spPr>
          <a:xfrm>
            <a:off x="685800" y="531720"/>
            <a:ext cx="7772400" cy="76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Operators</a:t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9"/>
          <p:cNvSpPr txBox="1"/>
          <p:nvPr/>
        </p:nvSpPr>
        <p:spPr>
          <a:xfrm>
            <a:off x="685800" y="152352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1280" lvl="0" marL="3412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Char char="•"/>
            </a:pPr>
            <a:r>
              <a:rPr b="0" i="0" lang="en-GB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operator:</a:t>
            </a:r>
            <a:br>
              <a:rPr b="0" i="0" lang="en-GB" sz="1800" u="none" cap="none" strike="noStrike">
                <a:solidFill>
                  <a:schemeClr val="dk2"/>
                </a:solidFill>
              </a:rPr>
            </a:br>
            <a:r>
              <a:rPr b="0" i="0" lang="en-GB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0" i="0" lang="en-GB" sz="2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endParaRPr b="0" i="0" sz="2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80" lvl="0" marL="341280" marR="0" rtl="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Char char="•"/>
            </a:pPr>
            <a:r>
              <a:rPr b="0" i="0" lang="en-GB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conditional operator:</a:t>
            </a:r>
            <a:br>
              <a:rPr b="0" i="0" lang="en-GB" sz="1800" u="none" cap="none" strike="noStrike">
                <a:solidFill>
                  <a:schemeClr val="dk2"/>
                </a:solidFill>
              </a:rPr>
            </a:br>
            <a:r>
              <a:rPr b="0" i="0" lang="en-GB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0" i="1" lang="en-GB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</a:t>
            </a:r>
            <a:r>
              <a:rPr b="0" i="0" lang="en-GB" sz="2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? </a:t>
            </a:r>
            <a:r>
              <a:rPr b="0" i="1" lang="en-GB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value_if_true</a:t>
            </a:r>
            <a:r>
              <a:rPr b="0" i="0" lang="en-GB" sz="2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: </a:t>
            </a:r>
            <a:r>
              <a:rPr b="0" i="1" lang="en-GB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value_if_false</a:t>
            </a:r>
            <a:endParaRPr b="0" i="0" sz="2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80" lvl="0" marL="341280" marR="0" rtl="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Char char="•"/>
            </a:pPr>
            <a:r>
              <a:rPr b="0" i="0" lang="en-GB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 equality tests:</a:t>
            </a:r>
            <a:endParaRPr b="0" i="0" sz="2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039" lvl="1" marL="741240" marR="0" rtl="0" algn="l">
              <a:lnSpc>
                <a:spcPct val="90000"/>
              </a:lnSpc>
              <a:spcBef>
                <a:spcPts val="623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–"/>
            </a:pPr>
            <a:r>
              <a:rPr b="0" i="0" lang="en-GB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== </a:t>
            </a:r>
            <a:r>
              <a:rPr b="0" i="0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b="0" i="0" lang="en-GB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!= </a:t>
            </a:r>
            <a:r>
              <a:rPr b="0" i="0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to convert their operands to the same type before performing the test</a:t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039" lvl="1" marL="741240" marR="0" rtl="0" algn="l">
              <a:lnSpc>
                <a:spcPct val="90000"/>
              </a:lnSpc>
              <a:spcBef>
                <a:spcPts val="623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–"/>
            </a:pPr>
            <a:r>
              <a:rPr b="0" i="0" lang="en-GB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=== </a:t>
            </a:r>
            <a:r>
              <a:rPr b="0" i="0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b="0" i="0" lang="en-GB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!== </a:t>
            </a:r>
            <a:r>
              <a:rPr b="0" i="0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their operands </a:t>
            </a:r>
            <a:r>
              <a:rPr b="0" i="1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unequal</a:t>
            </a:r>
            <a:r>
              <a:rPr b="0" i="0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they are of different types </a:t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80" lvl="0" marL="341280" marR="0" rtl="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Char char="•"/>
            </a:pPr>
            <a:r>
              <a:rPr b="0" i="0" lang="en-GB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operators (to be discussed):</a:t>
            </a:r>
            <a:br>
              <a:rPr b="0" i="0" lang="en-GB" sz="1800" u="none" cap="none" strike="noStrike">
                <a:solidFill>
                  <a:schemeClr val="dk2"/>
                </a:solidFill>
              </a:rPr>
            </a:br>
            <a:r>
              <a:rPr b="0" i="0" lang="en-GB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GB" sz="2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new     typeof     void     delete</a:t>
            </a:r>
            <a:endParaRPr b="0" i="0" sz="2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/>
        </p:nvSpPr>
        <p:spPr>
          <a:xfrm>
            <a:off x="685800" y="531720"/>
            <a:ext cx="7772400" cy="76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Comments</a:t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20"/>
          <p:cNvSpPr txBox="1"/>
          <p:nvPr/>
        </p:nvSpPr>
        <p:spPr>
          <a:xfrm>
            <a:off x="685800" y="167592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1280" lvl="0" marL="341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Char char="•"/>
            </a:pPr>
            <a:r>
              <a:rPr b="0" i="0" lang="en-GB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Comments are as in C or Java:</a:t>
            </a:r>
            <a:endParaRPr b="0" i="0" sz="2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040" lvl="1" marL="741240" marR="0" rtl="0" algn="l">
              <a:lnSpc>
                <a:spcPct val="100000"/>
              </a:lnSpc>
              <a:spcBef>
                <a:spcPts val="623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–"/>
            </a:pPr>
            <a:r>
              <a:rPr lang="en-GB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Comment Single Line 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23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// to comment a line</a:t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040" lvl="1" marL="741240" marR="0" rtl="0" algn="l">
              <a:lnSpc>
                <a:spcPct val="100000"/>
              </a:lnSpc>
              <a:spcBef>
                <a:spcPts val="623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–"/>
            </a:pPr>
            <a:r>
              <a:rPr lang="en-GB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Comment a block of code 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23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/*</a:t>
            </a:r>
            <a:endParaRPr b="0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23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Multilines comment 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23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*/</a:t>
            </a:r>
            <a:r>
              <a:rPr b="0" i="0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/>
        </p:nvSpPr>
        <p:spPr>
          <a:xfrm>
            <a:off x="685800" y="531720"/>
            <a:ext cx="7772400" cy="76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Statements</a:t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/>
        </p:nvSpPr>
        <p:spPr>
          <a:xfrm>
            <a:off x="685800" y="167652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1280" lvl="0" marL="341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•"/>
            </a:pPr>
            <a:r>
              <a:rPr b="0" i="0" lang="en-GB" sz="2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JavaScript statements are also borrowed from C</a:t>
            </a:r>
            <a:endParaRPr b="0" i="0" sz="2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040" lvl="1" marL="741240" marR="0" rtl="0" algn="l">
              <a:lnSpc>
                <a:spcPct val="100000"/>
              </a:lnSpc>
              <a:spcBef>
                <a:spcPts val="623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–"/>
            </a:pPr>
            <a:r>
              <a:rPr b="0" i="0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Assignment: </a:t>
            </a:r>
            <a:r>
              <a:rPr b="0" i="0" lang="en-GB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greeting = </a:t>
            </a:r>
            <a:r>
              <a:rPr lang="en-GB"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“Hello World”</a:t>
            </a:r>
            <a:endParaRPr sz="24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4039" lvl="1" marL="741240" marR="0" rtl="0" algn="l">
              <a:lnSpc>
                <a:spcPct val="100000"/>
              </a:lnSpc>
              <a:spcBef>
                <a:spcPts val="623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–"/>
            </a:pPr>
            <a:r>
              <a:rPr b="0" i="0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Compound statement:</a:t>
            </a:r>
            <a:br>
              <a:rPr b="0" i="0" lang="en-GB" sz="1800" u="none" cap="none" strike="noStrike">
                <a:solidFill>
                  <a:schemeClr val="dk2"/>
                </a:solidFill>
              </a:rPr>
            </a:br>
            <a:r>
              <a:rPr b="0" i="0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0" i="0" lang="en-GB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{ </a:t>
            </a:r>
            <a:r>
              <a:rPr b="0" i="1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</a:t>
            </a:r>
            <a:r>
              <a:rPr b="0" i="0" lang="en-GB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; ...; </a:t>
            </a:r>
            <a:r>
              <a:rPr b="0" i="1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</a:t>
            </a:r>
            <a:r>
              <a:rPr b="0" i="0" lang="en-GB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}</a:t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039" lvl="1" marL="741240" marR="0" rtl="0" algn="l">
              <a:lnSpc>
                <a:spcPct val="100000"/>
              </a:lnSpc>
              <a:spcBef>
                <a:spcPts val="623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–"/>
            </a:pPr>
            <a:r>
              <a:rPr b="0" i="0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statements:</a:t>
            </a:r>
            <a:br>
              <a:rPr b="0" i="0" lang="en-GB" sz="1800" u="none" cap="none" strike="noStrike">
                <a:solidFill>
                  <a:schemeClr val="dk2"/>
                </a:solidFill>
              </a:rPr>
            </a:br>
            <a:r>
              <a:rPr b="0" i="0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0" i="0" lang="en-GB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if (</a:t>
            </a:r>
            <a:r>
              <a:rPr b="0" i="1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</a:t>
            </a:r>
            <a:r>
              <a:rPr b="0" i="0" lang="en-GB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) </a:t>
            </a:r>
            <a:r>
              <a:rPr b="0" i="1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</a:t>
            </a:r>
            <a:r>
              <a:rPr b="0" i="0" lang="en-GB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br>
              <a:rPr b="0" i="0" lang="en-GB" sz="1800" u="none" cap="none" strike="noStrike">
                <a:solidFill>
                  <a:schemeClr val="dk2"/>
                </a:solidFill>
              </a:rPr>
            </a:br>
            <a:r>
              <a:rPr b="0" i="0" lang="en-GB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if (</a:t>
            </a:r>
            <a:r>
              <a:rPr b="0" i="1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</a:t>
            </a:r>
            <a:r>
              <a:rPr b="0" i="0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b="0" i="1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</a:t>
            </a:r>
            <a:r>
              <a:rPr b="0" i="0" lang="en-GB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; else </a:t>
            </a:r>
            <a:r>
              <a:rPr b="0" i="1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</a:t>
            </a:r>
            <a:r>
              <a:rPr b="0" i="0" lang="en-GB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039" lvl="1" marL="741240" marR="0" rtl="0" algn="l">
              <a:lnSpc>
                <a:spcPct val="100000"/>
              </a:lnSpc>
              <a:spcBef>
                <a:spcPts val="623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–"/>
            </a:pPr>
            <a:r>
              <a:rPr b="0" i="0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Familiar loop statements:</a:t>
            </a:r>
            <a:br>
              <a:rPr b="0" i="0" lang="en-GB" sz="1800" u="none" cap="none" strike="noStrike">
                <a:solidFill>
                  <a:schemeClr val="dk2"/>
                </a:solidFill>
              </a:rPr>
            </a:br>
            <a:r>
              <a:rPr b="0" i="0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0" i="0" lang="en-GB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while (</a:t>
            </a:r>
            <a:r>
              <a:rPr b="0" i="1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</a:t>
            </a:r>
            <a:r>
              <a:rPr b="0" i="0" lang="en-GB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) </a:t>
            </a:r>
            <a:r>
              <a:rPr b="0" i="1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</a:t>
            </a:r>
            <a:r>
              <a:rPr b="0" i="0" lang="en-GB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br>
              <a:rPr b="0" i="0" lang="en-GB" sz="1800" u="none" cap="none" strike="noStrike">
                <a:solidFill>
                  <a:schemeClr val="dk2"/>
                </a:solidFill>
              </a:rPr>
            </a:br>
            <a:r>
              <a:rPr b="0" i="0" lang="en-GB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do </a:t>
            </a:r>
            <a:r>
              <a:rPr b="0" i="1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</a:t>
            </a:r>
            <a:r>
              <a:rPr b="0" i="0" lang="en-GB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while (</a:t>
            </a:r>
            <a:r>
              <a:rPr b="0" i="1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</a:t>
            </a:r>
            <a:r>
              <a:rPr b="0" i="0" lang="en-GB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br>
              <a:rPr b="0" i="0" lang="en-GB" sz="1800" u="none" cap="none" strike="noStrike">
                <a:solidFill>
                  <a:schemeClr val="dk2"/>
                </a:solidFill>
              </a:rPr>
            </a:br>
            <a:r>
              <a:rPr b="0" i="0" lang="en-GB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   for (</a:t>
            </a:r>
            <a:r>
              <a:rPr b="0" i="1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initialization</a:t>
            </a:r>
            <a:r>
              <a:rPr b="0" i="0" lang="en-GB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; </a:t>
            </a:r>
            <a:r>
              <a:rPr b="0" i="1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</a:t>
            </a:r>
            <a:r>
              <a:rPr b="0" i="1" lang="en-GB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r>
              <a:rPr b="0" i="1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increment</a:t>
            </a:r>
            <a:r>
              <a:rPr b="0" i="0" lang="en-GB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) </a:t>
            </a:r>
            <a:r>
              <a:rPr b="0" i="1" lang="en-GB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</a:t>
            </a:r>
            <a:r>
              <a:rPr b="0" i="0" lang="en-GB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b="0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/>
        </p:nvSpPr>
        <p:spPr>
          <a:xfrm>
            <a:off x="685800" y="531720"/>
            <a:ext cx="7772400" cy="76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literals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2"/>
          <p:cNvSpPr txBox="1"/>
          <p:nvPr/>
        </p:nvSpPr>
        <p:spPr>
          <a:xfrm>
            <a:off x="685800" y="152352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1280" lvl="0" marL="341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don’t declare the </a:t>
            </a:r>
            <a:r>
              <a:rPr b="0" i="1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</a:t>
            </a: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variables in JavaScript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80" lvl="0" marL="341280" marR="0" rtl="0" algn="l">
              <a:lnSpc>
                <a:spcPct val="100000"/>
              </a:lnSpc>
              <a:spcBef>
                <a:spcPts val="62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has object </a:t>
            </a:r>
            <a:r>
              <a:rPr b="0" i="1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literals,</a:t>
            </a: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written with this syntax: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039" lvl="1" marL="741240" marR="0" rtl="0" algn="l">
              <a:lnSpc>
                <a:spcPct val="100000"/>
              </a:lnSpc>
              <a:spcBef>
                <a:spcPts val="62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</a:pPr>
            <a:r>
              <a:rPr lang="en-GB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user1={uname:'scooby',age:5};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4040" lvl="1" marL="741240" marR="0" rtl="0" algn="l">
              <a:lnSpc>
                <a:spcPct val="100000"/>
              </a:lnSpc>
              <a:spcBef>
                <a:spcPts val="52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</a:pPr>
            <a:r>
              <a:rPr b="0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fields are </a:t>
            </a:r>
            <a:r>
              <a:rPr lang="en-GB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uname</a:t>
            </a:r>
            <a:r>
              <a:rPr b="0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age</a:t>
            </a:r>
            <a:r>
              <a:rPr b="0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040" lvl="1" marL="741240" marR="0" rtl="0" algn="l">
              <a:lnSpc>
                <a:spcPct val="100000"/>
              </a:lnSpc>
              <a:spcBef>
                <a:spcPts val="52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 </a:t>
            </a: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uname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assigned string value </a:t>
            </a:r>
            <a:r>
              <a:rPr b="1" lang="en-GB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'scooby'</a:t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4039" lvl="1" marL="741240" marR="0" rtl="0" algn="l">
              <a:lnSpc>
                <a:spcPct val="100000"/>
              </a:lnSpc>
              <a:spcBef>
                <a:spcPts val="52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 </a:t>
            </a: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</a:t>
            </a:r>
            <a:r>
              <a:rPr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assigned number value </a:t>
            </a:r>
            <a:r>
              <a:rPr b="1" lang="en-GB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/>
        </p:nvSpPr>
        <p:spPr>
          <a:xfrm>
            <a:off x="685800" y="531720"/>
            <a:ext cx="7772400" cy="76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ways to create an object</a:t>
            </a:r>
            <a:endParaRPr b="0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23"/>
          <p:cNvSpPr txBox="1"/>
          <p:nvPr/>
        </p:nvSpPr>
        <p:spPr>
          <a:xfrm>
            <a:off x="685800" y="152352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1280" lvl="0" marL="341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use an object literal: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039" lvl="1" marL="741240" marR="0" rtl="0" algn="l">
              <a:lnSpc>
                <a:spcPct val="100000"/>
              </a:lnSpc>
              <a:spcBef>
                <a:spcPts val="47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–"/>
            </a:pPr>
            <a:r>
              <a:rPr b="0" i="0" lang="en-GB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var </a:t>
            </a: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user</a:t>
            </a:r>
            <a:r>
              <a:rPr b="0" i="0" lang="en-GB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= { </a:t>
            </a: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name</a:t>
            </a:r>
            <a:r>
              <a:rPr b="0" i="0" lang="en-GB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"</a:t>
            </a: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scooby</a:t>
            </a:r>
            <a:r>
              <a:rPr b="0" i="0" lang="en-GB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", </a:t>
            </a: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age:5</a:t>
            </a:r>
            <a:r>
              <a:rPr b="0" i="0" lang="en-GB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}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80" lvl="0" marL="341280" marR="0" rtl="0" algn="l">
              <a:lnSpc>
                <a:spcPct val="100000"/>
              </a:lnSpc>
              <a:spcBef>
                <a:spcPts val="62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use </a:t>
            </a:r>
            <a:r>
              <a:rPr b="0" i="0" lang="en-GB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new</a:t>
            </a: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create a “blank” object, and add fields to it later: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039" lvl="1" marL="741240" marR="0" rtl="0" algn="l">
              <a:lnSpc>
                <a:spcPct val="100000"/>
              </a:lnSpc>
              <a:spcBef>
                <a:spcPts val="47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–"/>
            </a:pPr>
            <a:r>
              <a:rPr b="0" i="0" lang="en-GB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var </a:t>
            </a: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user</a:t>
            </a:r>
            <a:r>
              <a:rPr b="0" i="0" lang="en-GB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= new Object();</a:t>
            </a:r>
            <a:br>
              <a:rPr b="0" i="0" lang="en-GB" sz="1800" u="none" cap="none" strike="noStrike">
                <a:solidFill>
                  <a:schemeClr val="dk1"/>
                </a:solidFill>
              </a:rPr>
            </a:b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user.name</a:t>
            </a:r>
            <a:r>
              <a:rPr b="0" i="0" lang="en-GB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= "</a:t>
            </a: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scooby</a:t>
            </a:r>
            <a:r>
              <a:rPr b="0" i="0" lang="en-GB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";</a:t>
            </a:r>
            <a:br>
              <a:rPr b="0" i="0" lang="en-GB" sz="1800" u="none" cap="none" strike="noStrike">
                <a:solidFill>
                  <a:schemeClr val="dk1"/>
                </a:solidFill>
              </a:rPr>
            </a:b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user.age</a:t>
            </a:r>
            <a:r>
              <a:rPr b="0" i="0" lang="en-GB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= </a:t>
            </a:r>
            <a:r>
              <a:rPr lang="en-GB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  <a:r>
              <a:rPr b="0" i="0" lang="en-GB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80" lvl="0" marL="341280" marR="0" rtl="0" algn="l">
              <a:lnSpc>
                <a:spcPct val="100000"/>
              </a:lnSpc>
              <a:spcBef>
                <a:spcPts val="62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write and use a constructor: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040" lvl="1" marL="741240" marR="0" rtl="0" algn="l">
              <a:lnSpc>
                <a:spcPct val="100000"/>
              </a:lnSpc>
              <a:spcBef>
                <a:spcPts val="52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</a:pPr>
            <a:r>
              <a:rPr b="0" i="0" lang="en-GB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 </a:t>
            </a:r>
            <a:r>
              <a:rPr lang="en-GB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User</a:t>
            </a:r>
            <a:r>
              <a:rPr b="0" i="0" lang="en-GB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(name, </a:t>
            </a:r>
            <a:r>
              <a:rPr lang="en-GB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age</a:t>
            </a:r>
            <a:r>
              <a:rPr b="0" i="0" lang="en-GB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{  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521"/>
              </a:spcBef>
              <a:spcAft>
                <a:spcPts val="0"/>
              </a:spcAft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this.n</a:t>
            </a:r>
            <a:r>
              <a:rPr lang="en-GB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ame</a:t>
            </a:r>
            <a:r>
              <a:rPr b="0" i="0" lang="en-GB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= name;</a:t>
            </a:r>
            <a:br>
              <a:rPr b="0" i="0" lang="en-GB" sz="1800" u="none" cap="none" strike="noStrike">
                <a:solidFill>
                  <a:schemeClr val="dk1"/>
                </a:solidFill>
              </a:rPr>
            </a:br>
            <a:r>
              <a:rPr b="0" i="0" lang="en-GB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this.</a:t>
            </a:r>
            <a:r>
              <a:rPr lang="en-GB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age</a:t>
            </a:r>
            <a:r>
              <a:rPr b="0" i="0" lang="en-GB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= </a:t>
            </a:r>
            <a:r>
              <a:rPr lang="en-GB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age</a:t>
            </a:r>
            <a:r>
              <a:rPr b="0" i="0" lang="en-GB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</a:t>
            </a:r>
            <a:br>
              <a:rPr b="0" i="0" lang="en-GB" sz="1800" u="none" cap="none" strike="noStrike">
                <a:solidFill>
                  <a:schemeClr val="dk1"/>
                </a:solidFill>
              </a:rPr>
            </a:br>
            <a:r>
              <a:rPr b="0" i="0" lang="en-GB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039" lvl="1" marL="741240" marR="0" rtl="0" algn="l">
              <a:lnSpc>
                <a:spcPct val="100000"/>
              </a:lnSpc>
              <a:spcBef>
                <a:spcPts val="52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</a:pPr>
            <a:r>
              <a:rPr b="0" i="0" lang="en-GB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var </a:t>
            </a:r>
            <a:r>
              <a:rPr lang="en-GB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user</a:t>
            </a:r>
            <a:r>
              <a:rPr b="0" i="0" lang="en-GB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= new </a:t>
            </a:r>
            <a:r>
              <a:rPr lang="en-GB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User</a:t>
            </a:r>
            <a:r>
              <a:rPr b="0" i="0" lang="en-GB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("</a:t>
            </a:r>
            <a:r>
              <a:rPr lang="en-GB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scooby</a:t>
            </a:r>
            <a:r>
              <a:rPr b="0" i="0" lang="en-GB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", </a:t>
            </a:r>
            <a:r>
              <a:rPr lang="en-GB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  <a:r>
              <a:rPr b="0" i="0" lang="en-GB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);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