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1"/>
  </p:notesMasterIdLst>
  <p:sldIdLst>
    <p:sldId id="256" r:id="rId2"/>
    <p:sldId id="257" r:id="rId3"/>
    <p:sldId id="258" r:id="rId4"/>
    <p:sldId id="259" r:id="rId5"/>
    <p:sldId id="262" r:id="rId6"/>
    <p:sldId id="264" r:id="rId7"/>
    <p:sldId id="263"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652" autoAdjust="0"/>
  </p:normalViewPr>
  <p:slideViewPr>
    <p:cSldViewPr snapToGrid="0">
      <p:cViewPr varScale="1">
        <p:scale>
          <a:sx n="94" d="100"/>
          <a:sy n="94" d="100"/>
        </p:scale>
        <p:origin x="11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D36E6-73B2-4A64-8DEF-0CE9CD1A77CF}" type="datetimeFigureOut">
              <a:rPr lang="en-US" smtClean="0"/>
              <a:t>18-Dec-18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03692-FC8A-499C-8D00-514EE3268159}" type="slidenum">
              <a:rPr lang="en-US" smtClean="0"/>
              <a:t>‹#›</a:t>
            </a:fld>
            <a:endParaRPr lang="en-US"/>
          </a:p>
        </p:txBody>
      </p:sp>
    </p:spTree>
    <p:extLst>
      <p:ext uri="{BB962C8B-B14F-4D97-AF65-F5344CB8AC3E}">
        <p14:creationId xmlns:p14="http://schemas.microsoft.com/office/powerpoint/2010/main" val="422644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TestNG, by default, generates a different type of report for its test execution. This includes an HTML and an XML report output. TestNG also allows its users to write their own reporter and use it with TestNG. There is also an option to write your own loggers, which are notified at runtime by TestNG.</a:t>
            </a:r>
          </a:p>
          <a:p>
            <a:r>
              <a:rPr lang="en-US" dirty="0"/>
              <a:t>There are two ways to generate a report with TestNG −</a:t>
            </a:r>
          </a:p>
          <a:p>
            <a:r>
              <a:rPr lang="en-US" b="1" dirty="0"/>
              <a:t>Listeners</a:t>
            </a:r>
            <a:r>
              <a:rPr lang="en-US" dirty="0"/>
              <a:t> − For implementing a listener class, the class has to implement the </a:t>
            </a:r>
            <a:r>
              <a:rPr lang="en-US" i="1" dirty="0" err="1"/>
              <a:t>org.testng.ITestListener</a:t>
            </a:r>
            <a:r>
              <a:rPr lang="en-US" dirty="0"/>
              <a:t> interface. These classes are notified at runtime by TestNG when the test starts, finishes, fails, skips, or passes.</a:t>
            </a:r>
          </a:p>
          <a:p>
            <a:r>
              <a:rPr lang="en-US" b="1" dirty="0"/>
              <a:t>Reporters</a:t>
            </a:r>
            <a:r>
              <a:rPr lang="en-US" dirty="0"/>
              <a:t> − For implementing a reporting class, the class has to implement an </a:t>
            </a:r>
            <a:r>
              <a:rPr lang="en-US" i="1" dirty="0" err="1"/>
              <a:t>org.testng.IReporter</a:t>
            </a:r>
            <a:r>
              <a:rPr lang="en-US" dirty="0"/>
              <a:t> interface. These classes are called when the whole suite run ends. The object containing the information of the whole test run is passed to this class when called.</a:t>
            </a:r>
          </a:p>
          <a:p>
            <a:endParaRPr lang="en-US" dirty="0"/>
          </a:p>
        </p:txBody>
      </p:sp>
      <p:sp>
        <p:nvSpPr>
          <p:cNvPr id="4" name="Slide Number Placeholder 3"/>
          <p:cNvSpPr>
            <a:spLocks noGrp="1"/>
          </p:cNvSpPr>
          <p:nvPr>
            <p:ph type="sldNum" sz="quarter" idx="5"/>
          </p:nvPr>
        </p:nvSpPr>
        <p:spPr/>
        <p:txBody>
          <a:bodyPr/>
          <a:lstStyle/>
          <a:p>
            <a:fld id="{B5F03692-FC8A-499C-8D00-514EE3268159}" type="slidenum">
              <a:rPr lang="en-US" smtClean="0"/>
              <a:t>7</a:t>
            </a:fld>
            <a:endParaRPr lang="en-US"/>
          </a:p>
        </p:txBody>
      </p:sp>
    </p:spTree>
    <p:extLst>
      <p:ext uri="{BB962C8B-B14F-4D97-AF65-F5344CB8AC3E}">
        <p14:creationId xmlns:p14="http://schemas.microsoft.com/office/powerpoint/2010/main" val="19049486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18-Dec-18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18-Dec-18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18-Dec-18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18-Dec-18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18-Dec-18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18-Dec-18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18-Dec-18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18-Dec-18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18-Dec-18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18-Dec-18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18-Dec-18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18-Dec-18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A055-E313-4B27-9AEC-FA4315FAC6FD}"/>
              </a:ext>
            </a:extLst>
          </p:cNvPr>
          <p:cNvSpPr>
            <a:spLocks noGrp="1"/>
          </p:cNvSpPr>
          <p:nvPr>
            <p:ph type="ctrTitle"/>
          </p:nvPr>
        </p:nvSpPr>
        <p:spPr/>
        <p:txBody>
          <a:bodyPr/>
          <a:lstStyle/>
          <a:p>
            <a:r>
              <a:rPr lang="en-US" cap="none" dirty="0"/>
              <a:t>TestNG</a:t>
            </a:r>
          </a:p>
        </p:txBody>
      </p:sp>
      <p:sp>
        <p:nvSpPr>
          <p:cNvPr id="3" name="Subtitle 2">
            <a:extLst>
              <a:ext uri="{FF2B5EF4-FFF2-40B4-BE49-F238E27FC236}">
                <a16:creationId xmlns:a16="http://schemas.microsoft.com/office/drawing/2014/main" id="{56F940C4-1D4E-4965-A805-67AD16173603}"/>
              </a:ext>
            </a:extLst>
          </p:cNvPr>
          <p:cNvSpPr>
            <a:spLocks noGrp="1"/>
          </p:cNvSpPr>
          <p:nvPr>
            <p:ph type="subTitle" idx="1"/>
          </p:nvPr>
        </p:nvSpPr>
        <p:spPr/>
        <p:txBody>
          <a:bodyPr/>
          <a:lstStyle/>
          <a:p>
            <a:r>
              <a:rPr lang="en-US" dirty="0"/>
              <a:t>Testing framework for Java language</a:t>
            </a:r>
          </a:p>
        </p:txBody>
      </p:sp>
      <p:sp>
        <p:nvSpPr>
          <p:cNvPr id="4" name="Subtitle 2">
            <a:extLst>
              <a:ext uri="{FF2B5EF4-FFF2-40B4-BE49-F238E27FC236}">
                <a16:creationId xmlns:a16="http://schemas.microsoft.com/office/drawing/2014/main" id="{D8CA6397-C6CB-4BE0-B45A-5A9034844CAF}"/>
              </a:ext>
            </a:extLst>
          </p:cNvPr>
          <p:cNvSpPr txBox="1">
            <a:spLocks/>
          </p:cNvSpPr>
          <p:nvPr/>
        </p:nvSpPr>
        <p:spPr>
          <a:xfrm>
            <a:off x="9528128" y="5311540"/>
            <a:ext cx="2359072" cy="134325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nSpc>
                <a:spcPct val="100000"/>
              </a:lnSpc>
            </a:pPr>
            <a:r>
              <a:rPr lang="en-US" sz="1400" dirty="0">
                <a:solidFill>
                  <a:srgbClr val="C00000"/>
                </a:solidFill>
              </a:rPr>
              <a:t>Team </a:t>
            </a:r>
            <a:r>
              <a:rPr lang="en-US" sz="1400" dirty="0" err="1">
                <a:solidFill>
                  <a:srgbClr val="C00000"/>
                </a:solidFill>
              </a:rPr>
              <a:t>memebers</a:t>
            </a:r>
            <a:r>
              <a:rPr lang="en-US" sz="1400" dirty="0">
                <a:solidFill>
                  <a:srgbClr val="C00000"/>
                </a:solidFill>
              </a:rPr>
              <a:t>:</a:t>
            </a:r>
          </a:p>
          <a:p>
            <a:pPr>
              <a:lnSpc>
                <a:spcPct val="100000"/>
              </a:lnSpc>
            </a:pPr>
            <a:r>
              <a:rPr lang="en-US" sz="1400" dirty="0" err="1">
                <a:solidFill>
                  <a:srgbClr val="C00000"/>
                </a:solidFill>
              </a:rPr>
              <a:t>Bahi</a:t>
            </a:r>
            <a:r>
              <a:rPr lang="en-US" sz="1400" dirty="0">
                <a:solidFill>
                  <a:srgbClr val="C00000"/>
                </a:solidFill>
              </a:rPr>
              <a:t> ALI</a:t>
            </a:r>
            <a:br>
              <a:rPr lang="en-US" sz="1400" dirty="0">
                <a:solidFill>
                  <a:srgbClr val="C00000"/>
                </a:solidFill>
              </a:rPr>
            </a:br>
            <a:r>
              <a:rPr lang="en-US" sz="1400" dirty="0" err="1">
                <a:solidFill>
                  <a:srgbClr val="C00000"/>
                </a:solidFill>
              </a:rPr>
              <a:t>berlnty</a:t>
            </a:r>
            <a:r>
              <a:rPr lang="en-US" sz="1400" dirty="0">
                <a:solidFill>
                  <a:srgbClr val="C00000"/>
                </a:solidFill>
              </a:rPr>
              <a:t> Kerlos</a:t>
            </a:r>
            <a:br>
              <a:rPr lang="en-US" sz="1400" dirty="0">
                <a:solidFill>
                  <a:srgbClr val="C00000"/>
                </a:solidFill>
              </a:rPr>
            </a:br>
            <a:r>
              <a:rPr lang="en-US" sz="1400" dirty="0" err="1">
                <a:solidFill>
                  <a:srgbClr val="C00000"/>
                </a:solidFill>
              </a:rPr>
              <a:t>Gehad</a:t>
            </a:r>
            <a:r>
              <a:rPr lang="en-US" sz="1400" dirty="0">
                <a:solidFill>
                  <a:srgbClr val="C00000"/>
                </a:solidFill>
              </a:rPr>
              <a:t> Mohsen</a:t>
            </a:r>
            <a:br>
              <a:rPr lang="en-US" sz="1400" dirty="0">
                <a:solidFill>
                  <a:srgbClr val="C00000"/>
                </a:solidFill>
              </a:rPr>
            </a:br>
            <a:r>
              <a:rPr lang="en-US" sz="1400" dirty="0">
                <a:solidFill>
                  <a:srgbClr val="C00000"/>
                </a:solidFill>
              </a:rPr>
              <a:t>Yasmine </a:t>
            </a:r>
            <a:r>
              <a:rPr lang="en-US" sz="1400" dirty="0" err="1">
                <a:solidFill>
                  <a:srgbClr val="C00000"/>
                </a:solidFill>
              </a:rPr>
              <a:t>Alaa</a:t>
            </a:r>
            <a:endParaRPr lang="en-US" sz="1400" dirty="0">
              <a:solidFill>
                <a:srgbClr val="C00000"/>
              </a:solidFill>
            </a:endParaRPr>
          </a:p>
        </p:txBody>
      </p:sp>
    </p:spTree>
    <p:extLst>
      <p:ext uri="{BB962C8B-B14F-4D97-AF65-F5344CB8AC3E}">
        <p14:creationId xmlns:p14="http://schemas.microsoft.com/office/powerpoint/2010/main" val="177630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F8AF550-836D-4BDA-8391-047F30899DA1}"/>
              </a:ext>
            </a:extLst>
          </p:cNvPr>
          <p:cNvSpPr>
            <a:spLocks noGrp="1"/>
          </p:cNvSpPr>
          <p:nvPr>
            <p:ph type="title"/>
          </p:nvPr>
        </p:nvSpPr>
        <p:spPr/>
        <p:txBody>
          <a:bodyPr/>
          <a:lstStyle/>
          <a:p>
            <a:r>
              <a:rPr lang="en-US" cap="none" dirty="0"/>
              <a:t>TestNG</a:t>
            </a:r>
          </a:p>
        </p:txBody>
      </p:sp>
      <p:sp>
        <p:nvSpPr>
          <p:cNvPr id="10" name="Content Placeholder 9">
            <a:extLst>
              <a:ext uri="{FF2B5EF4-FFF2-40B4-BE49-F238E27FC236}">
                <a16:creationId xmlns:a16="http://schemas.microsoft.com/office/drawing/2014/main" id="{A24B5439-B611-4954-BD36-F91001B00DEE}"/>
              </a:ext>
            </a:extLst>
          </p:cNvPr>
          <p:cNvSpPr>
            <a:spLocks noGrp="1"/>
          </p:cNvSpPr>
          <p:nvPr>
            <p:ph idx="1"/>
          </p:nvPr>
        </p:nvSpPr>
        <p:spPr/>
        <p:txBody>
          <a:bodyPr>
            <a:normAutofit/>
          </a:bodyPr>
          <a:lstStyle/>
          <a:p>
            <a:r>
              <a:rPr lang="en-US" sz="2200" dirty="0"/>
              <a:t>TestNG is a testing framework inspired from </a:t>
            </a:r>
            <a:r>
              <a:rPr lang="en-US" sz="2200" dirty="0">
                <a:solidFill>
                  <a:srgbClr val="C00000"/>
                </a:solidFill>
              </a:rPr>
              <a:t>Junit</a:t>
            </a:r>
            <a:r>
              <a:rPr lang="en-US" sz="2200" dirty="0"/>
              <a:t> AND </a:t>
            </a:r>
            <a:r>
              <a:rPr lang="en-US" sz="2200" dirty="0" err="1">
                <a:solidFill>
                  <a:srgbClr val="C00000"/>
                </a:solidFill>
              </a:rPr>
              <a:t>Nunit</a:t>
            </a:r>
            <a:r>
              <a:rPr lang="en-US" sz="2200" dirty="0"/>
              <a:t> but introducing some new functionalities that make it more </a:t>
            </a:r>
            <a:r>
              <a:rPr lang="en-US" sz="2200" dirty="0">
                <a:solidFill>
                  <a:srgbClr val="C00000"/>
                </a:solidFill>
              </a:rPr>
              <a:t>powerful</a:t>
            </a:r>
            <a:r>
              <a:rPr lang="en-US" sz="2200" dirty="0"/>
              <a:t> and </a:t>
            </a:r>
            <a:r>
              <a:rPr lang="en-US" sz="2200" dirty="0">
                <a:solidFill>
                  <a:srgbClr val="C00000"/>
                </a:solidFill>
              </a:rPr>
              <a:t>easier</a:t>
            </a:r>
            <a:r>
              <a:rPr lang="en-US" sz="2200" dirty="0"/>
              <a:t> to use.</a:t>
            </a:r>
          </a:p>
        </p:txBody>
      </p:sp>
    </p:spTree>
    <p:extLst>
      <p:ext uri="{BB962C8B-B14F-4D97-AF65-F5344CB8AC3E}">
        <p14:creationId xmlns:p14="http://schemas.microsoft.com/office/powerpoint/2010/main" val="11697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2A8D-6ECA-4F66-AADC-82B5B5152C04}"/>
              </a:ext>
            </a:extLst>
          </p:cNvPr>
          <p:cNvSpPr>
            <a:spLocks noGrp="1"/>
          </p:cNvSpPr>
          <p:nvPr>
            <p:ph type="title"/>
          </p:nvPr>
        </p:nvSpPr>
        <p:spPr/>
        <p:txBody>
          <a:bodyPr/>
          <a:lstStyle/>
          <a:p>
            <a:r>
              <a:rPr lang="en-US" cap="none" dirty="0"/>
              <a:t>TestNG functionalities: </a:t>
            </a:r>
          </a:p>
        </p:txBody>
      </p:sp>
      <p:sp>
        <p:nvSpPr>
          <p:cNvPr id="3" name="Content Placeholder 2">
            <a:extLst>
              <a:ext uri="{FF2B5EF4-FFF2-40B4-BE49-F238E27FC236}">
                <a16:creationId xmlns:a16="http://schemas.microsoft.com/office/drawing/2014/main" id="{530E6A15-813C-4E29-B2C8-E2092C188DC7}"/>
              </a:ext>
            </a:extLst>
          </p:cNvPr>
          <p:cNvSpPr>
            <a:spLocks noGrp="1"/>
          </p:cNvSpPr>
          <p:nvPr>
            <p:ph idx="1"/>
          </p:nvPr>
        </p:nvSpPr>
        <p:spPr/>
        <p:txBody>
          <a:bodyPr/>
          <a:lstStyle/>
          <a:p>
            <a:r>
              <a:rPr lang="en-US" dirty="0"/>
              <a:t>Annotations</a:t>
            </a:r>
          </a:p>
          <a:p>
            <a:r>
              <a:rPr lang="en-US" dirty="0"/>
              <a:t>Flexible test configuration.</a:t>
            </a:r>
          </a:p>
          <a:p>
            <a:r>
              <a:rPr lang="en-US" dirty="0"/>
              <a:t>Supported by variety of tools and plug-ins (Eclipse, IDEA, Maven, ..etc.).</a:t>
            </a:r>
          </a:p>
          <a:p>
            <a:r>
              <a:rPr lang="en-US" dirty="0"/>
              <a:t>Support for parameters.</a:t>
            </a:r>
          </a:p>
          <a:p>
            <a:r>
              <a:rPr lang="en-US" dirty="0"/>
              <a:t>Support for data-driven testing (with @</a:t>
            </a:r>
            <a:r>
              <a:rPr lang="en-US" dirty="0" err="1"/>
              <a:t>DataProvider</a:t>
            </a:r>
            <a:r>
              <a:rPr lang="en-US" dirty="0"/>
              <a:t>).</a:t>
            </a:r>
          </a:p>
          <a:p>
            <a:r>
              <a:rPr lang="en-US" dirty="0"/>
              <a:t>Default JDK functions for runtime and logging (no dependencies).</a:t>
            </a:r>
          </a:p>
          <a:p>
            <a:endParaRPr lang="en-US" dirty="0"/>
          </a:p>
          <a:p>
            <a:endParaRPr lang="en-US" dirty="0"/>
          </a:p>
        </p:txBody>
      </p:sp>
    </p:spTree>
    <p:extLst>
      <p:ext uri="{BB962C8B-B14F-4D97-AF65-F5344CB8AC3E}">
        <p14:creationId xmlns:p14="http://schemas.microsoft.com/office/powerpoint/2010/main" val="17104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55EB-DAF2-4C2E-B9F0-3823BFABE6EB}"/>
              </a:ext>
            </a:extLst>
          </p:cNvPr>
          <p:cNvSpPr>
            <a:spLocks noGrp="1"/>
          </p:cNvSpPr>
          <p:nvPr>
            <p:ph type="title"/>
          </p:nvPr>
        </p:nvSpPr>
        <p:spPr/>
        <p:txBody>
          <a:bodyPr/>
          <a:lstStyle/>
          <a:p>
            <a:r>
              <a:rPr lang="en-US" cap="none" dirty="0"/>
              <a:t>Annotations</a:t>
            </a:r>
          </a:p>
        </p:txBody>
      </p:sp>
      <p:graphicFrame>
        <p:nvGraphicFramePr>
          <p:cNvPr id="6" name="Content Placeholder 5">
            <a:extLst>
              <a:ext uri="{FF2B5EF4-FFF2-40B4-BE49-F238E27FC236}">
                <a16:creationId xmlns:a16="http://schemas.microsoft.com/office/drawing/2014/main" id="{4AE4D39B-607E-463D-A3F8-49DA182C1725}"/>
              </a:ext>
            </a:extLst>
          </p:cNvPr>
          <p:cNvGraphicFramePr>
            <a:graphicFrameLocks noGrp="1"/>
          </p:cNvGraphicFramePr>
          <p:nvPr>
            <p:ph sz="half" idx="1"/>
            <p:extLst>
              <p:ext uri="{D42A27DB-BD31-4B8C-83A1-F6EECF244321}">
                <p14:modId xmlns:p14="http://schemas.microsoft.com/office/powerpoint/2010/main" val="3296275281"/>
              </p:ext>
            </p:extLst>
          </p:nvPr>
        </p:nvGraphicFramePr>
        <p:xfrm>
          <a:off x="3070250" y="1657362"/>
          <a:ext cx="6051499" cy="4430626"/>
        </p:xfrm>
        <a:graphic>
          <a:graphicData uri="http://schemas.openxmlformats.org/drawingml/2006/table">
            <a:tbl>
              <a:tblPr firstRow="1" firstCol="1" bandRow="1">
                <a:tableStyleId>{69CF1AB2-1976-4502-BF36-3FF5EA218861}</a:tableStyleId>
              </a:tblPr>
              <a:tblGrid>
                <a:gridCol w="1694043">
                  <a:extLst>
                    <a:ext uri="{9D8B030D-6E8A-4147-A177-3AD203B41FA5}">
                      <a16:colId xmlns:a16="http://schemas.microsoft.com/office/drawing/2014/main" val="2322538287"/>
                    </a:ext>
                  </a:extLst>
                </a:gridCol>
                <a:gridCol w="4357456">
                  <a:extLst>
                    <a:ext uri="{9D8B030D-6E8A-4147-A177-3AD203B41FA5}">
                      <a16:colId xmlns:a16="http://schemas.microsoft.com/office/drawing/2014/main" val="2231157146"/>
                    </a:ext>
                  </a:extLst>
                </a:gridCol>
              </a:tblGrid>
              <a:tr h="162997">
                <a:tc>
                  <a:txBody>
                    <a:bodyPr/>
                    <a:lstStyle/>
                    <a:p>
                      <a:pPr marL="0" marR="0">
                        <a:spcBef>
                          <a:spcPts val="0"/>
                        </a:spcBef>
                        <a:spcAft>
                          <a:spcPts val="0"/>
                        </a:spcAft>
                      </a:pPr>
                      <a:r>
                        <a:rPr lang="en-US" sz="1000" kern="150" dirty="0">
                          <a:effectLst/>
                        </a:rPr>
                        <a:t>@</a:t>
                      </a:r>
                      <a:r>
                        <a:rPr lang="en-US" sz="1000" kern="150" dirty="0" err="1">
                          <a:effectLst/>
                        </a:rPr>
                        <a:t>BeforeSuite</a:t>
                      </a:r>
                      <a:endParaRPr lang="en-US" sz="1000" kern="150" dirty="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b="0" kern="150" dirty="0">
                          <a:solidFill>
                            <a:schemeClr val="dk1"/>
                          </a:solidFill>
                          <a:effectLst/>
                          <a:latin typeface="+mn-lt"/>
                          <a:ea typeface="+mn-ea"/>
                          <a:cs typeface="+mn-cs"/>
                        </a:rPr>
                        <a:t>The annotated method will be run before all tests in this suite have run</a:t>
                      </a:r>
                    </a:p>
                  </a:txBody>
                  <a:tcPr marL="22525" marR="22525" marT="22525" marB="22525" anchor="ctr"/>
                </a:tc>
                <a:extLst>
                  <a:ext uri="{0D108BD9-81ED-4DB2-BD59-A6C34878D82A}">
                    <a16:rowId xmlns:a16="http://schemas.microsoft.com/office/drawing/2014/main" val="1816604893"/>
                  </a:ext>
                </a:extLst>
              </a:tr>
              <a:tr h="162997">
                <a:tc>
                  <a:txBody>
                    <a:bodyPr/>
                    <a:lstStyle/>
                    <a:p>
                      <a:pPr marL="0" marR="0">
                        <a:spcBef>
                          <a:spcPts val="0"/>
                        </a:spcBef>
                        <a:spcAft>
                          <a:spcPts val="0"/>
                        </a:spcAft>
                      </a:pPr>
                      <a:r>
                        <a:rPr lang="en-US" sz="1000" kern="150" dirty="0">
                          <a:effectLst/>
                        </a:rPr>
                        <a:t>@</a:t>
                      </a:r>
                      <a:r>
                        <a:rPr lang="en-US" sz="1000" kern="150" dirty="0" err="1">
                          <a:effectLst/>
                        </a:rPr>
                        <a:t>AfterSuite</a:t>
                      </a:r>
                      <a:endParaRPr lang="en-US" sz="1000" kern="150" dirty="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dirty="0">
                          <a:effectLst/>
                        </a:rPr>
                        <a:t>The annotated method will be run after all tests in this suite have run</a:t>
                      </a:r>
                      <a:endParaRPr lang="en-US" sz="1000" kern="150" dirty="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3737943321"/>
                  </a:ext>
                </a:extLst>
              </a:tr>
              <a:tr h="280945">
                <a:tc>
                  <a:txBody>
                    <a:bodyPr/>
                    <a:lstStyle/>
                    <a:p>
                      <a:pPr marL="0" marR="0">
                        <a:spcBef>
                          <a:spcPts val="0"/>
                        </a:spcBef>
                        <a:spcAft>
                          <a:spcPts val="0"/>
                        </a:spcAft>
                      </a:pPr>
                      <a:r>
                        <a:rPr lang="en-US" sz="1000" kern="150">
                          <a:effectLst/>
                        </a:rPr>
                        <a:t>@BeforeTest</a:t>
                      </a:r>
                      <a:endParaRPr lang="en-US" sz="1000" kern="15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dirty="0">
                          <a:effectLst/>
                        </a:rPr>
                        <a:t>The annotated method will be run before any test method belonging to the classes inside the &lt;test&gt; tag is run</a:t>
                      </a:r>
                      <a:endParaRPr lang="en-US" sz="1000" kern="150" dirty="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195398918"/>
                  </a:ext>
                </a:extLst>
              </a:tr>
              <a:tr h="280945">
                <a:tc>
                  <a:txBody>
                    <a:bodyPr/>
                    <a:lstStyle/>
                    <a:p>
                      <a:pPr marL="0" marR="0">
                        <a:spcBef>
                          <a:spcPts val="0"/>
                        </a:spcBef>
                        <a:spcAft>
                          <a:spcPts val="0"/>
                        </a:spcAft>
                      </a:pPr>
                      <a:r>
                        <a:rPr lang="en-US" sz="1000" kern="150">
                          <a:effectLst/>
                        </a:rPr>
                        <a:t>@AfterTest</a:t>
                      </a:r>
                      <a:endParaRPr lang="en-US" sz="1000" kern="15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a:effectLst/>
                        </a:rPr>
                        <a:t>The annotated method will be run after all the test methods belonging to the classes inside the &lt;test&gt; tag have run</a:t>
                      </a:r>
                      <a:endParaRPr lang="en-US" sz="1000" kern="15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1588626751"/>
                  </a:ext>
                </a:extLst>
              </a:tr>
              <a:tr h="398892">
                <a:tc>
                  <a:txBody>
                    <a:bodyPr/>
                    <a:lstStyle/>
                    <a:p>
                      <a:pPr marL="0" marR="0">
                        <a:spcBef>
                          <a:spcPts val="0"/>
                        </a:spcBef>
                        <a:spcAft>
                          <a:spcPts val="0"/>
                        </a:spcAft>
                      </a:pPr>
                      <a:r>
                        <a:rPr lang="en-US" sz="1000" kern="150">
                          <a:effectLst/>
                        </a:rPr>
                        <a:t>@BeforeGroups</a:t>
                      </a:r>
                      <a:endParaRPr lang="en-US" sz="1000" kern="15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a:effectLst/>
                        </a:rPr>
                        <a:t>The list of groups that this configuration method will run before. This method is guaranteed to run shortly before the first test method that belongs to any of these groups is invoked</a:t>
                      </a:r>
                      <a:endParaRPr lang="en-US" sz="1000" kern="15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1436935091"/>
                  </a:ext>
                </a:extLst>
              </a:tr>
              <a:tr h="537226">
                <a:tc>
                  <a:txBody>
                    <a:bodyPr/>
                    <a:lstStyle/>
                    <a:p>
                      <a:pPr marL="0" marR="0">
                        <a:spcBef>
                          <a:spcPts val="0"/>
                        </a:spcBef>
                        <a:spcAft>
                          <a:spcPts val="0"/>
                        </a:spcAft>
                      </a:pPr>
                      <a:r>
                        <a:rPr lang="en-US" sz="1000" kern="150" dirty="0">
                          <a:effectLst/>
                        </a:rPr>
                        <a:t>@</a:t>
                      </a:r>
                      <a:r>
                        <a:rPr lang="en-US" sz="1000" kern="150" dirty="0" err="1">
                          <a:effectLst/>
                        </a:rPr>
                        <a:t>AfterGroups</a:t>
                      </a:r>
                      <a:endParaRPr lang="en-US" sz="1000" kern="150" dirty="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a:effectLst/>
                        </a:rPr>
                        <a:t>The list of groups that this configuration method will run after. This method is guaranteed to run shortly after the last test method that belongs to any of these groups is invoked</a:t>
                      </a:r>
                      <a:endParaRPr lang="en-US" sz="1000" kern="15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3046959244"/>
                  </a:ext>
                </a:extLst>
              </a:tr>
              <a:tr h="280945">
                <a:tc>
                  <a:txBody>
                    <a:bodyPr/>
                    <a:lstStyle/>
                    <a:p>
                      <a:pPr marL="0" marR="0">
                        <a:spcBef>
                          <a:spcPts val="0"/>
                        </a:spcBef>
                        <a:spcAft>
                          <a:spcPts val="0"/>
                        </a:spcAft>
                      </a:pPr>
                      <a:r>
                        <a:rPr lang="en-US" sz="1000" kern="150">
                          <a:effectLst/>
                        </a:rPr>
                        <a:t>@BeforeClass</a:t>
                      </a:r>
                      <a:endParaRPr lang="en-US" sz="1000" kern="15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a:effectLst/>
                        </a:rPr>
                        <a:t>The annotated method will be run before the first test method in the current class is invoked</a:t>
                      </a:r>
                      <a:endParaRPr lang="en-US" sz="1000" kern="15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4268058194"/>
                  </a:ext>
                </a:extLst>
              </a:tr>
              <a:tr h="280945">
                <a:tc>
                  <a:txBody>
                    <a:bodyPr/>
                    <a:lstStyle/>
                    <a:p>
                      <a:pPr marL="0" marR="0">
                        <a:spcBef>
                          <a:spcPts val="0"/>
                        </a:spcBef>
                        <a:spcAft>
                          <a:spcPts val="0"/>
                        </a:spcAft>
                      </a:pPr>
                      <a:r>
                        <a:rPr lang="en-US" sz="1000" kern="150">
                          <a:effectLst/>
                        </a:rPr>
                        <a:t>@AfterClass</a:t>
                      </a:r>
                      <a:endParaRPr lang="en-US" sz="1000" kern="15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a:effectLst/>
                        </a:rPr>
                        <a:t>The annotated method will be run after all the test methods in the current class have been run</a:t>
                      </a:r>
                      <a:endParaRPr lang="en-US" sz="1000" kern="15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3349121667"/>
                  </a:ext>
                </a:extLst>
              </a:tr>
              <a:tr h="162997">
                <a:tc>
                  <a:txBody>
                    <a:bodyPr/>
                    <a:lstStyle/>
                    <a:p>
                      <a:pPr marL="0" marR="0">
                        <a:spcBef>
                          <a:spcPts val="0"/>
                        </a:spcBef>
                        <a:spcAft>
                          <a:spcPts val="0"/>
                        </a:spcAft>
                      </a:pPr>
                      <a:r>
                        <a:rPr lang="en-US" sz="1000" kern="150">
                          <a:effectLst/>
                        </a:rPr>
                        <a:t>@BeforeMethod</a:t>
                      </a:r>
                      <a:endParaRPr lang="en-US" sz="1000" kern="15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a:effectLst/>
                        </a:rPr>
                        <a:t>The annotated method will be run before each test method</a:t>
                      </a:r>
                      <a:endParaRPr lang="en-US" sz="1000" kern="15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946023062"/>
                  </a:ext>
                </a:extLst>
              </a:tr>
              <a:tr h="162997">
                <a:tc>
                  <a:txBody>
                    <a:bodyPr/>
                    <a:lstStyle/>
                    <a:p>
                      <a:pPr marL="0" marR="0">
                        <a:spcBef>
                          <a:spcPts val="0"/>
                        </a:spcBef>
                        <a:spcAft>
                          <a:spcPts val="0"/>
                        </a:spcAft>
                      </a:pPr>
                      <a:r>
                        <a:rPr lang="en-US" sz="1000" kern="150">
                          <a:effectLst/>
                        </a:rPr>
                        <a:t>@AfterMethod</a:t>
                      </a:r>
                      <a:endParaRPr lang="en-US" sz="1000" kern="15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dirty="0">
                          <a:effectLst/>
                        </a:rPr>
                        <a:t>The annotated method will be run after each test method</a:t>
                      </a:r>
                      <a:endParaRPr lang="en-US" sz="1000" kern="150" dirty="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2124016891"/>
                  </a:ext>
                </a:extLst>
              </a:tr>
              <a:tr h="634787">
                <a:tc>
                  <a:txBody>
                    <a:bodyPr/>
                    <a:lstStyle/>
                    <a:p>
                      <a:pPr marL="0" marR="0">
                        <a:spcBef>
                          <a:spcPts val="0"/>
                        </a:spcBef>
                        <a:spcAft>
                          <a:spcPts val="0"/>
                        </a:spcAft>
                      </a:pPr>
                      <a:r>
                        <a:rPr lang="en-US" sz="1000" kern="150">
                          <a:effectLst/>
                        </a:rPr>
                        <a:t>@DataProvider</a:t>
                      </a:r>
                      <a:endParaRPr lang="en-US" sz="1000" kern="15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a:effectLst/>
                        </a:rPr>
                        <a:t>Marks a method as supplying data for a test method. The annotated method must return an Object[][] where each Object[] can be assigned the parameter list of the test method. The @Test method that wants to receive data from this DataProvider needs to use a dataProvider name equals to the name of this annotation</a:t>
                      </a:r>
                      <a:endParaRPr lang="en-US" sz="1000" kern="15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4240317555"/>
                  </a:ext>
                </a:extLst>
              </a:tr>
              <a:tr h="162997">
                <a:tc>
                  <a:txBody>
                    <a:bodyPr/>
                    <a:lstStyle/>
                    <a:p>
                      <a:pPr marL="0" marR="0">
                        <a:spcBef>
                          <a:spcPts val="0"/>
                        </a:spcBef>
                        <a:spcAft>
                          <a:spcPts val="0"/>
                        </a:spcAft>
                      </a:pPr>
                      <a:r>
                        <a:rPr lang="en-US" sz="1000" kern="150">
                          <a:effectLst/>
                        </a:rPr>
                        <a:t>@Parameters</a:t>
                      </a:r>
                      <a:endParaRPr lang="en-US" sz="1000" kern="15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dirty="0">
                          <a:effectLst/>
                        </a:rPr>
                        <a:t>Describes how to pass parameters to a @Test method</a:t>
                      </a:r>
                      <a:endParaRPr lang="en-US" sz="1000" kern="150" dirty="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4145632623"/>
                  </a:ext>
                </a:extLst>
              </a:tr>
              <a:tr h="162997">
                <a:tc>
                  <a:txBody>
                    <a:bodyPr/>
                    <a:lstStyle/>
                    <a:p>
                      <a:pPr marL="0" marR="0">
                        <a:spcBef>
                          <a:spcPts val="0"/>
                        </a:spcBef>
                        <a:spcAft>
                          <a:spcPts val="0"/>
                        </a:spcAft>
                      </a:pPr>
                      <a:r>
                        <a:rPr lang="en-US" sz="1000" kern="150" dirty="0">
                          <a:effectLst/>
                        </a:rPr>
                        <a:t>@Test</a:t>
                      </a:r>
                      <a:endParaRPr lang="en-US" sz="1000" kern="150" dirty="0">
                        <a:effectLst/>
                        <a:latin typeface="Liberation Serif"/>
                        <a:ea typeface="Noto Sans CJK SC Regular"/>
                        <a:cs typeface="Lohit Devanagari"/>
                      </a:endParaRPr>
                    </a:p>
                  </a:txBody>
                  <a:tcPr marL="22525" marR="22525" marT="22525" marB="22525" anchor="ctr"/>
                </a:tc>
                <a:tc>
                  <a:txBody>
                    <a:bodyPr/>
                    <a:lstStyle/>
                    <a:p>
                      <a:pPr marL="0" marR="0">
                        <a:spcBef>
                          <a:spcPts val="0"/>
                        </a:spcBef>
                        <a:spcAft>
                          <a:spcPts val="0"/>
                        </a:spcAft>
                      </a:pPr>
                      <a:r>
                        <a:rPr lang="en-US" sz="1000" kern="150" dirty="0">
                          <a:effectLst/>
                        </a:rPr>
                        <a:t>Marks a class or a method as part of the test</a:t>
                      </a:r>
                      <a:endParaRPr lang="en-US" sz="1000" kern="150" dirty="0">
                        <a:effectLst/>
                        <a:latin typeface="Liberation Serif"/>
                        <a:ea typeface="Noto Sans CJK SC Regular"/>
                        <a:cs typeface="Lohit Devanagari"/>
                      </a:endParaRPr>
                    </a:p>
                  </a:txBody>
                  <a:tcPr marL="22525" marR="22525" marT="22525" marB="22525" anchor="ctr"/>
                </a:tc>
                <a:extLst>
                  <a:ext uri="{0D108BD9-81ED-4DB2-BD59-A6C34878D82A}">
                    <a16:rowId xmlns:a16="http://schemas.microsoft.com/office/drawing/2014/main" val="3109380280"/>
                  </a:ext>
                </a:extLst>
              </a:tr>
            </a:tbl>
          </a:graphicData>
        </a:graphic>
      </p:graphicFrame>
    </p:spTree>
    <p:extLst>
      <p:ext uri="{BB962C8B-B14F-4D97-AF65-F5344CB8AC3E}">
        <p14:creationId xmlns:p14="http://schemas.microsoft.com/office/powerpoint/2010/main" val="18890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AF1-B236-49A2-987E-D2BD3353AE77}"/>
              </a:ext>
            </a:extLst>
          </p:cNvPr>
          <p:cNvSpPr>
            <a:spLocks noGrp="1"/>
          </p:cNvSpPr>
          <p:nvPr>
            <p:ph type="title"/>
          </p:nvPr>
        </p:nvSpPr>
        <p:spPr/>
        <p:txBody>
          <a:bodyPr/>
          <a:lstStyle/>
          <a:p>
            <a:r>
              <a:rPr lang="en-US" cap="none" dirty="0"/>
              <a:t>Tests</a:t>
            </a:r>
          </a:p>
        </p:txBody>
      </p:sp>
      <p:sp>
        <p:nvSpPr>
          <p:cNvPr id="5" name="Content Placeholder 4">
            <a:extLst>
              <a:ext uri="{FF2B5EF4-FFF2-40B4-BE49-F238E27FC236}">
                <a16:creationId xmlns:a16="http://schemas.microsoft.com/office/drawing/2014/main" id="{57A08FB3-54B3-4179-8B01-0B6B59639BF0}"/>
              </a:ext>
            </a:extLst>
          </p:cNvPr>
          <p:cNvSpPr>
            <a:spLocks noGrp="1"/>
          </p:cNvSpPr>
          <p:nvPr>
            <p:ph idx="1"/>
          </p:nvPr>
        </p:nvSpPr>
        <p:spPr/>
        <p:txBody>
          <a:bodyPr/>
          <a:lstStyle/>
          <a:p>
            <a:r>
              <a:rPr lang="en-US" dirty="0"/>
              <a:t>Dependency test.</a:t>
            </a:r>
          </a:p>
          <a:p>
            <a:r>
              <a:rPr lang="en-US" dirty="0"/>
              <a:t>Parameterized test.</a:t>
            </a:r>
          </a:p>
          <a:p>
            <a:r>
              <a:rPr lang="en-US" dirty="0"/>
              <a:t>Group test.</a:t>
            </a:r>
          </a:p>
          <a:p>
            <a:r>
              <a:rPr lang="en-US" dirty="0"/>
              <a:t>Priority test.</a:t>
            </a:r>
          </a:p>
          <a:p>
            <a:r>
              <a:rPr lang="en-US" dirty="0"/>
              <a:t>Exception test.</a:t>
            </a:r>
          </a:p>
          <a:p>
            <a:pPr marL="0" indent="0">
              <a:buNone/>
            </a:pPr>
            <a:endParaRPr lang="en-US" dirty="0"/>
          </a:p>
        </p:txBody>
      </p:sp>
    </p:spTree>
    <p:extLst>
      <p:ext uri="{BB962C8B-B14F-4D97-AF65-F5344CB8AC3E}">
        <p14:creationId xmlns:p14="http://schemas.microsoft.com/office/powerpoint/2010/main" val="419534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B8B9-8E9D-4D29-9CFF-060DF9F616D9}"/>
              </a:ext>
            </a:extLst>
          </p:cNvPr>
          <p:cNvSpPr>
            <a:spLocks noGrp="1"/>
          </p:cNvSpPr>
          <p:nvPr>
            <p:ph type="title"/>
          </p:nvPr>
        </p:nvSpPr>
        <p:spPr/>
        <p:txBody>
          <a:bodyPr/>
          <a:lstStyle/>
          <a:p>
            <a:r>
              <a:rPr lang="en-US" dirty="0"/>
              <a:t>Xml </a:t>
            </a:r>
            <a:r>
              <a:rPr lang="en-US" cap="none" dirty="0"/>
              <a:t>Configuration file</a:t>
            </a: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4238DB7E-409E-4BA3-B9CE-6051BDD5949D}"/>
              </a:ext>
            </a:extLst>
          </p:cNvPr>
          <p:cNvPicPr>
            <a:picLocks noGrp="1" noChangeAspect="1"/>
          </p:cNvPicPr>
          <p:nvPr>
            <p:ph idx="1"/>
          </p:nvPr>
        </p:nvPicPr>
        <p:blipFill>
          <a:blip r:embed="rId2"/>
          <a:stretch>
            <a:fillRect/>
          </a:stretch>
        </p:blipFill>
        <p:spPr>
          <a:xfrm>
            <a:off x="2226722" y="2822390"/>
            <a:ext cx="7744906" cy="2648320"/>
          </a:xfrm>
        </p:spPr>
      </p:pic>
    </p:spTree>
    <p:extLst>
      <p:ext uri="{BB962C8B-B14F-4D97-AF65-F5344CB8AC3E}">
        <p14:creationId xmlns:p14="http://schemas.microsoft.com/office/powerpoint/2010/main" val="59588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E210-1DEA-410F-BE70-5BBDD35EBBDB}"/>
              </a:ext>
            </a:extLst>
          </p:cNvPr>
          <p:cNvSpPr>
            <a:spLocks noGrp="1"/>
          </p:cNvSpPr>
          <p:nvPr>
            <p:ph type="title"/>
          </p:nvPr>
        </p:nvSpPr>
        <p:spPr/>
        <p:txBody>
          <a:bodyPr/>
          <a:lstStyle/>
          <a:p>
            <a:r>
              <a:rPr lang="en-US" cap="none" dirty="0"/>
              <a:t>Test Results</a:t>
            </a:r>
          </a:p>
        </p:txBody>
      </p:sp>
      <p:sp>
        <p:nvSpPr>
          <p:cNvPr id="3" name="Content Placeholder 2">
            <a:extLst>
              <a:ext uri="{FF2B5EF4-FFF2-40B4-BE49-F238E27FC236}">
                <a16:creationId xmlns:a16="http://schemas.microsoft.com/office/drawing/2014/main" id="{9C821D56-0C20-47F5-AB77-F1A0521E695E}"/>
              </a:ext>
            </a:extLst>
          </p:cNvPr>
          <p:cNvSpPr>
            <a:spLocks noGrp="1"/>
          </p:cNvSpPr>
          <p:nvPr>
            <p:ph idx="1"/>
          </p:nvPr>
        </p:nvSpPr>
        <p:spPr/>
        <p:txBody>
          <a:bodyPr/>
          <a:lstStyle/>
          <a:p>
            <a:r>
              <a:rPr lang="en-US" b="1" dirty="0"/>
              <a:t>HTML and an XML report.</a:t>
            </a:r>
          </a:p>
          <a:p>
            <a:r>
              <a:rPr lang="en-US" b="1" dirty="0"/>
              <a:t>Listeners</a:t>
            </a:r>
            <a:r>
              <a:rPr lang="en-US" dirty="0"/>
              <a:t> </a:t>
            </a:r>
            <a:br>
              <a:rPr lang="en-US" dirty="0"/>
            </a:br>
            <a:r>
              <a:rPr lang="en-US" sz="1600" dirty="0"/>
              <a:t>These classes are notified at runtime by TestNG when the test starts, finishes, fails, skips, or passes.</a:t>
            </a:r>
          </a:p>
          <a:p>
            <a:r>
              <a:rPr lang="en-US" b="1" dirty="0"/>
              <a:t>Reporters</a:t>
            </a:r>
            <a:r>
              <a:rPr lang="en-US" dirty="0"/>
              <a:t> </a:t>
            </a:r>
            <a:br>
              <a:rPr lang="en-US" dirty="0"/>
            </a:br>
            <a:r>
              <a:rPr lang="en-US" sz="1600" dirty="0"/>
              <a:t>These classes are called when the whole suite run ends. The object containing the information of the whole test run is passed to this class when called</a:t>
            </a:r>
            <a:r>
              <a:rPr lang="en-US" dirty="0"/>
              <a:t>.</a:t>
            </a:r>
          </a:p>
          <a:p>
            <a:endParaRPr lang="en-US" dirty="0"/>
          </a:p>
        </p:txBody>
      </p:sp>
    </p:spTree>
    <p:extLst>
      <p:ext uri="{BB962C8B-B14F-4D97-AF65-F5344CB8AC3E}">
        <p14:creationId xmlns:p14="http://schemas.microsoft.com/office/powerpoint/2010/main" val="426852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0E16E5-C2DE-4741-B3AE-C0B4E6145777}"/>
              </a:ext>
            </a:extLst>
          </p:cNvPr>
          <p:cNvSpPr>
            <a:spLocks noGrp="1"/>
          </p:cNvSpPr>
          <p:nvPr>
            <p:ph type="title"/>
          </p:nvPr>
        </p:nvSpPr>
        <p:spPr/>
        <p:txBody>
          <a:bodyPr/>
          <a:lstStyle/>
          <a:p>
            <a:r>
              <a:rPr lang="en-US" cap="none" dirty="0">
                <a:solidFill>
                  <a:srgbClr val="C00000"/>
                </a:solidFill>
              </a:rPr>
              <a:t>Demo</a:t>
            </a:r>
            <a:endParaRPr lang="en-US" dirty="0">
              <a:solidFill>
                <a:srgbClr val="C00000"/>
              </a:solidFill>
            </a:endParaRPr>
          </a:p>
        </p:txBody>
      </p:sp>
      <p:sp>
        <p:nvSpPr>
          <p:cNvPr id="8" name="Text Placeholder 7">
            <a:extLst>
              <a:ext uri="{FF2B5EF4-FFF2-40B4-BE49-F238E27FC236}">
                <a16:creationId xmlns:a16="http://schemas.microsoft.com/office/drawing/2014/main" id="{B0A0D09F-3316-498D-BE41-4668D8FF853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313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EEBA2B-AACC-4C84-89B5-750169819CD2}"/>
              </a:ext>
            </a:extLst>
          </p:cNvPr>
          <p:cNvSpPr>
            <a:spLocks noGrp="1"/>
          </p:cNvSpPr>
          <p:nvPr>
            <p:ph type="title"/>
          </p:nvPr>
        </p:nvSpPr>
        <p:spPr/>
        <p:txBody>
          <a:bodyPr/>
          <a:lstStyle/>
          <a:p>
            <a:r>
              <a:rPr lang="en-US" cap="none" dirty="0"/>
              <a:t>Thank you</a:t>
            </a:r>
          </a:p>
        </p:txBody>
      </p:sp>
      <p:sp>
        <p:nvSpPr>
          <p:cNvPr id="7" name="Text Placeholder 6">
            <a:extLst>
              <a:ext uri="{FF2B5EF4-FFF2-40B4-BE49-F238E27FC236}">
                <a16:creationId xmlns:a16="http://schemas.microsoft.com/office/drawing/2014/main" id="{F6CF0729-007B-4829-9584-05B403A5986C}"/>
              </a:ext>
            </a:extLst>
          </p:cNvPr>
          <p:cNvSpPr>
            <a:spLocks noGrp="1"/>
          </p:cNvSpPr>
          <p:nvPr>
            <p:ph type="body" idx="1"/>
          </p:nvPr>
        </p:nvSpPr>
        <p:spPr/>
        <p:txBody>
          <a:bodyPr/>
          <a:lstStyle/>
          <a:p>
            <a:endParaRPr lang="en-US"/>
          </a:p>
        </p:txBody>
      </p:sp>
      <p:pic>
        <p:nvPicPr>
          <p:cNvPr id="9" name="Picture 8">
            <a:extLst>
              <a:ext uri="{FF2B5EF4-FFF2-40B4-BE49-F238E27FC236}">
                <a16:creationId xmlns:a16="http://schemas.microsoft.com/office/drawing/2014/main" id="{3B941A0C-22CD-45DD-8D16-FE38DF11E39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79308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133</TotalTime>
  <Words>584</Words>
  <Application>Microsoft Office PowerPoint</Application>
  <PresentationFormat>Widescreen</PresentationFormat>
  <Paragraphs>58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Liberation Serif</vt:lpstr>
      <vt:lpstr>Rockwell</vt:lpstr>
      <vt:lpstr>Rockwell Condensed</vt:lpstr>
      <vt:lpstr>Wingdings</vt:lpstr>
      <vt:lpstr>Wood Type</vt:lpstr>
      <vt:lpstr>TestNG</vt:lpstr>
      <vt:lpstr>TestNG</vt:lpstr>
      <vt:lpstr>TestNG functionalities: </vt:lpstr>
      <vt:lpstr>Annotations</vt:lpstr>
      <vt:lpstr>Tests</vt:lpstr>
      <vt:lpstr>Xml Configuration file</vt:lpstr>
      <vt:lpstr>Test Results</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Berlnty Kerlos</dc:creator>
  <cp:lastModifiedBy>Berlnty Kerlos</cp:lastModifiedBy>
  <cp:revision>28</cp:revision>
  <dcterms:created xsi:type="dcterms:W3CDTF">2018-12-18T14:25:13Z</dcterms:created>
  <dcterms:modified xsi:type="dcterms:W3CDTF">2018-12-18T16:38:21Z</dcterms:modified>
</cp:coreProperties>
</file>