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FE763-77FE-4D31-B387-92451CBECDB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7C8B280-C3F4-4D08-A10F-3BE61CB88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726F87-4FBD-4841-9890-499844B5D671}"/>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5" name="Marcador de pie de página 4">
            <a:extLst>
              <a:ext uri="{FF2B5EF4-FFF2-40B4-BE49-F238E27FC236}">
                <a16:creationId xmlns:a16="http://schemas.microsoft.com/office/drawing/2014/main" id="{AFAA5B6B-EE03-4B6B-9C02-A62F862CC1F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5E42C23-3942-49E6-9F8F-DECE203CA8F1}"/>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202558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D2963-D6F6-489C-85F8-4F5E9996E25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86B9A34-6ECC-4CD4-A238-F47360C6C4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D305BEE-29CC-49A6-8851-D4133CB103F6}"/>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5" name="Marcador de pie de página 4">
            <a:extLst>
              <a:ext uri="{FF2B5EF4-FFF2-40B4-BE49-F238E27FC236}">
                <a16:creationId xmlns:a16="http://schemas.microsoft.com/office/drawing/2014/main" id="{EF8F9AD9-AE44-4F1E-A7CF-A733948627B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2D58E0F-5734-4C3F-BE20-C1185130BCC5}"/>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16990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BC8DA9-3ECB-4951-82A4-3D44A6CA91D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2D32B9E-4D44-49E7-99D2-20FDE44E911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440F45-7909-4E99-AAEE-A794A2E377A0}"/>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5" name="Marcador de pie de página 4">
            <a:extLst>
              <a:ext uri="{FF2B5EF4-FFF2-40B4-BE49-F238E27FC236}">
                <a16:creationId xmlns:a16="http://schemas.microsoft.com/office/drawing/2014/main" id="{86B828C4-68C0-4E4D-B806-363D8DF91E1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43B44E-45F1-406A-9565-F66C77834E66}"/>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234714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48826-04AD-478F-9D81-51BF6CFE1A0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0BE5FAA-D7CA-4BCB-A212-0D03C6CDD1C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741B9C-3688-481B-9EA2-4A409EEBF86D}"/>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5" name="Marcador de pie de página 4">
            <a:extLst>
              <a:ext uri="{FF2B5EF4-FFF2-40B4-BE49-F238E27FC236}">
                <a16:creationId xmlns:a16="http://schemas.microsoft.com/office/drawing/2014/main" id="{42D18E15-B57B-4BBE-A2A6-3D0AD6218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BF7624E-4BBF-4F4A-AA85-A69FEC792194}"/>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129491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EE71F-F2AC-4742-A04F-BB700DBE9B9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AB9F2E-022D-4158-8349-2070034FE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5567F0-6674-40DD-A64A-139E33888067}"/>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5" name="Marcador de pie de página 4">
            <a:extLst>
              <a:ext uri="{FF2B5EF4-FFF2-40B4-BE49-F238E27FC236}">
                <a16:creationId xmlns:a16="http://schemas.microsoft.com/office/drawing/2014/main" id="{D48AEDB0-61E0-4497-BF1D-CC0C6C9D29F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29680F1-3BE2-4BEC-89AC-F3045A827307}"/>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174029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1921C8-B9BE-4A64-822F-1D2574423B8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72CC369-5E4A-4D0D-954F-8E7C9B8528C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0C98561-274F-45FF-A2A7-B4032EB0811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1DADDA0-F076-4BA3-BDB7-2DCBE6669B2B}"/>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6" name="Marcador de pie de página 5">
            <a:extLst>
              <a:ext uri="{FF2B5EF4-FFF2-40B4-BE49-F238E27FC236}">
                <a16:creationId xmlns:a16="http://schemas.microsoft.com/office/drawing/2014/main" id="{9B68877E-7C9D-4682-9C20-C0E0544277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051FADC-DAA2-48E0-B550-1B590B0EBA15}"/>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343318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A52E5-43FC-457A-87F7-E1D2897DF59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00F5BD7-5950-4549-82A0-7C8F3C8A7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3C72D2-4EA0-4E50-8226-DD875E73152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6B2728A-874E-48B1-A462-FF0206477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546B6E8-D378-46E6-9346-302222E28F3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E8BB928-9113-4B9F-8CEB-81DB70D7A226}"/>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8" name="Marcador de pie de página 7">
            <a:extLst>
              <a:ext uri="{FF2B5EF4-FFF2-40B4-BE49-F238E27FC236}">
                <a16:creationId xmlns:a16="http://schemas.microsoft.com/office/drawing/2014/main" id="{4BB42E5F-368C-4FF0-90F3-5A1742375CD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E4264ED-FD99-4D56-B662-10622B365EF4}"/>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150924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1AA45-1642-4D54-AA37-C87B2F9BFD7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B838A4A-2F7F-4994-BB70-148DC753D8CF}"/>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4" name="Marcador de pie de página 3">
            <a:extLst>
              <a:ext uri="{FF2B5EF4-FFF2-40B4-BE49-F238E27FC236}">
                <a16:creationId xmlns:a16="http://schemas.microsoft.com/office/drawing/2014/main" id="{E7E53E2F-C106-432D-874A-E1C4DCA3EE0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DF0CFE8-3351-4637-9F37-CBEB3CF197EF}"/>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207160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3D9B4E-3FC1-46F1-91E8-B94C475D3B4B}"/>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3" name="Marcador de pie de página 2">
            <a:extLst>
              <a:ext uri="{FF2B5EF4-FFF2-40B4-BE49-F238E27FC236}">
                <a16:creationId xmlns:a16="http://schemas.microsoft.com/office/drawing/2014/main" id="{4208A99F-80EE-4AD2-884B-B34A32D334E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D26E8DB-240B-42DF-B1DE-8AC302C0C8FC}"/>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54621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36849-96CD-4FB4-B415-C7579A9B4A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6E29A6-403B-45DE-809E-04FC0C769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769041B-1AEB-4C76-BE24-A0527D742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14E16F3-A940-463E-8495-A5FA53F08763}"/>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6" name="Marcador de pie de página 5">
            <a:extLst>
              <a:ext uri="{FF2B5EF4-FFF2-40B4-BE49-F238E27FC236}">
                <a16:creationId xmlns:a16="http://schemas.microsoft.com/office/drawing/2014/main" id="{B00C9052-BB7A-4BB6-82D0-924605D9529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B16103A-E79A-465C-B737-EF96952A0FDA}"/>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245071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FF02F-788F-42BB-B069-6458E5EAE5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EA54A4C-4AD0-40AC-A6A6-1FA994431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63B20A4-6F4B-426D-B856-3D91828DD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DDC5B6-FA04-4CC8-86D0-29282B6371C4}"/>
              </a:ext>
            </a:extLst>
          </p:cNvPr>
          <p:cNvSpPr>
            <a:spLocks noGrp="1"/>
          </p:cNvSpPr>
          <p:nvPr>
            <p:ph type="dt" sz="half" idx="10"/>
          </p:nvPr>
        </p:nvSpPr>
        <p:spPr/>
        <p:txBody>
          <a:bodyPr/>
          <a:lstStyle/>
          <a:p>
            <a:fld id="{BB4C1B94-C03D-48D1-82AD-765782CA0FA4}" type="datetimeFigureOut">
              <a:rPr lang="es-ES" smtClean="0"/>
              <a:t>28/03/2021</a:t>
            </a:fld>
            <a:endParaRPr lang="es-ES"/>
          </a:p>
        </p:txBody>
      </p:sp>
      <p:sp>
        <p:nvSpPr>
          <p:cNvPr id="6" name="Marcador de pie de página 5">
            <a:extLst>
              <a:ext uri="{FF2B5EF4-FFF2-40B4-BE49-F238E27FC236}">
                <a16:creationId xmlns:a16="http://schemas.microsoft.com/office/drawing/2014/main" id="{98365E48-8CC2-49F8-B119-FDCF167940B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3EDCE31-5765-44DB-8580-5035E8894DDF}"/>
              </a:ext>
            </a:extLst>
          </p:cNvPr>
          <p:cNvSpPr>
            <a:spLocks noGrp="1"/>
          </p:cNvSpPr>
          <p:nvPr>
            <p:ph type="sldNum" sz="quarter" idx="12"/>
          </p:nvPr>
        </p:nvSpPr>
        <p:spPr/>
        <p:txBody>
          <a:bodyPr/>
          <a:lstStyle/>
          <a:p>
            <a:fld id="{16290CCD-B8BE-4EA2-8EF1-A6D34879095D}" type="slidenum">
              <a:rPr lang="es-ES" smtClean="0"/>
              <a:t>‹Nº›</a:t>
            </a:fld>
            <a:endParaRPr lang="es-ES"/>
          </a:p>
        </p:txBody>
      </p:sp>
    </p:spTree>
    <p:extLst>
      <p:ext uri="{BB962C8B-B14F-4D97-AF65-F5344CB8AC3E}">
        <p14:creationId xmlns:p14="http://schemas.microsoft.com/office/powerpoint/2010/main" val="62794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D1E4AF2-6FC3-48D3-B686-659187E34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53AEBA2-B84B-4BEC-93BF-DB1E77103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EE3E3A-8C2A-4E36-9143-EBCB5D6C3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C1B94-C03D-48D1-82AD-765782CA0FA4}" type="datetimeFigureOut">
              <a:rPr lang="es-ES" smtClean="0"/>
              <a:t>28/03/2021</a:t>
            </a:fld>
            <a:endParaRPr lang="es-ES"/>
          </a:p>
        </p:txBody>
      </p:sp>
      <p:sp>
        <p:nvSpPr>
          <p:cNvPr id="5" name="Marcador de pie de página 4">
            <a:extLst>
              <a:ext uri="{FF2B5EF4-FFF2-40B4-BE49-F238E27FC236}">
                <a16:creationId xmlns:a16="http://schemas.microsoft.com/office/drawing/2014/main" id="{A058F910-7D2E-4F17-9B60-4B07F639A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E33B1CF-539E-40D6-83ED-4F9169B96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90CCD-B8BE-4EA2-8EF1-A6D34879095D}" type="slidenum">
              <a:rPr lang="es-ES" smtClean="0"/>
              <a:t>‹Nº›</a:t>
            </a:fld>
            <a:endParaRPr lang="es-ES"/>
          </a:p>
        </p:txBody>
      </p:sp>
    </p:spTree>
    <p:extLst>
      <p:ext uri="{BB962C8B-B14F-4D97-AF65-F5344CB8AC3E}">
        <p14:creationId xmlns:p14="http://schemas.microsoft.com/office/powerpoint/2010/main" val="898180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875D2-D163-4883-81D2-9FE2D49F5072}"/>
              </a:ext>
            </a:extLst>
          </p:cNvPr>
          <p:cNvSpPr>
            <a:spLocks noGrp="1"/>
          </p:cNvSpPr>
          <p:nvPr>
            <p:ph type="ctrTitle"/>
          </p:nvPr>
        </p:nvSpPr>
        <p:spPr>
          <a:xfrm>
            <a:off x="1524000" y="119062"/>
            <a:ext cx="9144000" cy="1481138"/>
          </a:xfrm>
        </p:spPr>
        <p:txBody>
          <a:bodyPr/>
          <a:lstStyle/>
          <a:p>
            <a:r>
              <a:rPr lang="es-ES" dirty="0"/>
              <a:t>Aplicación de Bases de Datos</a:t>
            </a:r>
          </a:p>
        </p:txBody>
      </p:sp>
      <p:sp>
        <p:nvSpPr>
          <p:cNvPr id="3" name="Subtítulo 2">
            <a:extLst>
              <a:ext uri="{FF2B5EF4-FFF2-40B4-BE49-F238E27FC236}">
                <a16:creationId xmlns:a16="http://schemas.microsoft.com/office/drawing/2014/main" id="{04DE7640-DF97-4262-9027-6D5BE8DF9BD9}"/>
              </a:ext>
            </a:extLst>
          </p:cNvPr>
          <p:cNvSpPr>
            <a:spLocks noGrp="1"/>
          </p:cNvSpPr>
          <p:nvPr>
            <p:ph type="subTitle" idx="1"/>
          </p:nvPr>
        </p:nvSpPr>
        <p:spPr>
          <a:xfrm>
            <a:off x="1524000" y="2148396"/>
            <a:ext cx="9144000" cy="3109404"/>
          </a:xfrm>
        </p:spPr>
        <p:txBody>
          <a:bodyPr>
            <a:normAutofit/>
          </a:bodyPr>
          <a:lstStyle/>
          <a:p>
            <a:r>
              <a:rPr lang="es-ES" dirty="0"/>
              <a:t>Descripción:</a:t>
            </a:r>
          </a:p>
          <a:p>
            <a:pPr algn="l"/>
            <a:r>
              <a:rPr lang="es-ES" dirty="0"/>
              <a:t>Es una aplicación que permite tanto la consulta de información por parte de una entidad empresarial o de un empleado de la misma, como la comunicación entre ambas partes para lograr una mejor coordinación interna.</a:t>
            </a:r>
          </a:p>
        </p:txBody>
      </p:sp>
    </p:spTree>
    <p:extLst>
      <p:ext uri="{BB962C8B-B14F-4D97-AF65-F5344CB8AC3E}">
        <p14:creationId xmlns:p14="http://schemas.microsoft.com/office/powerpoint/2010/main" val="90006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2E8BE-72AC-41E9-BF3C-CF46F7B0976C}"/>
              </a:ext>
            </a:extLst>
          </p:cNvPr>
          <p:cNvSpPr>
            <a:spLocks noGrp="1"/>
          </p:cNvSpPr>
          <p:nvPr>
            <p:ph type="title"/>
          </p:nvPr>
        </p:nvSpPr>
        <p:spPr/>
        <p:txBody>
          <a:bodyPr/>
          <a:lstStyle/>
          <a:p>
            <a:r>
              <a:rPr lang="es-ES" dirty="0"/>
              <a:t>Mis horarios (turnos)</a:t>
            </a:r>
          </a:p>
        </p:txBody>
      </p:sp>
      <p:sp>
        <p:nvSpPr>
          <p:cNvPr id="3" name="Marcador de contenido 2">
            <a:extLst>
              <a:ext uri="{FF2B5EF4-FFF2-40B4-BE49-F238E27FC236}">
                <a16:creationId xmlns:a16="http://schemas.microsoft.com/office/drawing/2014/main" id="{1933F230-D66B-4E45-A6B4-4119964A6580}"/>
              </a:ext>
            </a:extLst>
          </p:cNvPr>
          <p:cNvSpPr>
            <a:spLocks noGrp="1"/>
          </p:cNvSpPr>
          <p:nvPr>
            <p:ph idx="1"/>
          </p:nvPr>
        </p:nvSpPr>
        <p:spPr/>
        <p:txBody>
          <a:bodyPr/>
          <a:lstStyle/>
          <a:p>
            <a:r>
              <a:rPr lang="es-ES" dirty="0"/>
              <a:t>Esta pestaña comprendería un calendario que permitiría ver cada día del mes.</a:t>
            </a:r>
          </a:p>
          <a:p>
            <a:r>
              <a:rPr lang="es-ES" dirty="0"/>
              <a:t>Si optamos por la opción de </a:t>
            </a:r>
            <a:r>
              <a:rPr lang="es-ES" dirty="0" err="1"/>
              <a:t>clickar</a:t>
            </a:r>
            <a:r>
              <a:rPr lang="es-ES" dirty="0"/>
              <a:t> sobre un día, se desplegaría justo debajo un cuadro que incluiría la semana correspondiente al día. El usuario podría consultar qué horario (mañana, tarde, noche) le tocaría realizar cada día de esa semana.</a:t>
            </a:r>
          </a:p>
        </p:txBody>
      </p:sp>
    </p:spTree>
    <p:extLst>
      <p:ext uri="{BB962C8B-B14F-4D97-AF65-F5344CB8AC3E}">
        <p14:creationId xmlns:p14="http://schemas.microsoft.com/office/powerpoint/2010/main" val="305718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88435-C845-4AA8-9EF6-06DA9E5F4157}"/>
              </a:ext>
            </a:extLst>
          </p:cNvPr>
          <p:cNvSpPr>
            <a:spLocks noGrp="1"/>
          </p:cNvSpPr>
          <p:nvPr>
            <p:ph type="title"/>
          </p:nvPr>
        </p:nvSpPr>
        <p:spPr/>
        <p:txBody>
          <a:bodyPr/>
          <a:lstStyle/>
          <a:p>
            <a:r>
              <a:rPr lang="es-ES" dirty="0"/>
              <a:t>Mis horarios (vacaciones)</a:t>
            </a:r>
          </a:p>
        </p:txBody>
      </p:sp>
      <p:sp>
        <p:nvSpPr>
          <p:cNvPr id="3" name="Marcador de contenido 2">
            <a:extLst>
              <a:ext uri="{FF2B5EF4-FFF2-40B4-BE49-F238E27FC236}">
                <a16:creationId xmlns:a16="http://schemas.microsoft.com/office/drawing/2014/main" id="{A571BCFA-A904-46F1-B6C3-7F2DA4229481}"/>
              </a:ext>
            </a:extLst>
          </p:cNvPr>
          <p:cNvSpPr>
            <a:spLocks noGrp="1"/>
          </p:cNvSpPr>
          <p:nvPr>
            <p:ph idx="1"/>
          </p:nvPr>
        </p:nvSpPr>
        <p:spPr/>
        <p:txBody>
          <a:bodyPr/>
          <a:lstStyle/>
          <a:p>
            <a:r>
              <a:rPr lang="es-ES" dirty="0"/>
              <a:t>En esta sección de la pestaña mis horarios, aparecería un nuevo calendario que mostraría los días laborables o vacaciones de cada mes.</a:t>
            </a:r>
          </a:p>
          <a:p>
            <a:r>
              <a:rPr lang="es-ES" dirty="0"/>
              <a:t>El usuario tendría una leyenda donde mostraría los días vacacionales, etc. Que le corresponden hasta la fecha.</a:t>
            </a:r>
          </a:p>
          <a:p>
            <a:r>
              <a:rPr lang="es-ES" dirty="0" err="1"/>
              <a:t>Clickando</a:t>
            </a:r>
            <a:r>
              <a:rPr lang="es-ES" dirty="0"/>
              <a:t> sobre el calendario, el usuario podría solicitar vacaciones o ausencias que llegarían para ser validadas directamente por la entidad.</a:t>
            </a:r>
          </a:p>
        </p:txBody>
      </p:sp>
    </p:spTree>
    <p:extLst>
      <p:ext uri="{BB962C8B-B14F-4D97-AF65-F5344CB8AC3E}">
        <p14:creationId xmlns:p14="http://schemas.microsoft.com/office/powerpoint/2010/main" val="14408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53C0E-9BE7-48DF-B646-B17A43A63568}"/>
              </a:ext>
            </a:extLst>
          </p:cNvPr>
          <p:cNvSpPr>
            <a:spLocks noGrp="1"/>
          </p:cNvSpPr>
          <p:nvPr>
            <p:ph type="title"/>
          </p:nvPr>
        </p:nvSpPr>
        <p:spPr/>
        <p:txBody>
          <a:bodyPr/>
          <a:lstStyle/>
          <a:p>
            <a:r>
              <a:rPr lang="es-ES" dirty="0"/>
              <a:t>Mi perfil</a:t>
            </a:r>
          </a:p>
        </p:txBody>
      </p:sp>
      <p:sp>
        <p:nvSpPr>
          <p:cNvPr id="3" name="Marcador de contenido 2">
            <a:extLst>
              <a:ext uri="{FF2B5EF4-FFF2-40B4-BE49-F238E27FC236}">
                <a16:creationId xmlns:a16="http://schemas.microsoft.com/office/drawing/2014/main" id="{3CF04A6A-F76D-44AA-B9B6-5E4FF2B1782A}"/>
              </a:ext>
            </a:extLst>
          </p:cNvPr>
          <p:cNvSpPr>
            <a:spLocks noGrp="1"/>
          </p:cNvSpPr>
          <p:nvPr>
            <p:ph idx="1"/>
          </p:nvPr>
        </p:nvSpPr>
        <p:spPr/>
        <p:txBody>
          <a:bodyPr/>
          <a:lstStyle/>
          <a:p>
            <a:r>
              <a:rPr lang="es-ES" dirty="0"/>
              <a:t>El usuario podría ver sus datos en relación a la productividad.</a:t>
            </a:r>
          </a:p>
          <a:p>
            <a:r>
              <a:rPr lang="es-ES" dirty="0"/>
              <a:t>A su vez, existiría el apoyo de gráficas que permitiría comparar su productividad en términos temporales o respecto al nivel general de sus compañeros.</a:t>
            </a:r>
          </a:p>
        </p:txBody>
      </p:sp>
    </p:spTree>
    <p:extLst>
      <p:ext uri="{BB962C8B-B14F-4D97-AF65-F5344CB8AC3E}">
        <p14:creationId xmlns:p14="http://schemas.microsoft.com/office/powerpoint/2010/main" val="55712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95021-4D93-4853-AC81-B416E2167D97}"/>
              </a:ext>
            </a:extLst>
          </p:cNvPr>
          <p:cNvSpPr>
            <a:spLocks noGrp="1"/>
          </p:cNvSpPr>
          <p:nvPr>
            <p:ph type="title"/>
          </p:nvPr>
        </p:nvSpPr>
        <p:spPr/>
        <p:txBody>
          <a:bodyPr/>
          <a:lstStyle/>
          <a:p>
            <a:r>
              <a:rPr lang="es-ES" dirty="0"/>
              <a:t>Registro</a:t>
            </a:r>
          </a:p>
        </p:txBody>
      </p:sp>
      <p:sp>
        <p:nvSpPr>
          <p:cNvPr id="3" name="Marcador de contenido 2">
            <a:extLst>
              <a:ext uri="{FF2B5EF4-FFF2-40B4-BE49-F238E27FC236}">
                <a16:creationId xmlns:a16="http://schemas.microsoft.com/office/drawing/2014/main" id="{617A9E43-210D-4312-B8CE-01E48867608A}"/>
              </a:ext>
            </a:extLst>
          </p:cNvPr>
          <p:cNvSpPr>
            <a:spLocks noGrp="1"/>
          </p:cNvSpPr>
          <p:nvPr>
            <p:ph idx="1"/>
          </p:nvPr>
        </p:nvSpPr>
        <p:spPr/>
        <p:txBody>
          <a:bodyPr/>
          <a:lstStyle/>
          <a:p>
            <a:r>
              <a:rPr lang="es-ES" dirty="0"/>
              <a:t>Página inicial: Puedes acceder tanto como entidad o como empleado.</a:t>
            </a:r>
          </a:p>
          <a:p>
            <a:r>
              <a:rPr lang="es-ES" dirty="0"/>
              <a:t>Si no estás registrado, tienes la opción de regístrate como entidad o como empleado vinculándote a una entidad.</a:t>
            </a:r>
          </a:p>
          <a:p>
            <a:endParaRPr lang="es-ES" dirty="0"/>
          </a:p>
          <a:p>
            <a:r>
              <a:rPr lang="es-ES" dirty="0"/>
              <a:t>ENLACES:</a:t>
            </a:r>
          </a:p>
          <a:p>
            <a:r>
              <a:rPr lang="es-ES" dirty="0"/>
              <a:t>Formulario de registro (como entidad o empleado)</a:t>
            </a:r>
          </a:p>
          <a:p>
            <a:pPr marL="0" indent="0">
              <a:buNone/>
            </a:pPr>
            <a:r>
              <a:rPr lang="es-ES" dirty="0"/>
              <a:t>				o</a:t>
            </a:r>
          </a:p>
          <a:p>
            <a:r>
              <a:rPr lang="es-ES" dirty="0"/>
              <a:t>Página de inicio(una vez te has registrado)</a:t>
            </a:r>
          </a:p>
        </p:txBody>
      </p:sp>
    </p:spTree>
    <p:extLst>
      <p:ext uri="{BB962C8B-B14F-4D97-AF65-F5344CB8AC3E}">
        <p14:creationId xmlns:p14="http://schemas.microsoft.com/office/powerpoint/2010/main" val="120732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7B1DE-0103-4E9B-9D15-48F63B6588BA}"/>
              </a:ext>
            </a:extLst>
          </p:cNvPr>
          <p:cNvSpPr>
            <a:spLocks noGrp="1"/>
          </p:cNvSpPr>
          <p:nvPr>
            <p:ph type="title"/>
          </p:nvPr>
        </p:nvSpPr>
        <p:spPr/>
        <p:txBody>
          <a:bodyPr/>
          <a:lstStyle/>
          <a:p>
            <a:r>
              <a:rPr lang="es-ES" dirty="0"/>
              <a:t>Página de inicio (como entidad)</a:t>
            </a:r>
          </a:p>
        </p:txBody>
      </p:sp>
      <p:sp>
        <p:nvSpPr>
          <p:cNvPr id="3" name="Marcador de contenido 2">
            <a:extLst>
              <a:ext uri="{FF2B5EF4-FFF2-40B4-BE49-F238E27FC236}">
                <a16:creationId xmlns:a16="http://schemas.microsoft.com/office/drawing/2014/main" id="{BCF642C2-A6BA-477C-9F21-53A0B8E7A86E}"/>
              </a:ext>
            </a:extLst>
          </p:cNvPr>
          <p:cNvSpPr>
            <a:spLocks noGrp="1"/>
          </p:cNvSpPr>
          <p:nvPr>
            <p:ph idx="1"/>
          </p:nvPr>
        </p:nvSpPr>
        <p:spPr/>
        <p:txBody>
          <a:bodyPr/>
          <a:lstStyle/>
          <a:p>
            <a:r>
              <a:rPr lang="es-ES" dirty="0"/>
              <a:t>Accedes una vez registrado</a:t>
            </a:r>
          </a:p>
          <a:p>
            <a:r>
              <a:rPr lang="es-ES" dirty="0"/>
              <a:t>El panel de inicio se compone de:</a:t>
            </a:r>
          </a:p>
          <a:p>
            <a:pPr lvl="1"/>
            <a:r>
              <a:rPr lang="es-ES" dirty="0"/>
              <a:t>Una barra vertical a la derecha que contiene los diferentes hipervínculos y funcionalidades de la aplicación (Home page, horarios, stock, producción, RRHH)</a:t>
            </a:r>
          </a:p>
          <a:p>
            <a:pPr lvl="1"/>
            <a:r>
              <a:rPr lang="es-ES" dirty="0"/>
              <a:t>Una calendario y reloj a tiempo real a modo informativo.</a:t>
            </a:r>
          </a:p>
          <a:p>
            <a:pPr lvl="1"/>
            <a:r>
              <a:rPr lang="es-ES" dirty="0"/>
              <a:t>Una barra superior con ajustes (modo noche, etc.)</a:t>
            </a:r>
          </a:p>
          <a:p>
            <a:pPr marL="0" indent="0">
              <a:buNone/>
            </a:pPr>
            <a:endParaRPr lang="es-ES" dirty="0"/>
          </a:p>
        </p:txBody>
      </p:sp>
    </p:spTree>
    <p:extLst>
      <p:ext uri="{BB962C8B-B14F-4D97-AF65-F5344CB8AC3E}">
        <p14:creationId xmlns:p14="http://schemas.microsoft.com/office/powerpoint/2010/main" val="8125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5ADC1-B058-44E7-AEA8-2091AE0716B8}"/>
              </a:ext>
            </a:extLst>
          </p:cNvPr>
          <p:cNvSpPr>
            <a:spLocks noGrp="1"/>
          </p:cNvSpPr>
          <p:nvPr>
            <p:ph type="title"/>
          </p:nvPr>
        </p:nvSpPr>
        <p:spPr/>
        <p:txBody>
          <a:bodyPr/>
          <a:lstStyle/>
          <a:p>
            <a:r>
              <a:rPr lang="es-ES" dirty="0"/>
              <a:t>Horarios</a:t>
            </a:r>
          </a:p>
        </p:txBody>
      </p:sp>
      <p:sp>
        <p:nvSpPr>
          <p:cNvPr id="3" name="Marcador de contenido 2">
            <a:extLst>
              <a:ext uri="{FF2B5EF4-FFF2-40B4-BE49-F238E27FC236}">
                <a16:creationId xmlns:a16="http://schemas.microsoft.com/office/drawing/2014/main" id="{58632FB1-1E23-413F-A2F2-F6B1E8CF6988}"/>
              </a:ext>
            </a:extLst>
          </p:cNvPr>
          <p:cNvSpPr>
            <a:spLocks noGrp="1"/>
          </p:cNvSpPr>
          <p:nvPr>
            <p:ph idx="1"/>
          </p:nvPr>
        </p:nvSpPr>
        <p:spPr/>
        <p:txBody>
          <a:bodyPr/>
          <a:lstStyle/>
          <a:p>
            <a:r>
              <a:rPr lang="es-ES" dirty="0"/>
              <a:t>En la pestaña de horarios se pueden consultar tanto los empleados que trabajan en un determinado día, como las vacaciones o ausencias de estos.</a:t>
            </a:r>
          </a:p>
          <a:p>
            <a:r>
              <a:rPr lang="es-ES" dirty="0"/>
              <a:t>Se materializa a través de un calendario cuyas casillas se rellenan de un determinado color que determina si el día, con sus respectivos turnos, se encuentra completado (verde), faltan horarios por rellenar (amarillo) o se encuentra vacío (rojo).</a:t>
            </a:r>
          </a:p>
          <a:p>
            <a:r>
              <a:rPr lang="es-ES" dirty="0"/>
              <a:t>Se podrá </a:t>
            </a:r>
            <a:r>
              <a:rPr lang="es-ES" dirty="0" err="1"/>
              <a:t>clickar</a:t>
            </a:r>
            <a:r>
              <a:rPr lang="es-ES" dirty="0"/>
              <a:t> en cada día para ver que turno ocupa cada empleado (mañana, tarde y noche); cuando estén ocupados se mostrará en color verde y rojo cuando aún queden turnos por rellenar.</a:t>
            </a:r>
          </a:p>
        </p:txBody>
      </p:sp>
    </p:spTree>
    <p:extLst>
      <p:ext uri="{BB962C8B-B14F-4D97-AF65-F5344CB8AC3E}">
        <p14:creationId xmlns:p14="http://schemas.microsoft.com/office/powerpoint/2010/main" val="419452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B5C8C-27E6-4926-8629-D1E8574B011C}"/>
              </a:ext>
            </a:extLst>
          </p:cNvPr>
          <p:cNvSpPr>
            <a:spLocks noGrp="1"/>
          </p:cNvSpPr>
          <p:nvPr>
            <p:ph type="ctrTitle"/>
          </p:nvPr>
        </p:nvSpPr>
        <p:spPr>
          <a:xfrm>
            <a:off x="582967" y="199085"/>
            <a:ext cx="9144000" cy="1168076"/>
          </a:xfrm>
        </p:spPr>
        <p:txBody>
          <a:bodyPr/>
          <a:lstStyle/>
          <a:p>
            <a:pPr algn="l"/>
            <a:r>
              <a:rPr lang="es-ES" sz="4400" dirty="0"/>
              <a:t>Stock</a:t>
            </a:r>
            <a:endParaRPr lang="es-ES" dirty="0"/>
          </a:p>
        </p:txBody>
      </p:sp>
      <p:sp>
        <p:nvSpPr>
          <p:cNvPr id="3" name="Subtítulo 2">
            <a:extLst>
              <a:ext uri="{FF2B5EF4-FFF2-40B4-BE49-F238E27FC236}">
                <a16:creationId xmlns:a16="http://schemas.microsoft.com/office/drawing/2014/main" id="{FECB37A4-F0E6-4249-99B7-7CA33664DDCC}"/>
              </a:ext>
            </a:extLst>
          </p:cNvPr>
          <p:cNvSpPr>
            <a:spLocks noGrp="1"/>
          </p:cNvSpPr>
          <p:nvPr>
            <p:ph type="subTitle" idx="1"/>
          </p:nvPr>
        </p:nvSpPr>
        <p:spPr>
          <a:xfrm>
            <a:off x="476435" y="1586808"/>
            <a:ext cx="9993025" cy="4441130"/>
          </a:xfrm>
        </p:spPr>
        <p:txBody>
          <a:bodyPr>
            <a:normAutofit fontScale="92500"/>
          </a:bodyPr>
          <a:lstStyle/>
          <a:p>
            <a:pPr marL="342900" indent="-342900" algn="l">
              <a:buFont typeface="Arial" panose="020B0604020202020204" pitchFamily="34" charset="0"/>
              <a:buChar char="•"/>
            </a:pPr>
            <a:r>
              <a:rPr lang="es-ES" sz="2800" dirty="0"/>
              <a:t>Consulta de los diferentes productos y materias primas de la empresa</a:t>
            </a:r>
          </a:p>
          <a:p>
            <a:pPr marL="342900" indent="-342900" algn="l">
              <a:buFont typeface="Arial" panose="020B0604020202020204" pitchFamily="34" charset="0"/>
              <a:buChar char="•"/>
            </a:pPr>
            <a:r>
              <a:rPr lang="es-ES" sz="2800" dirty="0"/>
              <a:t>La principal funcionalidad de esta página consiste en una tabla cuyos índices se compondrán de un ID del producto, nombre, categoría o clase, cantidad, unidad de medida, fecha de entrega, ubicación física, estado y opciones de edición y eliminación del producto.</a:t>
            </a:r>
          </a:p>
          <a:p>
            <a:pPr marL="342900" indent="-342900" algn="l">
              <a:buFont typeface="Arial" panose="020B0604020202020204" pitchFamily="34" charset="0"/>
              <a:buChar char="•"/>
            </a:pPr>
            <a:r>
              <a:rPr lang="es-ES" sz="2800" dirty="0"/>
              <a:t>A su vez, el panel superior albergará una serie condicionales que permitirá filtrar la búsqueda en base a los patrones arriba descritos.</a:t>
            </a:r>
          </a:p>
          <a:p>
            <a:pPr marL="342900" indent="-342900" algn="l">
              <a:buFont typeface="Arial" panose="020B0604020202020204" pitchFamily="34" charset="0"/>
              <a:buChar char="•"/>
            </a:pPr>
            <a:r>
              <a:rPr lang="es-ES" sz="2800" dirty="0"/>
              <a:t>Por último, el panel superior también tendrá la funcionalidad de agregar un nuevo producto a través de una ficha desplegable con datos a rellenar y un buscador por palabras.</a:t>
            </a:r>
          </a:p>
        </p:txBody>
      </p:sp>
    </p:spTree>
    <p:extLst>
      <p:ext uri="{BB962C8B-B14F-4D97-AF65-F5344CB8AC3E}">
        <p14:creationId xmlns:p14="http://schemas.microsoft.com/office/powerpoint/2010/main" val="241890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5105D-E645-4946-AEF1-32943291452D}"/>
              </a:ext>
            </a:extLst>
          </p:cNvPr>
          <p:cNvSpPr>
            <a:spLocks noGrp="1"/>
          </p:cNvSpPr>
          <p:nvPr>
            <p:ph type="title"/>
          </p:nvPr>
        </p:nvSpPr>
        <p:spPr/>
        <p:txBody>
          <a:bodyPr/>
          <a:lstStyle/>
          <a:p>
            <a:r>
              <a:rPr lang="es-ES" dirty="0"/>
              <a:t>Productos</a:t>
            </a:r>
          </a:p>
        </p:txBody>
      </p:sp>
      <p:sp>
        <p:nvSpPr>
          <p:cNvPr id="3" name="Marcador de contenido 2">
            <a:extLst>
              <a:ext uri="{FF2B5EF4-FFF2-40B4-BE49-F238E27FC236}">
                <a16:creationId xmlns:a16="http://schemas.microsoft.com/office/drawing/2014/main" id="{DD669876-812B-4F0C-99E5-D23E918531CF}"/>
              </a:ext>
            </a:extLst>
          </p:cNvPr>
          <p:cNvSpPr>
            <a:spLocks noGrp="1"/>
          </p:cNvSpPr>
          <p:nvPr>
            <p:ph idx="1"/>
          </p:nvPr>
        </p:nvSpPr>
        <p:spPr/>
        <p:txBody>
          <a:bodyPr/>
          <a:lstStyle/>
          <a:p>
            <a:r>
              <a:rPr lang="es-ES" dirty="0"/>
              <a:t>La pestaña de stock tiene como opción la posibilidad de ver en detalle cada producto almacenado. </a:t>
            </a:r>
          </a:p>
          <a:p>
            <a:r>
              <a:rPr lang="es-ES" dirty="0"/>
              <a:t>Estos productos se muestran a través de una ficha que incluye información del producto y una imagen del mismo. Además se permite la edición del mismo.</a:t>
            </a:r>
          </a:p>
          <a:p>
            <a:r>
              <a:rPr lang="es-ES" dirty="0"/>
              <a:t>Esta pestaña guarda las mismas funcionalidades de su predecesora, por cual permite una búsqueda a través de filtros además de añadir un nuevo producto o búsqueda por palabras.</a:t>
            </a:r>
          </a:p>
        </p:txBody>
      </p:sp>
    </p:spTree>
    <p:extLst>
      <p:ext uri="{BB962C8B-B14F-4D97-AF65-F5344CB8AC3E}">
        <p14:creationId xmlns:p14="http://schemas.microsoft.com/office/powerpoint/2010/main" val="208588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CCD92-47D2-4C48-975A-7F83C962E889}"/>
              </a:ext>
            </a:extLst>
          </p:cNvPr>
          <p:cNvSpPr>
            <a:spLocks noGrp="1"/>
          </p:cNvSpPr>
          <p:nvPr>
            <p:ph type="title"/>
          </p:nvPr>
        </p:nvSpPr>
        <p:spPr/>
        <p:txBody>
          <a:bodyPr/>
          <a:lstStyle/>
          <a:p>
            <a:r>
              <a:rPr lang="es-ES" dirty="0"/>
              <a:t>Productividad</a:t>
            </a:r>
          </a:p>
        </p:txBody>
      </p:sp>
      <p:sp>
        <p:nvSpPr>
          <p:cNvPr id="3" name="Marcador de contenido 2">
            <a:extLst>
              <a:ext uri="{FF2B5EF4-FFF2-40B4-BE49-F238E27FC236}">
                <a16:creationId xmlns:a16="http://schemas.microsoft.com/office/drawing/2014/main" id="{D4ECAD88-D09C-4A37-99AC-C29212560655}"/>
              </a:ext>
            </a:extLst>
          </p:cNvPr>
          <p:cNvSpPr>
            <a:spLocks noGrp="1"/>
          </p:cNvSpPr>
          <p:nvPr>
            <p:ph idx="1"/>
          </p:nvPr>
        </p:nvSpPr>
        <p:spPr/>
        <p:txBody>
          <a:bodyPr/>
          <a:lstStyle/>
          <a:p>
            <a:r>
              <a:rPr lang="es-ES" dirty="0"/>
              <a:t>Esta pestaña permite consultar la productividad, las horas e información adicional (logros) de cada empleado a nivel individual.</a:t>
            </a:r>
          </a:p>
          <a:p>
            <a:r>
              <a:rPr lang="es-ES" dirty="0"/>
              <a:t>Esta información se encuentra apoyada por gráficas y estadísticas del rendimiento de cada empleado, con la posibilidad de comparar estos datos con semanas, días o meses anteriores, tanto a nivel individual como nivel colectivo con el resto de empleados.</a:t>
            </a:r>
          </a:p>
          <a:p>
            <a:r>
              <a:rPr lang="es-ES" dirty="0"/>
              <a:t>Permite introducir un nuevo dato a tener en cuenta en el panel superior.</a:t>
            </a:r>
          </a:p>
          <a:p>
            <a:r>
              <a:rPr lang="es-ES" dirty="0"/>
              <a:t>Por último, permite consultar ya sea por nombre, horas, producción media o días la productividad de cada empleado.</a:t>
            </a:r>
          </a:p>
        </p:txBody>
      </p:sp>
    </p:spTree>
    <p:extLst>
      <p:ext uri="{BB962C8B-B14F-4D97-AF65-F5344CB8AC3E}">
        <p14:creationId xmlns:p14="http://schemas.microsoft.com/office/powerpoint/2010/main" val="2820409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EE2A8-ECEA-491C-BDAA-4D8EC43DFCC8}"/>
              </a:ext>
            </a:extLst>
          </p:cNvPr>
          <p:cNvSpPr>
            <a:spLocks noGrp="1"/>
          </p:cNvSpPr>
          <p:nvPr>
            <p:ph type="title"/>
          </p:nvPr>
        </p:nvSpPr>
        <p:spPr/>
        <p:txBody>
          <a:bodyPr/>
          <a:lstStyle/>
          <a:p>
            <a:r>
              <a:rPr lang="es-ES" dirty="0"/>
              <a:t>RRHH</a:t>
            </a:r>
          </a:p>
        </p:txBody>
      </p:sp>
      <p:sp>
        <p:nvSpPr>
          <p:cNvPr id="3" name="Marcador de contenido 2">
            <a:extLst>
              <a:ext uri="{FF2B5EF4-FFF2-40B4-BE49-F238E27FC236}">
                <a16:creationId xmlns:a16="http://schemas.microsoft.com/office/drawing/2014/main" id="{2BABE4DE-2823-495F-9FB2-2FD59D2BB4F4}"/>
              </a:ext>
            </a:extLst>
          </p:cNvPr>
          <p:cNvSpPr>
            <a:spLocks noGrp="1"/>
          </p:cNvSpPr>
          <p:nvPr>
            <p:ph idx="1"/>
          </p:nvPr>
        </p:nvSpPr>
        <p:spPr/>
        <p:txBody>
          <a:bodyPr/>
          <a:lstStyle/>
          <a:p>
            <a:r>
              <a:rPr lang="es-ES" dirty="0"/>
              <a:t>Permite la consulta de información de cada empleado de la entidad a través de una tabla.</a:t>
            </a:r>
          </a:p>
          <a:p>
            <a:r>
              <a:rPr lang="es-ES" dirty="0"/>
              <a:t>En el panel superior se puede filtrar por edad, nombre o puesto y agregar un nuevo empleado.</a:t>
            </a:r>
          </a:p>
          <a:p>
            <a:r>
              <a:rPr lang="es-ES" dirty="0"/>
              <a:t>Al pinchar sobre un empleado se muestra una ficha que incluye información personal y una imagen del mismo.</a:t>
            </a:r>
          </a:p>
          <a:p>
            <a:r>
              <a:rPr lang="es-ES" dirty="0"/>
              <a:t>Existe la posibilidad de eliminar, agregar o modificar un nuevo empleado por parte de la entidad.</a:t>
            </a:r>
          </a:p>
        </p:txBody>
      </p:sp>
    </p:spTree>
    <p:extLst>
      <p:ext uri="{BB962C8B-B14F-4D97-AF65-F5344CB8AC3E}">
        <p14:creationId xmlns:p14="http://schemas.microsoft.com/office/powerpoint/2010/main" val="368719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58958-9ED7-4EB1-A0DA-668A94C08A20}"/>
              </a:ext>
            </a:extLst>
          </p:cNvPr>
          <p:cNvSpPr>
            <a:spLocks noGrp="1"/>
          </p:cNvSpPr>
          <p:nvPr>
            <p:ph type="title"/>
          </p:nvPr>
        </p:nvSpPr>
        <p:spPr/>
        <p:txBody>
          <a:bodyPr/>
          <a:lstStyle/>
          <a:p>
            <a:r>
              <a:rPr lang="es-ES" dirty="0"/>
              <a:t>Log in (empleados)</a:t>
            </a:r>
          </a:p>
        </p:txBody>
      </p:sp>
      <p:sp>
        <p:nvSpPr>
          <p:cNvPr id="3" name="Marcador de contenido 2">
            <a:extLst>
              <a:ext uri="{FF2B5EF4-FFF2-40B4-BE49-F238E27FC236}">
                <a16:creationId xmlns:a16="http://schemas.microsoft.com/office/drawing/2014/main" id="{FF633B14-EF93-4213-A4F0-3171568726AB}"/>
              </a:ext>
            </a:extLst>
          </p:cNvPr>
          <p:cNvSpPr>
            <a:spLocks noGrp="1"/>
          </p:cNvSpPr>
          <p:nvPr>
            <p:ph idx="1"/>
          </p:nvPr>
        </p:nvSpPr>
        <p:spPr/>
        <p:txBody>
          <a:bodyPr/>
          <a:lstStyle/>
          <a:p>
            <a:r>
              <a:rPr lang="es-ES" dirty="0"/>
              <a:t>La página de inicio como empleado se compone por un panel en forma de columna a la izquierda con una serie de funcionalidades (menos extensa que como entidad) y un calendario y un reloj.</a:t>
            </a:r>
          </a:p>
          <a:p>
            <a:r>
              <a:rPr lang="es-ES" dirty="0"/>
              <a:t>El formato es el mismo que la página de  inicio como entidad.</a:t>
            </a:r>
          </a:p>
          <a:p>
            <a:r>
              <a:rPr lang="es-ES" dirty="0"/>
              <a:t>Las únicas funcionalidades a parte de home page, sería la posibilidad de consultar mi horario y mi perfil.</a:t>
            </a:r>
          </a:p>
        </p:txBody>
      </p:sp>
    </p:spTree>
    <p:extLst>
      <p:ext uri="{BB962C8B-B14F-4D97-AF65-F5344CB8AC3E}">
        <p14:creationId xmlns:p14="http://schemas.microsoft.com/office/powerpoint/2010/main" val="31652594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901</Words>
  <Application>Microsoft Office PowerPoint</Application>
  <PresentationFormat>Panorámica</PresentationFormat>
  <Paragraphs>54</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Aplicación de Bases de Datos</vt:lpstr>
      <vt:lpstr>Registro</vt:lpstr>
      <vt:lpstr>Página de inicio (como entidad)</vt:lpstr>
      <vt:lpstr>Horarios</vt:lpstr>
      <vt:lpstr>Stock</vt:lpstr>
      <vt:lpstr>Productos</vt:lpstr>
      <vt:lpstr>Productividad</vt:lpstr>
      <vt:lpstr>RRHH</vt:lpstr>
      <vt:lpstr>Log in (empleados)</vt:lpstr>
      <vt:lpstr>Mis horarios (turnos)</vt:lpstr>
      <vt:lpstr>Mis horarios (vacaciones)</vt:lpstr>
      <vt:lpstr>Mi perfil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Bases de Datos</dc:title>
  <dc:creator>Carlos Ocaña</dc:creator>
  <cp:lastModifiedBy>Alberto Bermejo Corredor</cp:lastModifiedBy>
  <cp:revision>9</cp:revision>
  <dcterms:created xsi:type="dcterms:W3CDTF">2021-03-28T15:37:12Z</dcterms:created>
  <dcterms:modified xsi:type="dcterms:W3CDTF">2021-03-28T19:03:39Z</dcterms:modified>
</cp:coreProperties>
</file>