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69" r:id="rId22"/>
    <p:sldId id="280" r:id="rId23"/>
    <p:sldId id="268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5D1DF-C009-4AF3-93BE-54DAFBB5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CockroachDB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E3F1D9-833F-4F2E-827D-A8DCE57B0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HandsOnSession</a:t>
            </a:r>
            <a:r>
              <a:rPr lang="de-DE" dirty="0"/>
              <a:t>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0995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A892-F9A1-4B3B-A606-6D07BAD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35708-6584-4310-BCE1-B679FA73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0291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Nun manipulieren wir die Daten</a:t>
            </a:r>
          </a:p>
          <a:p>
            <a:r>
              <a:rPr lang="de-DE" dirty="0"/>
              <a:t>Schritt 1: Neue Relation erstellen</a:t>
            </a:r>
          </a:p>
          <a:p>
            <a:r>
              <a:rPr lang="de-DE" dirty="0"/>
              <a:t>Schritt 2: Daten einfügen in neue Relation</a:t>
            </a:r>
          </a:p>
          <a:p>
            <a:r>
              <a:rPr lang="de-DE" dirty="0"/>
              <a:t>Schritt 3: Daten verändern in neue Relation</a:t>
            </a:r>
          </a:p>
          <a:p>
            <a:r>
              <a:rPr lang="de-DE" dirty="0"/>
              <a:t>Schritt 4: Datensätze in der neuen Relation löschen</a:t>
            </a:r>
          </a:p>
          <a:p>
            <a:r>
              <a:rPr lang="de-DE" dirty="0"/>
              <a:t>Schritt 5: Neue Relation löschen</a:t>
            </a:r>
          </a:p>
        </p:txBody>
      </p:sp>
    </p:spTree>
    <p:extLst>
      <p:ext uri="{BB962C8B-B14F-4D97-AF65-F5344CB8AC3E}">
        <p14:creationId xmlns:p14="http://schemas.microsoft.com/office/powerpoint/2010/main" val="100131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34E0224-6806-4B68-AAC6-89CD0A86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85" y="140210"/>
            <a:ext cx="3733800" cy="20859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66DF329-6A36-4D0F-B2E6-15F5ACB7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55" y="190544"/>
            <a:ext cx="4810125" cy="20097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60C54AB-3295-460F-93EF-C70B2EAC2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17" y="2296112"/>
            <a:ext cx="5038725" cy="17621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C4EEFDA-4EF0-4DB1-96F8-BF74C39B4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517" y="4128164"/>
            <a:ext cx="4572000" cy="16383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109106-6E88-4DA5-A733-516F81E2C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885" y="5836391"/>
            <a:ext cx="2657475" cy="5619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160FB2F-EC44-402D-A05C-E9DE72284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760" y="2313651"/>
            <a:ext cx="5143500" cy="3629025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50728A6-6D71-4E18-B8DF-59F2469BFCA0}"/>
              </a:ext>
            </a:extLst>
          </p:cNvPr>
          <p:cNvSpPr/>
          <p:nvPr/>
        </p:nvSpPr>
        <p:spPr>
          <a:xfrm>
            <a:off x="4420941" y="1777733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00691A4-6310-407C-A187-307A73283716}"/>
              </a:ext>
            </a:extLst>
          </p:cNvPr>
          <p:cNvSpPr/>
          <p:nvPr/>
        </p:nvSpPr>
        <p:spPr>
          <a:xfrm>
            <a:off x="9810303" y="1781440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2CAE52F-D2F1-4E51-BD07-79566115A53A}"/>
              </a:ext>
            </a:extLst>
          </p:cNvPr>
          <p:cNvSpPr/>
          <p:nvPr/>
        </p:nvSpPr>
        <p:spPr>
          <a:xfrm>
            <a:off x="5599517" y="3603878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8B8240C-0980-482D-8F76-25DA4B8F7C1D}"/>
              </a:ext>
            </a:extLst>
          </p:cNvPr>
          <p:cNvSpPr/>
          <p:nvPr/>
        </p:nvSpPr>
        <p:spPr>
          <a:xfrm>
            <a:off x="5162032" y="5355647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E844F-1EED-48CC-8857-DD63D416C853}"/>
              </a:ext>
            </a:extLst>
          </p:cNvPr>
          <p:cNvSpPr/>
          <p:nvPr/>
        </p:nvSpPr>
        <p:spPr>
          <a:xfrm>
            <a:off x="3274003" y="5987549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6894DB-951D-4CFD-AE0E-9168699710C0}"/>
              </a:ext>
            </a:extLst>
          </p:cNvPr>
          <p:cNvSpPr/>
          <p:nvPr/>
        </p:nvSpPr>
        <p:spPr>
          <a:xfrm>
            <a:off x="10831775" y="5531859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6248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A892-F9A1-4B3B-A606-6D07BAD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Dynamisches Verhalten</a:t>
            </a:r>
            <a:br>
              <a:rPr lang="de-DE" dirty="0"/>
            </a:br>
            <a:r>
              <a:rPr lang="de-DE" dirty="0"/>
              <a:t>Admin UI und Cluster-Erweiterung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35708-6584-4310-BCE1-B679FA73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0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Nun schauen wir uns die Admin UI, erläutern die Grundlegenden Funktionen und schauen uns das dynamische Verhalten des Clusters bei einer Erweiterung an.</a:t>
            </a:r>
          </a:p>
          <a:p>
            <a:r>
              <a:rPr lang="de-DE" dirty="0"/>
              <a:t>Schritt 1: Wir starten ein Cluster und laden Daten</a:t>
            </a:r>
          </a:p>
          <a:p>
            <a:r>
              <a:rPr lang="de-DE" dirty="0"/>
              <a:t>Schritt 2: Wir erweitern das Cluster</a:t>
            </a:r>
          </a:p>
          <a:p>
            <a:r>
              <a:rPr lang="de-DE" dirty="0"/>
              <a:t>Schritt 3: Wir beobachten das Cluster-Verhalten</a:t>
            </a:r>
          </a:p>
        </p:txBody>
      </p:sp>
    </p:spTree>
    <p:extLst>
      <p:ext uri="{BB962C8B-B14F-4D97-AF65-F5344CB8AC3E}">
        <p14:creationId xmlns:p14="http://schemas.microsoft.com/office/powerpoint/2010/main" val="32508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F3DEFAFA-B252-48FD-9575-8780FE166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70" y="1394560"/>
            <a:ext cx="9308353" cy="4076256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30D994EF-D6C3-4815-8C84-B2A020B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A99EF2-75F5-4B98-8C0A-82AAFC9DDE6E}"/>
              </a:ext>
            </a:extLst>
          </p:cNvPr>
          <p:cNvSpPr txBox="1"/>
          <p:nvPr/>
        </p:nvSpPr>
        <p:spPr>
          <a:xfrm>
            <a:off x="1513577" y="5588279"/>
            <a:ext cx="7122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A: Auswahl der Oberflächen</a:t>
            </a:r>
          </a:p>
          <a:p>
            <a:r>
              <a:rPr lang="de-DE" dirty="0"/>
              <a:t>B: Zusammenfassung der Datenqualität</a:t>
            </a:r>
          </a:p>
          <a:p>
            <a:r>
              <a:rPr lang="de-DE" dirty="0"/>
              <a:t>C: Informationen zum laufenden Cluster hinsichtlich Inbetriebnahme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F2E0E55-7AC2-4C57-B4F9-4402BFDAA1C1}"/>
              </a:ext>
            </a:extLst>
          </p:cNvPr>
          <p:cNvSpPr/>
          <p:nvPr/>
        </p:nvSpPr>
        <p:spPr>
          <a:xfrm>
            <a:off x="5340627" y="1854312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B6E672C-6C6C-43B2-A7ED-BD36218A5248}"/>
              </a:ext>
            </a:extLst>
          </p:cNvPr>
          <p:cNvSpPr/>
          <p:nvPr/>
        </p:nvSpPr>
        <p:spPr>
          <a:xfrm>
            <a:off x="5210934" y="3613032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C6D3D24-B9F8-47E1-945E-43A9B3170A7D}"/>
              </a:ext>
            </a:extLst>
          </p:cNvPr>
          <p:cNvSpPr/>
          <p:nvPr/>
        </p:nvSpPr>
        <p:spPr>
          <a:xfrm>
            <a:off x="1765368" y="1943894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021D756-2193-4169-A212-C7897C3BBAFE}"/>
              </a:ext>
            </a:extLst>
          </p:cNvPr>
          <p:cNvSpPr/>
          <p:nvPr/>
        </p:nvSpPr>
        <p:spPr>
          <a:xfrm>
            <a:off x="2463370" y="1094670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5659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994EF-D6C3-4815-8C84-B2A020B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Metrics</a:t>
            </a:r>
            <a:r>
              <a:rPr lang="de-DE" dirty="0"/>
              <a:t> (1)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B05CAF4-0F2B-49F0-8277-765828023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577" y="1412687"/>
            <a:ext cx="9350375" cy="40326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AA99EF2-75F5-4B98-8C0A-82AAFC9DDE6E}"/>
              </a:ext>
            </a:extLst>
          </p:cNvPr>
          <p:cNvSpPr txBox="1"/>
          <p:nvPr/>
        </p:nvSpPr>
        <p:spPr>
          <a:xfrm>
            <a:off x="1513577" y="5588279"/>
            <a:ext cx="6263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A: Zusammenfassende Informationen über Cluster-Zustand</a:t>
            </a:r>
          </a:p>
          <a:p>
            <a:r>
              <a:rPr lang="de-DE" dirty="0"/>
              <a:t>B: Chronologische Anzeige der letzten Operationen/Events</a:t>
            </a:r>
          </a:p>
          <a:p>
            <a:r>
              <a:rPr lang="de-DE" dirty="0"/>
              <a:t>C: Graphische Anzeige von Anfragen und Latenzen</a:t>
            </a:r>
          </a:p>
          <a:p>
            <a:r>
              <a:rPr lang="de-DE" dirty="0"/>
              <a:t>D: Einstellungen der graphischen Anzeigen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F6CBC0-064D-40BA-A795-F721A886B1CE}"/>
              </a:ext>
            </a:extLst>
          </p:cNvPr>
          <p:cNvSpPr/>
          <p:nvPr/>
        </p:nvSpPr>
        <p:spPr>
          <a:xfrm>
            <a:off x="10318348" y="1633285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F2E0E55-7AC2-4C57-B4F9-4402BFDAA1C1}"/>
              </a:ext>
            </a:extLst>
          </p:cNvPr>
          <p:cNvSpPr/>
          <p:nvPr/>
        </p:nvSpPr>
        <p:spPr>
          <a:xfrm>
            <a:off x="10328771" y="4330102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B6E672C-6C6C-43B2-A7ED-BD36218A5248}"/>
              </a:ext>
            </a:extLst>
          </p:cNvPr>
          <p:cNvSpPr/>
          <p:nvPr/>
        </p:nvSpPr>
        <p:spPr>
          <a:xfrm>
            <a:off x="1513577" y="3581355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C6D3D24-B9F8-47E1-945E-43A9B3170A7D}"/>
              </a:ext>
            </a:extLst>
          </p:cNvPr>
          <p:cNvSpPr/>
          <p:nvPr/>
        </p:nvSpPr>
        <p:spPr>
          <a:xfrm>
            <a:off x="1513577" y="1885285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021D756-2193-4169-A212-C7897C3BBAFE}"/>
              </a:ext>
            </a:extLst>
          </p:cNvPr>
          <p:cNvSpPr/>
          <p:nvPr/>
        </p:nvSpPr>
        <p:spPr>
          <a:xfrm>
            <a:off x="2463370" y="1094670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587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988BC57-3EEE-4070-84CA-934B81E3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124030"/>
            <a:ext cx="10029825" cy="2914650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30D994EF-D6C3-4815-8C84-B2A020B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 (1)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A99EF2-75F5-4B98-8C0A-82AAFC9DDE6E}"/>
              </a:ext>
            </a:extLst>
          </p:cNvPr>
          <p:cNvSpPr txBox="1"/>
          <p:nvPr/>
        </p:nvSpPr>
        <p:spPr>
          <a:xfrm>
            <a:off x="1513577" y="5588279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A: Name der Datenbank</a:t>
            </a:r>
          </a:p>
          <a:p>
            <a:r>
              <a:rPr lang="de-DE" dirty="0"/>
              <a:t>B: Inhalte der Datenbank</a:t>
            </a:r>
          </a:p>
          <a:p>
            <a:r>
              <a:rPr lang="de-DE" dirty="0"/>
              <a:t>C: Informationen zur Speichernutzung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F6CBC0-064D-40BA-A795-F721A886B1CE}"/>
              </a:ext>
            </a:extLst>
          </p:cNvPr>
          <p:cNvSpPr/>
          <p:nvPr/>
        </p:nvSpPr>
        <p:spPr>
          <a:xfrm>
            <a:off x="1668240" y="2096693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F2E0E55-7AC2-4C57-B4F9-4402BFDAA1C1}"/>
              </a:ext>
            </a:extLst>
          </p:cNvPr>
          <p:cNvSpPr/>
          <p:nvPr/>
        </p:nvSpPr>
        <p:spPr>
          <a:xfrm>
            <a:off x="4600351" y="2373948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C6D3D24-B9F8-47E1-945E-43A9B3170A7D}"/>
              </a:ext>
            </a:extLst>
          </p:cNvPr>
          <p:cNvSpPr/>
          <p:nvPr/>
        </p:nvSpPr>
        <p:spPr>
          <a:xfrm>
            <a:off x="9561312" y="3429000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6537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F5DEB58-A36B-4A19-92CE-1E7C7E98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33" y="1410669"/>
            <a:ext cx="9962806" cy="4177610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30D994EF-D6C3-4815-8C84-B2A020B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 (2)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A99EF2-75F5-4B98-8C0A-82AAFC9DDE6E}"/>
              </a:ext>
            </a:extLst>
          </p:cNvPr>
          <p:cNvSpPr txBox="1"/>
          <p:nvPr/>
        </p:nvSpPr>
        <p:spPr>
          <a:xfrm>
            <a:off x="1513577" y="5588279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A: Name der Tabelle</a:t>
            </a:r>
          </a:p>
          <a:p>
            <a:r>
              <a:rPr lang="de-DE" dirty="0"/>
              <a:t>B: Aufbau der Tabelle</a:t>
            </a:r>
          </a:p>
          <a:p>
            <a:r>
              <a:rPr lang="de-DE" dirty="0"/>
              <a:t>C: Informationen zur Speichernutzung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F6CBC0-064D-40BA-A795-F721A886B1CE}"/>
              </a:ext>
            </a:extLst>
          </p:cNvPr>
          <p:cNvSpPr/>
          <p:nvPr/>
        </p:nvSpPr>
        <p:spPr>
          <a:xfrm>
            <a:off x="2360017" y="1410669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F2E0E55-7AC2-4C57-B4F9-4402BFDAA1C1}"/>
              </a:ext>
            </a:extLst>
          </p:cNvPr>
          <p:cNvSpPr/>
          <p:nvPr/>
        </p:nvSpPr>
        <p:spPr>
          <a:xfrm>
            <a:off x="5583922" y="2488798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C6D3D24-B9F8-47E1-945E-43A9B3170A7D}"/>
              </a:ext>
            </a:extLst>
          </p:cNvPr>
          <p:cNvSpPr/>
          <p:nvPr/>
        </p:nvSpPr>
        <p:spPr>
          <a:xfrm>
            <a:off x="10066557" y="3177000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451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E84B830-BE16-421A-AF8E-21711124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90" y="1410669"/>
            <a:ext cx="6352810" cy="412221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30D994EF-D6C3-4815-8C84-B2A020B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 (2)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A99EF2-75F5-4B98-8C0A-82AAFC9DDE6E}"/>
              </a:ext>
            </a:extLst>
          </p:cNvPr>
          <p:cNvSpPr txBox="1"/>
          <p:nvPr/>
        </p:nvSpPr>
        <p:spPr>
          <a:xfrm>
            <a:off x="1513577" y="5588279"/>
            <a:ext cx="522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A: Einstellungen</a:t>
            </a:r>
          </a:p>
          <a:p>
            <a:r>
              <a:rPr lang="de-DE" dirty="0"/>
              <a:t>B: Mittlere Latenz der Knoten zum Gesamtcluster</a:t>
            </a:r>
          </a:p>
          <a:p>
            <a:r>
              <a:rPr lang="de-DE" dirty="0"/>
              <a:t>C: Mittlere Latenz der Knoten zu anderen Knoten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F6CBC0-064D-40BA-A795-F721A886B1CE}"/>
              </a:ext>
            </a:extLst>
          </p:cNvPr>
          <p:cNvSpPr/>
          <p:nvPr/>
        </p:nvSpPr>
        <p:spPr>
          <a:xfrm>
            <a:off x="4400852" y="1688676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F2E0E55-7AC2-4C57-B4F9-4402BFDAA1C1}"/>
              </a:ext>
            </a:extLst>
          </p:cNvPr>
          <p:cNvSpPr/>
          <p:nvPr/>
        </p:nvSpPr>
        <p:spPr>
          <a:xfrm>
            <a:off x="6590973" y="2235898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C6D3D24-B9F8-47E1-945E-43A9B3170A7D}"/>
              </a:ext>
            </a:extLst>
          </p:cNvPr>
          <p:cNvSpPr/>
          <p:nvPr/>
        </p:nvSpPr>
        <p:spPr>
          <a:xfrm>
            <a:off x="7094555" y="3429000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889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994EF-D6C3-4815-8C84-B2A020B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Dynamisches Verhalten</a:t>
            </a:r>
            <a:br>
              <a:rPr lang="de-DE" dirty="0"/>
            </a:br>
            <a:r>
              <a:rPr lang="de-DE" dirty="0"/>
              <a:t>Vorgehen Clustererweiterung/-veränderung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9B1BFA1-23E1-4332-B745-155F7EDB0945}"/>
              </a:ext>
            </a:extLst>
          </p:cNvPr>
          <p:cNvSpPr txBox="1"/>
          <p:nvPr/>
        </p:nvSpPr>
        <p:spPr>
          <a:xfrm>
            <a:off x="1513577" y="2040834"/>
            <a:ext cx="9418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 Demonstration des dynamischen Verhaltens wurde ein Cluster mit beliebigen Datenbanken und Datensätzen angelegt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sind die Standardparameter für Replikationen (Faktor 3) und Ranges (CRDB V20.1.8 </a:t>
            </a:r>
            <a:r>
              <a:rPr lang="de-DE" dirty="0">
                <a:sym typeface="Wingdings" panose="05000000000000000000" pitchFamily="2" charset="2"/>
              </a:rPr>
              <a:t>64</a:t>
            </a:r>
            <a:r>
              <a:rPr lang="de-DE" dirty="0"/>
              <a:t>MB) eingestellt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Knoten-Totzeit wurde auf das Minimum, 75s, gestellt.</a:t>
            </a:r>
          </a:p>
          <a:p>
            <a:r>
              <a:rPr lang="de-DE" dirty="0"/>
              <a:t>	(Befehl SQL: SET CLUSTER SETTING </a:t>
            </a:r>
            <a:r>
              <a:rPr lang="en-US" dirty="0" err="1"/>
              <a:t>server.time_until_store_dead</a:t>
            </a:r>
            <a:r>
              <a:rPr lang="en-US" dirty="0"/>
              <a:t> = ‘1m15s’;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Zunächst</a:t>
            </a:r>
            <a:r>
              <a:rPr lang="en-US" dirty="0"/>
              <a:t> </a:t>
            </a:r>
            <a:r>
              <a:rPr lang="en-US" dirty="0" err="1"/>
              <a:t>erweitern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Cluster von 3 auf 4 </a:t>
            </a:r>
            <a:r>
              <a:rPr lang="en-US" dirty="0" err="1"/>
              <a:t>Knoten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Erweiterung</a:t>
            </a:r>
            <a:r>
              <a:rPr lang="en-US" dirty="0"/>
              <a:t> auf 5 </a:t>
            </a:r>
            <a:r>
              <a:rPr lang="en-US" dirty="0" err="1"/>
              <a:t>Knoten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weiteren</a:t>
            </a:r>
            <a:r>
              <a:rPr lang="en-US" dirty="0"/>
              <a:t> </a:t>
            </a:r>
            <a:r>
              <a:rPr lang="en-US" dirty="0" err="1"/>
              <a:t>Verlauf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der </a:t>
            </a:r>
            <a:r>
              <a:rPr lang="en-US" dirty="0" err="1"/>
              <a:t>Replikationsfaktor</a:t>
            </a:r>
            <a:r>
              <a:rPr lang="en-US" dirty="0"/>
              <a:t> auf 5 </a:t>
            </a:r>
            <a:r>
              <a:rPr lang="en-US" dirty="0" err="1"/>
              <a:t>erhöht</a:t>
            </a:r>
            <a:endParaRPr lang="en-US" dirty="0"/>
          </a:p>
          <a:p>
            <a:r>
              <a:rPr lang="en-US" dirty="0"/>
              <a:t>	(</a:t>
            </a:r>
            <a:r>
              <a:rPr lang="en-US" dirty="0" err="1"/>
              <a:t>Befehl</a:t>
            </a:r>
            <a:r>
              <a:rPr lang="en-US" dirty="0"/>
              <a:t> SQL: ALTER DATABASE </a:t>
            </a:r>
            <a:r>
              <a:rPr lang="en-US" i="1" dirty="0" err="1"/>
              <a:t>xyz</a:t>
            </a:r>
            <a:r>
              <a:rPr lang="en-US" dirty="0"/>
              <a:t> CONFIGURE ZONE USING </a:t>
            </a:r>
            <a:r>
              <a:rPr lang="en-US" dirty="0" err="1"/>
              <a:t>num_replicas</a:t>
            </a:r>
            <a:r>
              <a:rPr lang="en-US" dirty="0"/>
              <a:t> = 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 </a:t>
            </a:r>
            <a:r>
              <a:rPr lang="en-US" dirty="0" err="1"/>
              <a:t>Verhalten</a:t>
            </a:r>
            <a:r>
              <a:rPr lang="en-US" dirty="0"/>
              <a:t> der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beobachtet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65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5B7C19-0D70-4EB0-8944-2481F218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22" y="1483467"/>
            <a:ext cx="6321064" cy="26777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4124CF3-7D78-45FE-939C-DC703DFC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87" y="4246469"/>
            <a:ext cx="8019194" cy="2025255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30D994EF-D6C3-4815-8C84-B2A020B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100" dirty="0"/>
              <a:t>Dynamisches Verhalten (1)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A99EF2-75F5-4B98-8C0A-82AAFC9DDE6E}"/>
              </a:ext>
            </a:extLst>
          </p:cNvPr>
          <p:cNvSpPr txBox="1"/>
          <p:nvPr/>
        </p:nvSpPr>
        <p:spPr>
          <a:xfrm>
            <a:off x="7865442" y="1508907"/>
            <a:ext cx="3147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A: Altes Cluster (3 Knoten)</a:t>
            </a:r>
          </a:p>
          <a:p>
            <a:r>
              <a:rPr lang="de-DE" dirty="0"/>
              <a:t>B: Neues Cluster (4 Knoten)</a:t>
            </a:r>
          </a:p>
          <a:p>
            <a:r>
              <a:rPr lang="de-DE" dirty="0"/>
              <a:t>C: Ausgleich Replikationen</a:t>
            </a:r>
          </a:p>
          <a:p>
            <a:r>
              <a:rPr lang="de-DE" dirty="0"/>
              <a:t>von ca. 71 auf 68 pro Knoten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F6CBC0-064D-40BA-A795-F721A886B1CE}"/>
              </a:ext>
            </a:extLst>
          </p:cNvPr>
          <p:cNvSpPr/>
          <p:nvPr/>
        </p:nvSpPr>
        <p:spPr>
          <a:xfrm>
            <a:off x="2457425" y="1256907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F2E0E55-7AC2-4C57-B4F9-4402BFDAA1C1}"/>
              </a:ext>
            </a:extLst>
          </p:cNvPr>
          <p:cNvSpPr/>
          <p:nvPr/>
        </p:nvSpPr>
        <p:spPr>
          <a:xfrm>
            <a:off x="7705286" y="4075369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C6D3D24-B9F8-47E1-945E-43A9B3170A7D}"/>
              </a:ext>
            </a:extLst>
          </p:cNvPr>
          <p:cNvSpPr/>
          <p:nvPr/>
        </p:nvSpPr>
        <p:spPr>
          <a:xfrm>
            <a:off x="8883599" y="5007096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77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C22D2-ADD2-4AEB-B989-4377C4A5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</a:t>
            </a:r>
            <a:r>
              <a:rPr lang="de-DE" dirty="0" err="1"/>
              <a:t>HandsOnSession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934A2-FA1C-4A80-8FC2-01A4703F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16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Die </a:t>
            </a:r>
            <a:r>
              <a:rPr lang="de-DE" sz="1600" dirty="0" err="1"/>
              <a:t>HandsOnSession</a:t>
            </a:r>
            <a:r>
              <a:rPr lang="de-DE" sz="1600" dirty="0"/>
              <a:t> dient der praktischen Umsetzung der dazugehörigen Präsentation im Modul 3 PSE. Die Präsentation ist im Anschluss an diese Dokumentation nochmals hinterlegt. Im Wesentlichen sollen folgende Techniken gezeigt werden.</a:t>
            </a:r>
          </a:p>
          <a:p>
            <a:r>
              <a:rPr lang="de-DE" sz="1600" dirty="0"/>
              <a:t>Starten eines Clusters mit mindestens 3 Knoten.</a:t>
            </a:r>
          </a:p>
          <a:p>
            <a:r>
              <a:rPr lang="de-DE" sz="1600" dirty="0"/>
              <a:t>Veranschaulichung der CRUD-Operatoren in CockroachDB</a:t>
            </a:r>
          </a:p>
          <a:p>
            <a:r>
              <a:rPr lang="de-DE" sz="1600" dirty="0"/>
              <a:t>Nutzung der ADMIN UI und das Erweitern von Clustern</a:t>
            </a:r>
          </a:p>
          <a:p>
            <a:r>
              <a:rPr lang="de-DE" sz="1600" dirty="0"/>
              <a:t>Automatisiertes, dynamische Verhalten bei Einstellungsänderungen</a:t>
            </a:r>
          </a:p>
          <a:p>
            <a:r>
              <a:rPr lang="de-DE" sz="1600" dirty="0"/>
              <a:t>Automatisiertes, dynamische Verhalten bei Cluster-Fehlern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8028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8AC89B8-27AA-40CE-A3EC-2522F729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6" y="4075369"/>
            <a:ext cx="7560984" cy="135783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5C4ACB1-690D-48FE-A21C-4769FF538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81" y="1583558"/>
            <a:ext cx="9375038" cy="2385505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30D994EF-D6C3-4815-8C84-B2A020B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100" dirty="0"/>
              <a:t>Dynamisches Verhalten (2)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A99EF2-75F5-4B98-8C0A-82AAFC9DDE6E}"/>
              </a:ext>
            </a:extLst>
          </p:cNvPr>
          <p:cNvSpPr txBox="1"/>
          <p:nvPr/>
        </p:nvSpPr>
        <p:spPr>
          <a:xfrm>
            <a:off x="1408481" y="5539509"/>
            <a:ext cx="7318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A: Erweiterung um 5.Knoten</a:t>
            </a:r>
          </a:p>
          <a:p>
            <a:r>
              <a:rPr lang="de-DE" dirty="0"/>
              <a:t>B: Änderung des Replikationsfaktors von 3 </a:t>
            </a:r>
            <a:r>
              <a:rPr lang="de-DE" dirty="0">
                <a:sym typeface="Wingdings" panose="05000000000000000000" pitchFamily="2" charset="2"/>
              </a:rPr>
              <a:t> %5</a:t>
            </a:r>
            <a:endParaRPr lang="de-DE" dirty="0"/>
          </a:p>
          <a:p>
            <a:r>
              <a:rPr lang="de-DE" dirty="0"/>
              <a:t>C: Momentaufnahme nach Änderung des Replikationsfaktor. 30% der „Ranges“ sind unzureichend repliziert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F6CBC0-064D-40BA-A795-F721A886B1CE}"/>
              </a:ext>
            </a:extLst>
          </p:cNvPr>
          <p:cNvSpPr/>
          <p:nvPr/>
        </p:nvSpPr>
        <p:spPr>
          <a:xfrm>
            <a:off x="8116103" y="1822029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F2E0E55-7AC2-4C57-B4F9-4402BFDAA1C1}"/>
              </a:ext>
            </a:extLst>
          </p:cNvPr>
          <p:cNvSpPr/>
          <p:nvPr/>
        </p:nvSpPr>
        <p:spPr>
          <a:xfrm>
            <a:off x="9426939" y="3823369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C6D3D24-B9F8-47E1-945E-43A9B3170A7D}"/>
              </a:ext>
            </a:extLst>
          </p:cNvPr>
          <p:cNvSpPr/>
          <p:nvPr/>
        </p:nvSpPr>
        <p:spPr>
          <a:xfrm>
            <a:off x="6590973" y="4075369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0132049-8817-4FF7-96CF-4ED7064843C4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8367894" y="2326029"/>
            <a:ext cx="0" cy="118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C25495C-E632-42E0-8DB8-08B26068991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9676866" y="2796000"/>
            <a:ext cx="1864" cy="102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1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83735-3C7A-4236-9F7E-3EB715C5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100" dirty="0"/>
              <a:t>Dynamisches Verhalten (3)</a:t>
            </a:r>
            <a:br>
              <a:rPr lang="de-DE" sz="3100" dirty="0"/>
            </a:br>
            <a:r>
              <a:rPr lang="de-DE" sz="3100" dirty="0"/>
              <a:t>Latenzbeeinflussung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525CF4F-4B0B-4BD9-BFA3-3465E889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391" y="2052115"/>
            <a:ext cx="6265748" cy="3997829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F734CF1-AA60-452F-9BA6-028F8639EE04}"/>
              </a:ext>
            </a:extLst>
          </p:cNvPr>
          <p:cNvSpPr txBox="1"/>
          <p:nvPr/>
        </p:nvSpPr>
        <p:spPr>
          <a:xfrm>
            <a:off x="998155" y="3429000"/>
            <a:ext cx="3446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A: Durch die Umstellung des Replikationsfaktor entsteht erhebliche interne Kommunikation der Datenbank </a:t>
            </a:r>
            <a:r>
              <a:rPr lang="de-DE" dirty="0">
                <a:sym typeface="Wingdings" panose="05000000000000000000" pitchFamily="2" charset="2"/>
              </a:rPr>
              <a:t>erhöhte Latenz</a:t>
            </a:r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6DB191-B9D2-4E35-B76F-08AB2374E1C9}"/>
              </a:ext>
            </a:extLst>
          </p:cNvPr>
          <p:cNvSpPr/>
          <p:nvPr/>
        </p:nvSpPr>
        <p:spPr>
          <a:xfrm>
            <a:off x="8518791" y="5120679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3DA3929-CB77-47E6-B6F6-F56727986AF1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8070575" y="5550870"/>
            <a:ext cx="521964" cy="2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ED20C7-8E3C-4360-9069-2C5FAF23CEE6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8176591" y="4293704"/>
            <a:ext cx="415948" cy="90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D43AFE2-CE2A-48AD-BD1B-99990DF5D862}"/>
              </a:ext>
            </a:extLst>
          </p:cNvPr>
          <p:cNvCxnSpPr>
            <a:stCxn id="23" idx="5"/>
          </p:cNvCxnSpPr>
          <p:nvPr/>
        </p:nvCxnSpPr>
        <p:spPr>
          <a:xfrm>
            <a:off x="8948625" y="5550870"/>
            <a:ext cx="606192" cy="106913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C91AA0C-E914-478B-943A-547532B1CD6E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8948625" y="4051029"/>
            <a:ext cx="521964" cy="1143459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7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83735-3C7A-4236-9F7E-3EB715C5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Dynamisches Verhalten (4)</a:t>
            </a:r>
            <a:br>
              <a:rPr lang="de-DE" dirty="0"/>
            </a:br>
            <a:r>
              <a:rPr lang="de-DE" dirty="0"/>
              <a:t>Ausgabe über </a:t>
            </a:r>
            <a:r>
              <a:rPr lang="de-DE" dirty="0" err="1"/>
              <a:t>SQLShell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9B9F0EC-0B39-4924-86B9-2B0D24DE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6" y="2024147"/>
            <a:ext cx="10297344" cy="347067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A69941-305A-499B-833F-B71AF1D14604}"/>
              </a:ext>
            </a:extLst>
          </p:cNvPr>
          <p:cNvSpPr txBox="1"/>
          <p:nvPr/>
        </p:nvSpPr>
        <p:spPr>
          <a:xfrm>
            <a:off x="975565" y="5633680"/>
            <a:ext cx="9594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Über die </a:t>
            </a:r>
            <a:r>
              <a:rPr lang="de-DE" sz="1600" dirty="0" err="1"/>
              <a:t>SQLShell</a:t>
            </a:r>
            <a:r>
              <a:rPr lang="de-DE" sz="1600" dirty="0"/>
              <a:t> kann man sich ebenfalls das dynamische Verhalten des Clusters anzeigen lassen.</a:t>
            </a:r>
          </a:p>
          <a:p>
            <a:r>
              <a:rPr lang="de-DE" sz="1600" dirty="0"/>
              <a:t>„A“ zeigt die Informationen der Knoten mit dem Replikationsfaktor 3</a:t>
            </a:r>
          </a:p>
          <a:p>
            <a:r>
              <a:rPr lang="de-DE" sz="1600" dirty="0"/>
              <a:t>„B“ zeigt die Informationen der Knoten mit dem Replikationsfaktor 5</a:t>
            </a:r>
          </a:p>
          <a:p>
            <a:r>
              <a:rPr lang="de-DE" sz="1600" dirty="0"/>
              <a:t>Befehl: &lt;</a:t>
            </a:r>
            <a:r>
              <a:rPr lang="de-DE" sz="1600" dirty="0" err="1"/>
              <a:t>cockroach</a:t>
            </a:r>
            <a:r>
              <a:rPr lang="de-DE" sz="1600" dirty="0"/>
              <a:t> </a:t>
            </a:r>
            <a:r>
              <a:rPr lang="de-DE" sz="1600" dirty="0" err="1"/>
              <a:t>node</a:t>
            </a:r>
            <a:r>
              <a:rPr lang="de-DE" sz="1600" dirty="0"/>
              <a:t> </a:t>
            </a:r>
            <a:r>
              <a:rPr lang="de-DE" sz="1600" dirty="0" err="1"/>
              <a:t>status</a:t>
            </a:r>
            <a:r>
              <a:rPr lang="de-DE" sz="1600" dirty="0"/>
              <a:t> –all –</a:t>
            </a:r>
            <a:r>
              <a:rPr lang="de-DE" sz="1600" dirty="0" err="1"/>
              <a:t>insecure</a:t>
            </a:r>
            <a:r>
              <a:rPr lang="de-DE" sz="1600" dirty="0"/>
              <a:t>&gt;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A6511C-E16B-492E-8B3B-30F0D2F47036}"/>
              </a:ext>
            </a:extLst>
          </p:cNvPr>
          <p:cNvSpPr/>
          <p:nvPr/>
        </p:nvSpPr>
        <p:spPr>
          <a:xfrm>
            <a:off x="723774" y="1613676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5DE558-5F4C-4087-8B0F-6195FCCB898F}"/>
              </a:ext>
            </a:extLst>
          </p:cNvPr>
          <p:cNvSpPr/>
          <p:nvPr/>
        </p:nvSpPr>
        <p:spPr>
          <a:xfrm>
            <a:off x="723774" y="3429000"/>
            <a:ext cx="503582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928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A892-F9A1-4B3B-A606-6D07BAD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Dynamisches Verhalten</a:t>
            </a:r>
            <a:br>
              <a:rPr lang="de-DE" dirty="0"/>
            </a:br>
            <a:r>
              <a:rPr lang="de-DE" dirty="0"/>
              <a:t>Vorgehen Cluster-Fehler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35708-6584-4310-BCE1-B679FA73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0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Nun schauen wir uns über die Admin UI das Verhalten des Clusters bei einem Ausfall eines Knotens an</a:t>
            </a:r>
          </a:p>
          <a:p>
            <a:r>
              <a:rPr lang="de-DE" dirty="0"/>
              <a:t>Schritt 1: Wir starten ein Cluster mit 4 Knoten und laden Daten</a:t>
            </a:r>
          </a:p>
          <a:p>
            <a:r>
              <a:rPr lang="de-DE" dirty="0"/>
              <a:t>Schritt 2: Wir beenden einen Knoten</a:t>
            </a:r>
          </a:p>
          <a:p>
            <a:pPr marL="0" indent="0">
              <a:buNone/>
            </a:pPr>
            <a:r>
              <a:rPr lang="de-DE" dirty="0"/>
              <a:t>	Befehl: STRG+C im Terminal des gewählten Knotens</a:t>
            </a:r>
          </a:p>
          <a:p>
            <a:r>
              <a:rPr lang="de-DE" dirty="0"/>
              <a:t>Schritt 3: Wir beobachten das Cluster-Verhalten</a:t>
            </a:r>
          </a:p>
        </p:txBody>
      </p:sp>
    </p:spTree>
    <p:extLst>
      <p:ext uri="{BB962C8B-B14F-4D97-AF65-F5344CB8AC3E}">
        <p14:creationId xmlns:p14="http://schemas.microsoft.com/office/powerpoint/2010/main" val="2318116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A892-F9A1-4B3B-A606-6D07BAD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Dynamisches Verhalten Cluster-Fehler (1)</a:t>
            </a:r>
            <a:br>
              <a:rPr lang="de-DE" dirty="0"/>
            </a:br>
            <a:r>
              <a:rPr lang="de-DE" dirty="0"/>
              <a:t>Schritt 1: Aufgebautes Cluster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B05DF8-A763-4E9C-8A81-2BBE3B39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69" y="1885285"/>
            <a:ext cx="101060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A892-F9A1-4B3B-A606-6D07BAD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Dynamisches Verhalten Cluster-Fehler (2)</a:t>
            </a:r>
            <a:br>
              <a:rPr lang="de-DE" dirty="0"/>
            </a:br>
            <a:r>
              <a:rPr lang="de-DE" dirty="0"/>
              <a:t>Schritt 2: Fehlerhafter Knoten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676556-BAAE-485F-86F6-A27D554920EF}"/>
              </a:ext>
            </a:extLst>
          </p:cNvPr>
          <p:cNvSpPr txBox="1"/>
          <p:nvPr/>
        </p:nvSpPr>
        <p:spPr>
          <a:xfrm>
            <a:off x="2611808" y="5586135"/>
            <a:ext cx="807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Der fehlerhafte Knoten wurde erkannt („1 SUSPECTE NODES“), die unzureichenden Replikationen werden nicht nachgebildet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3D89C0-4341-4178-89DD-06D50F05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01" y="1723942"/>
            <a:ext cx="8328837" cy="38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A892-F9A1-4B3B-A606-6D07BAD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Dynamisches Verhalten Cluster-Fehler (3)</a:t>
            </a:r>
            <a:br>
              <a:rPr lang="de-DE" dirty="0"/>
            </a:br>
            <a:r>
              <a:rPr lang="de-DE" dirty="0"/>
              <a:t>Schritt 3: Toter Knoten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BE9242-30E3-49BD-91EB-B8F4F9D3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51" y="1730325"/>
            <a:ext cx="8180887" cy="38558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93AE23F-9E2B-4930-8E4C-A62AD244D7F8}"/>
              </a:ext>
            </a:extLst>
          </p:cNvPr>
          <p:cNvSpPr txBox="1"/>
          <p:nvPr/>
        </p:nvSpPr>
        <p:spPr>
          <a:xfrm>
            <a:off x="2611808" y="5586135"/>
            <a:ext cx="807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Der fehlerhafte Knoten wurde als tot erkannt („1 DEAD NODES“), die unzureichenden Replikationen werden nachgebildet</a:t>
            </a:r>
          </a:p>
        </p:txBody>
      </p:sp>
    </p:spTree>
    <p:extLst>
      <p:ext uri="{BB962C8B-B14F-4D97-AF65-F5344CB8AC3E}">
        <p14:creationId xmlns:p14="http://schemas.microsoft.com/office/powerpoint/2010/main" val="233800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A892-F9A1-4B3B-A606-6D07BAD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Dynamisches Verhalten Cluster-Fehler (3)</a:t>
            </a:r>
            <a:br>
              <a:rPr lang="de-DE" dirty="0"/>
            </a:br>
            <a:r>
              <a:rPr lang="de-DE" dirty="0"/>
              <a:t>Schritt 3: Toter Knoten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87AA044-1780-4F3E-99C2-16CD595F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88" y="2238042"/>
            <a:ext cx="9315410" cy="238191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BC8756A-B144-4C2E-AA4D-2CC86223A69E}"/>
              </a:ext>
            </a:extLst>
          </p:cNvPr>
          <p:cNvSpPr txBox="1"/>
          <p:nvPr/>
        </p:nvSpPr>
        <p:spPr>
          <a:xfrm>
            <a:off x="2611808" y="4804256"/>
            <a:ext cx="807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Graphische Darstellung des Cluster-Verhaltens. Nach Ablauf der Totzeit beginnt das Cluster automatisch die unzureichend replizierten „Ranges“ selbstständig zu replizieren</a:t>
            </a:r>
          </a:p>
        </p:txBody>
      </p:sp>
    </p:spTree>
    <p:extLst>
      <p:ext uri="{BB962C8B-B14F-4D97-AF65-F5344CB8AC3E}">
        <p14:creationId xmlns:p14="http://schemas.microsoft.com/office/powerpoint/2010/main" val="175753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7FAD5-150D-4024-838D-44C5816B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eines Clusters</a:t>
            </a:r>
            <a:br>
              <a:rPr lang="de-DE" dirty="0"/>
            </a:br>
            <a:r>
              <a:rPr lang="de-DE" dirty="0"/>
              <a:t>Schritt 1: 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2335C-2B4C-4ECC-90F1-75E365BC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228336"/>
          </a:xfrm>
        </p:spPr>
        <p:txBody>
          <a:bodyPr>
            <a:normAutofit/>
          </a:bodyPr>
          <a:lstStyle/>
          <a:p>
            <a:pPr marL="344488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dirty="0"/>
              <a:t>Zunächst bauen wir ein Cluster mit 3 Knoten auf. Dazu benötigen wir mindestens 4 Terminals (Bsp. PowerShell)</a:t>
            </a:r>
          </a:p>
          <a:p>
            <a:pPr marL="344488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dirty="0"/>
              <a:t>In 3 von 4 Terminals geben wir die Befehle zum Konfigurieren der einzelnen Knoten inklusive Clusterinformationen ein</a:t>
            </a:r>
          </a:p>
          <a:p>
            <a:pPr marL="808038"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dirty="0" err="1"/>
              <a:t>cockroach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--</a:t>
            </a:r>
            <a:r>
              <a:rPr lang="de-DE" dirty="0" err="1"/>
              <a:t>insecure</a:t>
            </a:r>
            <a:r>
              <a:rPr lang="de-DE" dirty="0"/>
              <a:t> --listen-</a:t>
            </a:r>
            <a:r>
              <a:rPr lang="de-DE" dirty="0" err="1"/>
              <a:t>addr</a:t>
            </a:r>
            <a:r>
              <a:rPr lang="de-DE" dirty="0"/>
              <a:t>=ABC--http-</a:t>
            </a:r>
            <a:r>
              <a:rPr lang="de-DE" dirty="0" err="1"/>
              <a:t>addr</a:t>
            </a:r>
            <a:r>
              <a:rPr lang="de-DE" dirty="0"/>
              <a:t>=</a:t>
            </a:r>
            <a:r>
              <a:rPr lang="de-DE" dirty="0" err="1"/>
              <a:t>localhost:XYZ</a:t>
            </a:r>
            <a:r>
              <a:rPr lang="de-DE" dirty="0"/>
              <a:t> --</a:t>
            </a:r>
            <a:r>
              <a:rPr lang="de-DE" dirty="0" err="1"/>
              <a:t>join</a:t>
            </a:r>
            <a:r>
              <a:rPr lang="de-DE" dirty="0"/>
              <a:t>=</a:t>
            </a:r>
            <a:r>
              <a:rPr lang="de-DE" dirty="0" err="1"/>
              <a:t>localhost:ABC,localhost:DEF,localhost:GHI</a:t>
            </a:r>
            <a:r>
              <a:rPr lang="de-DE" dirty="0"/>
              <a:t> --store=&lt;Name&gt;</a:t>
            </a:r>
          </a:p>
          <a:p>
            <a:pPr marL="344488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dirty="0"/>
              <a:t>Für jeden Knoten aktivieren wir ein eigenes Terminal</a:t>
            </a:r>
          </a:p>
          <a:p>
            <a:pPr marL="457200" lvl="1" indent="0">
              <a:buNone/>
            </a:pP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97A2BCA-700B-46F7-B91C-C029E5154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89673"/>
              </p:ext>
            </p:extLst>
          </p:nvPr>
        </p:nvGraphicFramePr>
        <p:xfrm>
          <a:off x="2442137" y="407246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109555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844114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87184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95046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95958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45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7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50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58668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E2D9231-6C0E-4355-BEC7-6BBBB609C928}"/>
              </a:ext>
            </a:extLst>
          </p:cNvPr>
          <p:cNvSpPr txBox="1">
            <a:spLocks/>
          </p:cNvSpPr>
          <p:nvPr/>
        </p:nvSpPr>
        <p:spPr>
          <a:xfrm>
            <a:off x="2773599" y="5743832"/>
            <a:ext cx="7796540" cy="723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488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dirty="0"/>
              <a:t>Im 4. Terminal initialisieren wir das Cluster. Die Knoten starten, bauen ein Cluster auf und erstellen einen lokalen Speicher. Befehl: „</a:t>
            </a:r>
            <a:r>
              <a:rPr lang="de-DE" dirty="0" err="1"/>
              <a:t>cockroach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--</a:t>
            </a:r>
            <a:r>
              <a:rPr lang="de-DE" dirty="0" err="1"/>
              <a:t>insecure</a:t>
            </a:r>
            <a:r>
              <a:rPr lang="de-DE" dirty="0"/>
              <a:t>“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72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C2ADB-9478-45C0-8292-B47EB07C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eines Clusters</a:t>
            </a:r>
            <a:br>
              <a:rPr lang="de-DE" dirty="0"/>
            </a:br>
            <a:r>
              <a:rPr lang="de-DE" dirty="0"/>
              <a:t>Schritt 1: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18F3E-D784-4E75-806F-655FC9CF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7"/>
            <a:ext cx="7796540" cy="1181414"/>
          </a:xfrm>
        </p:spPr>
        <p:txBody>
          <a:bodyPr>
            <a:normAutofit/>
          </a:bodyPr>
          <a:lstStyle/>
          <a:p>
            <a:r>
              <a:rPr lang="de-DE" dirty="0"/>
              <a:t>Hier gezeigt ist die Konfiguration des Knoten 1 und das Starten des Knotens. Dies wird quittiert mit „</a:t>
            </a:r>
            <a:r>
              <a:rPr lang="de-DE" dirty="0" err="1"/>
              <a:t>Node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join</a:t>
            </a:r>
            <a:r>
              <a:rPr lang="de-DE" dirty="0"/>
              <a:t> a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´</a:t>
            </a:r>
            <a:r>
              <a:rPr lang="de-DE" dirty="0" err="1"/>
              <a:t>cockroach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´.“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CBF170-65D9-4286-BA28-F77E83E7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3233531"/>
            <a:ext cx="7536592" cy="33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0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C2ADB-9478-45C0-8292-B47EB07C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eines Clusters</a:t>
            </a:r>
            <a:br>
              <a:rPr lang="de-DE" dirty="0"/>
            </a:br>
            <a:r>
              <a:rPr lang="de-DE" dirty="0"/>
              <a:t>Schritt 1: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18F3E-D784-4E75-806F-655FC9CF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954464"/>
            <a:ext cx="7796540" cy="648092"/>
          </a:xfrm>
        </p:spPr>
        <p:txBody>
          <a:bodyPr>
            <a:normAutofit fontScale="92500"/>
          </a:bodyPr>
          <a:lstStyle/>
          <a:p>
            <a:r>
              <a:rPr lang="de-DE" sz="1600" dirty="0"/>
              <a:t>Hier gezeigt ist die Initialisierung des Clusters über das freie Terminal, das Aufstarten der Knoten und die automatisch angelegten Speicher der einzelnen Knoten.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E9CD93-63FB-4271-80E9-6FB6156D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571869"/>
            <a:ext cx="7510088" cy="81492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E1BAAD-3953-4F9A-A3CF-83B69793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10" y="3424893"/>
            <a:ext cx="7497625" cy="216837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362C7A4-7075-4E8F-A79A-B16206A47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657" y="5631371"/>
            <a:ext cx="6261135" cy="117053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428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A892-F9A1-4B3B-A606-6D07BAD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35708-6584-4310-BCE1-B679FA73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02910"/>
          </a:xfrm>
        </p:spPr>
        <p:txBody>
          <a:bodyPr/>
          <a:lstStyle/>
          <a:p>
            <a:r>
              <a:rPr lang="de-DE" dirty="0"/>
              <a:t>Die gängigen SQL-Befehle werden vorausgesetzt. Daher werden hier nur die einfachsten Befehle aus Gründen der Vollständigkeit in Form der </a:t>
            </a:r>
            <a:r>
              <a:rPr lang="de-DE" dirty="0" err="1"/>
              <a:t>Terminalein</a:t>
            </a:r>
            <a:r>
              <a:rPr lang="de-DE" dirty="0"/>
              <a:t> und –ausgaben gezeigt.</a:t>
            </a:r>
          </a:p>
          <a:p>
            <a:r>
              <a:rPr lang="de-DE" dirty="0"/>
              <a:t>CockroachDB bietet dabei die Möglichkeit, integrierte Datensätze zu nutzen. Diese werden über „</a:t>
            </a:r>
            <a:r>
              <a:rPr lang="de-DE" dirty="0" err="1"/>
              <a:t>workloads</a:t>
            </a:r>
            <a:r>
              <a:rPr lang="de-DE" dirty="0"/>
              <a:t>“ geladen. Diese dienen im weiteren der Veranschaulichung.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Movr</a:t>
            </a:r>
            <a:r>
              <a:rPr lang="de-DE" dirty="0"/>
              <a:t>: „</a:t>
            </a:r>
            <a:r>
              <a:rPr lang="de-DE" dirty="0" err="1"/>
              <a:t>cockroach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/>
              <a:t>movr</a:t>
            </a:r>
            <a:r>
              <a:rPr lang="de-DE" dirty="0"/>
              <a:t>;</a:t>
            </a:r>
          </a:p>
          <a:p>
            <a:pPr lvl="1"/>
            <a:r>
              <a:rPr lang="de-DE" dirty="0" err="1"/>
              <a:t>Startrek</a:t>
            </a:r>
            <a:r>
              <a:rPr lang="de-DE" dirty="0"/>
              <a:t>: </a:t>
            </a:r>
            <a:r>
              <a:rPr lang="de-DE" dirty="0" err="1"/>
              <a:t>cockroach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/>
              <a:t>startrek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75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3F04C9-6860-4371-A927-8B216038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Laden der integrierten Datensätze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A791D8D-86C0-4003-A078-AA95A64B3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4200939"/>
            <a:ext cx="3891960" cy="216010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„</a:t>
            </a:r>
            <a:r>
              <a:rPr lang="de-DE" dirty="0" err="1"/>
              <a:t>Movr</a:t>
            </a:r>
            <a:r>
              <a:rPr lang="de-DE" dirty="0"/>
              <a:t>“ ist ein fiktives Mobilitätsunternehmen.</a:t>
            </a:r>
          </a:p>
          <a:p>
            <a:r>
              <a:rPr lang="de-DE" dirty="0"/>
              <a:t>Relationen: </a:t>
            </a:r>
            <a:r>
              <a:rPr lang="de-DE" dirty="0" err="1"/>
              <a:t>users</a:t>
            </a:r>
            <a:r>
              <a:rPr lang="de-DE" dirty="0"/>
              <a:t>, </a:t>
            </a:r>
            <a:r>
              <a:rPr lang="de-DE" dirty="0" err="1"/>
              <a:t>vehivles</a:t>
            </a:r>
            <a:r>
              <a:rPr lang="de-DE" dirty="0"/>
              <a:t>, </a:t>
            </a:r>
            <a:r>
              <a:rPr lang="de-DE" dirty="0" err="1"/>
              <a:t>rides</a:t>
            </a:r>
            <a:r>
              <a:rPr lang="de-DE" dirty="0"/>
              <a:t>, </a:t>
            </a:r>
            <a:r>
              <a:rPr lang="de-DE" dirty="0" err="1"/>
              <a:t>vehicle_location_histories</a:t>
            </a:r>
            <a:r>
              <a:rPr lang="de-DE" dirty="0"/>
              <a:t>, </a:t>
            </a:r>
            <a:r>
              <a:rPr lang="de-DE" dirty="0" err="1"/>
              <a:t>promo_codes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B1FB0F-6F3D-4113-8538-E52C8413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6" y="4200939"/>
            <a:ext cx="3894222" cy="216010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„</a:t>
            </a:r>
            <a:r>
              <a:rPr lang="de-DE" dirty="0" err="1"/>
              <a:t>Startrek</a:t>
            </a:r>
            <a:r>
              <a:rPr lang="de-DE" dirty="0"/>
              <a:t>“ ist eine Sammlung von Episoden der Serie „</a:t>
            </a:r>
            <a:r>
              <a:rPr lang="de-DE" dirty="0" err="1"/>
              <a:t>Startrek</a:t>
            </a:r>
            <a:r>
              <a:rPr lang="de-DE" dirty="0"/>
              <a:t>“</a:t>
            </a:r>
          </a:p>
          <a:p>
            <a:r>
              <a:rPr lang="de-DE" dirty="0"/>
              <a:t>Relationen: </a:t>
            </a:r>
            <a:r>
              <a:rPr lang="de-DE" dirty="0" err="1"/>
              <a:t>episodes</a:t>
            </a:r>
            <a:r>
              <a:rPr lang="de-DE" dirty="0"/>
              <a:t>, </a:t>
            </a:r>
            <a:r>
              <a:rPr lang="de-DE" dirty="0" err="1"/>
              <a:t>quotes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89114D-8F5B-48C1-B417-3B41BF4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74" y="1887523"/>
            <a:ext cx="7734300" cy="216010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31D077D-82F7-4179-B9FA-84D68BC6431F}"/>
              </a:ext>
            </a:extLst>
          </p:cNvPr>
          <p:cNvSpPr/>
          <p:nvPr/>
        </p:nvSpPr>
        <p:spPr>
          <a:xfrm>
            <a:off x="1570504" y="3339548"/>
            <a:ext cx="980661" cy="45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startrek</a:t>
            </a:r>
            <a:endParaRPr lang="de-DE" sz="16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AFED9E15-0D6F-42F2-8651-9440BE23408C}"/>
              </a:ext>
            </a:extLst>
          </p:cNvPr>
          <p:cNvSpPr/>
          <p:nvPr/>
        </p:nvSpPr>
        <p:spPr>
          <a:xfrm>
            <a:off x="1549699" y="1769165"/>
            <a:ext cx="980661" cy="45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movr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07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A892-F9A1-4B3B-A606-6D07BAD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35708-6584-4310-BCE1-B679FA73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02910"/>
          </a:xfrm>
        </p:spPr>
        <p:txBody>
          <a:bodyPr/>
          <a:lstStyle/>
          <a:p>
            <a:r>
              <a:rPr lang="de-DE" dirty="0"/>
              <a:t>Nun greifen wir auf die erstellten Datenbanken und deren Datensätze zu.</a:t>
            </a:r>
          </a:p>
          <a:p>
            <a:r>
              <a:rPr lang="de-DE" dirty="0"/>
              <a:t>Schritt 1: Anzeigen aller Datenbanken</a:t>
            </a:r>
          </a:p>
          <a:p>
            <a:r>
              <a:rPr lang="de-DE" dirty="0"/>
              <a:t>Schritt 2: Auswählen einer Datenbank und alle Relationen anzeigen lassen</a:t>
            </a:r>
          </a:p>
          <a:p>
            <a:r>
              <a:rPr lang="de-DE" dirty="0"/>
              <a:t>Schritt 3: Anzeigen von Datensätzen innerhalb von gewählter Relation</a:t>
            </a:r>
          </a:p>
          <a:p>
            <a:r>
              <a:rPr lang="de-DE" dirty="0"/>
              <a:t>Schritt 4: Anzeigen von Datensätzen anderer Datenbanken</a:t>
            </a:r>
          </a:p>
        </p:txBody>
      </p:sp>
    </p:spTree>
    <p:extLst>
      <p:ext uri="{BB962C8B-B14F-4D97-AF65-F5344CB8AC3E}">
        <p14:creationId xmlns:p14="http://schemas.microsoft.com/office/powerpoint/2010/main" val="296312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41498EC-E307-48DA-A8CE-041F96AA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67" y="262245"/>
            <a:ext cx="3277680" cy="15574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4D8E5A-1EEB-41CE-8D4D-906FDF0A8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967" y="262245"/>
            <a:ext cx="2266950" cy="20669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FD4863-8F27-42A7-ACB6-57051686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67" y="2571303"/>
            <a:ext cx="8134350" cy="1924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4ED00FD-5A4A-4227-B351-B032F5B08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567" y="4608207"/>
            <a:ext cx="4642816" cy="1968474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29EB41E-601B-4958-AA2D-764448535675}"/>
              </a:ext>
            </a:extLst>
          </p:cNvPr>
          <p:cNvSpPr/>
          <p:nvPr/>
        </p:nvSpPr>
        <p:spPr>
          <a:xfrm>
            <a:off x="5320504" y="1614315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80B22FF-CEEB-4896-A4D3-75FD781B408E}"/>
              </a:ext>
            </a:extLst>
          </p:cNvPr>
          <p:cNvSpPr/>
          <p:nvPr/>
        </p:nvSpPr>
        <p:spPr>
          <a:xfrm>
            <a:off x="10177174" y="2103103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F3D1FA1-2322-46D4-85F0-974D4AA3B3CB}"/>
              </a:ext>
            </a:extLst>
          </p:cNvPr>
          <p:cNvSpPr/>
          <p:nvPr/>
        </p:nvSpPr>
        <p:spPr>
          <a:xfrm>
            <a:off x="10166520" y="4289944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A7B5C8C-566A-4147-A3BC-635D27383490}"/>
              </a:ext>
            </a:extLst>
          </p:cNvPr>
          <p:cNvSpPr/>
          <p:nvPr/>
        </p:nvSpPr>
        <p:spPr>
          <a:xfrm>
            <a:off x="6685640" y="6371272"/>
            <a:ext cx="437485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6784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1151</Words>
  <Application>Microsoft Office PowerPoint</Application>
  <PresentationFormat>Breitbild</PresentationFormat>
  <Paragraphs>171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MS Shell Dlg 2</vt:lpstr>
      <vt:lpstr>Wingdings</vt:lpstr>
      <vt:lpstr>Wingdings 3</vt:lpstr>
      <vt:lpstr>Madison</vt:lpstr>
      <vt:lpstr>CockroachDB</vt:lpstr>
      <vt:lpstr>Ziele der HandsOnSession</vt:lpstr>
      <vt:lpstr>Starten eines Clusters Schritt 1: Erklärung</vt:lpstr>
      <vt:lpstr>Starten eines Clusters Schritt 1: Bilder</vt:lpstr>
      <vt:lpstr>Starten eines Clusters Schritt 1: Bilder</vt:lpstr>
      <vt:lpstr>CRUD Operationen</vt:lpstr>
      <vt:lpstr>Laden der integrierten Datensätze</vt:lpstr>
      <vt:lpstr>CRUD Operationen</vt:lpstr>
      <vt:lpstr>PowerPoint-Präsentation</vt:lpstr>
      <vt:lpstr>CRUD Operationen</vt:lpstr>
      <vt:lpstr>PowerPoint-Präsentation</vt:lpstr>
      <vt:lpstr>Dynamisches Verhalten Admin UI und Cluster-Erweiterung</vt:lpstr>
      <vt:lpstr>Overview</vt:lpstr>
      <vt:lpstr>Metrics (1)</vt:lpstr>
      <vt:lpstr>Databases (1)</vt:lpstr>
      <vt:lpstr>Databases (2)</vt:lpstr>
      <vt:lpstr>Databases (2)</vt:lpstr>
      <vt:lpstr>Dynamisches Verhalten Vorgehen Clustererweiterung/-veränderung</vt:lpstr>
      <vt:lpstr>Dynamisches Verhalten (1)</vt:lpstr>
      <vt:lpstr>Dynamisches Verhalten (2)</vt:lpstr>
      <vt:lpstr>Dynamisches Verhalten (3) Latenzbeeinflussung</vt:lpstr>
      <vt:lpstr>Dynamisches Verhalten (4) Ausgabe über SQLShell</vt:lpstr>
      <vt:lpstr>Dynamisches Verhalten Vorgehen Cluster-Fehler</vt:lpstr>
      <vt:lpstr>Dynamisches Verhalten Cluster-Fehler (1) Schritt 1: Aufgebautes Cluster</vt:lpstr>
      <vt:lpstr>Dynamisches Verhalten Cluster-Fehler (2) Schritt 2: Fehlerhafter Knoten</vt:lpstr>
      <vt:lpstr>Dynamisches Verhalten Cluster-Fehler (3) Schritt 3: Toter Knoten</vt:lpstr>
      <vt:lpstr>Dynamisches Verhalten Cluster-Fehler (3) Schritt 3: Toter Knoten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CockroachDB</dc:title>
  <dc:creator>Marvin</dc:creator>
  <cp:lastModifiedBy>Marvin</cp:lastModifiedBy>
  <cp:revision>48</cp:revision>
  <dcterms:created xsi:type="dcterms:W3CDTF">2020-11-15T14:34:46Z</dcterms:created>
  <dcterms:modified xsi:type="dcterms:W3CDTF">2020-11-21T12:41:08Z</dcterms:modified>
</cp:coreProperties>
</file>