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256" r:id="rId3"/>
    <p:sldId id="263" r:id="rId4"/>
    <p:sldId id="264" r:id="rId5"/>
    <p:sldId id="265" r:id="rId6"/>
    <p:sldId id="257" r:id="rId7"/>
    <p:sldId id="258" r:id="rId8"/>
    <p:sldId id="350" r:id="rId9"/>
    <p:sldId id="259" r:id="rId10"/>
    <p:sldId id="260" r:id="rId11"/>
    <p:sldId id="262" r:id="rId12"/>
    <p:sldId id="261" r:id="rId13"/>
    <p:sldId id="266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06C-BEC4-4146-A3F4-C62D852B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EDA58-5870-4AD0-B6CF-97DADEB5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9C23-E23E-4768-9538-257DE75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794F-8DE4-4250-B6FF-EB65C51C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D915-6B77-4BA6-98E0-DA1B5CB1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9185-F222-4851-A4C0-38853285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CFD7-3A5B-488A-9EB0-90736970B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F40C-F172-4178-93EE-63EB4328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87B5-31F6-4BD1-AB2E-D7F4E4B3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8C08-D5FC-45B9-9A0B-32378900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2E86-A8FB-4C58-BCDF-C391C200C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B075-9DC7-4477-BC0C-6F8B1D07C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9703-572E-47E2-B191-53A5BD6D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037C-FDC9-41E8-8D0A-243FBE1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EB73-123B-4E74-A7BB-9071AF98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3F01-FCC2-426F-B627-34897CD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AE4E-A65C-418A-9E58-42538071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DE10-BBC5-4841-8758-AE3B50AF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FA9CC-076D-49DD-9B9B-2C8B5A64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6A20D-6EE7-499C-AA9A-EAF6C289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100-6B38-4EE0-92D0-459DC6A2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1264-0A47-4AEF-A286-B559C477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9623-D184-49BE-9FF8-AAED2B9F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79FC-7326-4CC2-ABC9-991B1EA6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5C1D-9206-4C08-9F08-0DBD9AE6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14F7-0234-4B95-973C-8C628486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50E3-5645-4DF0-AADA-28AAF1EB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3D56-78E1-46C6-835F-0533C1B6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1F16-BED6-44E5-8B26-718C68E7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CBDB2-920F-45DB-8535-F511972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F4A2E-ED51-4131-9D60-9513F8FD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16BB-70BD-4527-9AB9-41F28511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879DD-8F29-4749-A5F8-CA6CBE54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2E276-27D7-4AEE-AF5D-1D28B959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981AE-CB96-44CA-8C83-D291134BD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14D46-226C-478B-86B5-1AB7105CF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0B0B0-E676-4CB4-9CC5-ADF7EBC5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D8B2A-DEE2-4934-B640-D8E9A412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AB30F-1EFE-414C-8E63-7CC449B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2FCA-BD90-451C-BDB4-7E034534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6BF57-8CE0-40B8-8320-79355AE0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E71B-D623-47BF-9D6C-CFD21CB3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55FED-6943-489A-8CB7-EB2B54F7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99F15-8D5F-4174-B839-DFA3212D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74476-1FEA-412C-A638-7216B41D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06F5-EABC-46E1-8ACA-9CEF46F5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B19-C696-46AF-A95F-68618295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0967-DEDF-4EC8-B9EF-95F7A7CD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2B567-E6C6-491D-9AA4-766091F90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628F-C759-49FF-B667-F0061F3E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8C24-CDE1-40D4-A17C-BFA94176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C6CF-90E2-450C-BEAB-199A137A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9D0-2176-4EA4-905E-8C2878C9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2BFC9-B409-413F-B506-BFC4E524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4D7D-15C9-4586-884B-4477B864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CCE7-70EA-4123-AA6D-060D9760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912F-073A-459A-BF8F-5E3BC367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522D-A048-4ED7-B38E-7B70EA8C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98A7D-750C-4BB9-9D22-3B16455E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1984-9225-4E46-AA9A-B9A65AA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6B87-28FB-4977-B5B2-88B325D23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015A-3A45-4324-84E8-B70E7466E250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3D0E-62C0-429C-9BF8-D990329A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0102-B850-4830-942A-C71A8C94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A1B9-7EAD-41F4-9BF0-79AB7143D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5B9-3F26-4B04-B54A-9D9742BA4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732" y="1599985"/>
            <a:ext cx="9457731" cy="228072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A Supervised Learning Based Methodology for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AE5A-E61E-418B-9ABE-CE2D386F7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5589" y="4119859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Karlygash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Bermet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362146" cy="37553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99D0B-8976-49E3-9150-5ECCA468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2000"/>
            <a:ext cx="2771672" cy="3230578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Project adjustments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9DF29-C038-40AA-A00E-419219462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8503" y="450222"/>
            <a:ext cx="3473218" cy="3755311"/>
          </a:xfrm>
          <a:prstGeom prst="rect">
            <a:avLst/>
          </a:prstGeom>
          <a:solidFill>
            <a:srgbClr val="FEAA0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17CD3-4C07-4D08-95D9-FF6CDA72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88" y="1387989"/>
            <a:ext cx="3550038" cy="21865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1BBD3B-0EAE-4028-80C3-B1394370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8092" y="4376732"/>
            <a:ext cx="3473217" cy="2020757"/>
          </a:xfrm>
          <a:prstGeom prst="rect">
            <a:avLst/>
          </a:prstGeom>
          <a:solidFill>
            <a:srgbClr val="FEAA0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5609" y="445459"/>
            <a:ext cx="4084983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22F4-B59F-4A37-95F1-D93F0A90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382" y="805294"/>
            <a:ext cx="3518377" cy="523750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Since our project is based on the binary classification, the activation function of the ANN is going to be ‘Sigmoid’ activation function.</a:t>
            </a:r>
          </a:p>
          <a:p>
            <a:r>
              <a:rPr lang="en-US" sz="2600" dirty="0"/>
              <a:t>In this case, there’s only one output node at the output layer, and the hidden layer activation function may be chosen same as an output</a:t>
            </a:r>
            <a:endParaRPr lang="en-US" sz="2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381877"/>
            <a:ext cx="3362146" cy="2025711"/>
          </a:xfrm>
          <a:prstGeom prst="rect">
            <a:avLst/>
          </a:prstGeom>
          <a:solidFill>
            <a:srgbClr val="3A4E53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7A0DB-923E-4D13-BF9A-AB5DC664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60" y="4969172"/>
            <a:ext cx="3044858" cy="837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D2708-4AD9-4CA1-ABFD-6CC4F14A1E35}"/>
              </a:ext>
            </a:extLst>
          </p:cNvPr>
          <p:cNvSpPr/>
          <p:nvPr/>
        </p:nvSpPr>
        <p:spPr>
          <a:xfrm>
            <a:off x="781085" y="4842468"/>
            <a:ext cx="2612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There are only two possible outputs of the data</a:t>
            </a:r>
          </a:p>
        </p:txBody>
      </p:sp>
    </p:spTree>
    <p:extLst>
      <p:ext uri="{BB962C8B-B14F-4D97-AF65-F5344CB8AC3E}">
        <p14:creationId xmlns:p14="http://schemas.microsoft.com/office/powerpoint/2010/main" val="37204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EF8CD-9BF8-420D-A8A2-F6651DDC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Terminologies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E8F4E-BF0B-4BE7-91E6-29D9432CB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-7296" r="-129" b="8706"/>
          <a:stretch/>
        </p:blipFill>
        <p:spPr bwMode="auto">
          <a:xfrm>
            <a:off x="542545" y="2024062"/>
            <a:ext cx="4890547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E539-1E5D-41C7-BA78-85521C7F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091" y="2516777"/>
            <a:ext cx="6216363" cy="36601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Epoch</a:t>
            </a:r>
            <a:r>
              <a:rPr lang="en-US" sz="2000" dirty="0">
                <a:latin typeface="Palatino Linotype" panose="02040502050505030304" pitchFamily="18" charset="0"/>
              </a:rPr>
              <a:t> an epoch refers to one cycle through the full training dataset.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Batch size </a:t>
            </a:r>
            <a:r>
              <a:rPr lang="en-US" sz="2000" dirty="0">
                <a:latin typeface="Palatino Linotype" panose="02040502050505030304" pitchFamily="18" charset="0"/>
              </a:rPr>
              <a:t>is the division of training data into packets/samples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Iteration </a:t>
            </a:r>
            <a:r>
              <a:rPr lang="en-US" sz="2000" dirty="0">
                <a:latin typeface="Palatino Linotype" panose="02040502050505030304" pitchFamily="18" charset="0"/>
              </a:rPr>
              <a:t>is the number of batches or steps through partitioned packets of the training data, needed to complete one epoch.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Epoch = (Number of iterations * batch size) / total number of instances in training</a:t>
            </a:r>
          </a:p>
        </p:txBody>
      </p:sp>
    </p:spTree>
    <p:extLst>
      <p:ext uri="{BB962C8B-B14F-4D97-AF65-F5344CB8AC3E}">
        <p14:creationId xmlns:p14="http://schemas.microsoft.com/office/powerpoint/2010/main" val="399564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BD5-00D6-4BA1-B6FD-525291CF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5" y="571156"/>
            <a:ext cx="3336545" cy="1657614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</a:t>
            </a:r>
            <a:r>
              <a:rPr lang="en-US" sz="4000" dirty="0"/>
              <a:t> </a:t>
            </a:r>
          </a:p>
        </p:txBody>
      </p:sp>
      <p:pic>
        <p:nvPicPr>
          <p:cNvPr id="205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46C99DA0-F3C6-4B0B-A8C4-699F60538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13533" r="11808" b="8738"/>
          <a:stretch/>
        </p:blipFill>
        <p:spPr bwMode="auto">
          <a:xfrm>
            <a:off x="318984" y="596508"/>
            <a:ext cx="3917965" cy="27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F124AB-752D-4D04-B958-303B1476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70" y="929835"/>
            <a:ext cx="2628285" cy="54858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FD16915-FFB8-4586-99F5-080A5C72F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52" y="2868822"/>
            <a:ext cx="2628286" cy="91094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87B377-22A7-4F9A-AE6B-D4B136C9A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09" y="5269159"/>
            <a:ext cx="2221053" cy="733366"/>
          </a:xfrm>
          <a:prstGeom prst="rect">
            <a:avLst/>
          </a:prstGeom>
        </p:spPr>
      </p:pic>
      <p:pic>
        <p:nvPicPr>
          <p:cNvPr id="7" name="Picture 2" descr="Image for post">
            <a:extLst>
              <a:ext uri="{FF2B5EF4-FFF2-40B4-BE49-F238E27FC236}">
                <a16:creationId xmlns:a16="http://schemas.microsoft.com/office/drawing/2014/main" id="{3DFD14E0-8B13-4EF4-8532-13C95BBE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2822" y="5226682"/>
            <a:ext cx="4364400" cy="818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2042-3473-4FD9-959E-791E6B65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9368" y="2018979"/>
            <a:ext cx="3336546" cy="3902472"/>
          </a:xfrm>
        </p:spPr>
        <p:txBody>
          <a:bodyPr>
            <a:normAutofit fontScale="92500"/>
          </a:bodyPr>
          <a:lstStyle/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way we check whether our model performed a good job is  using different metrics based on the confusion matrix.</a:t>
            </a:r>
          </a:p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better the metrics results are, the better our model performed its job.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3AD089-9050-46C5-8959-564F04751925}"/>
              </a:ext>
            </a:extLst>
          </p:cNvPr>
          <p:cNvCxnSpPr/>
          <p:nvPr/>
        </p:nvCxnSpPr>
        <p:spPr>
          <a:xfrm>
            <a:off x="7527222" y="-1"/>
            <a:ext cx="7433" cy="685800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2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A773-5E29-4D5F-9E4F-71611DCC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6726-397A-4013-ACDA-AD6289C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Mean and Median Filters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Artificial Neural Network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Decision Tree Classifier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Random Forest Classifier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K-Nearest Neighbor Classifier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dirty="0">
                <a:latin typeface="Palatino Linotype" panose="02040502050505030304" pitchFamily="18" charset="0"/>
              </a:rPr>
              <a:t>Naïve Bayes Classifier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798513" indent="-393700">
              <a:buFont typeface="Wingdings" panose="05000000000000000000" pitchFamily="2" charset="2"/>
              <a:buChar char="v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Note: You can remove some algorithms if you want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Here you can mention that we have applied these algorithms on random data. </a:t>
            </a:r>
          </a:p>
          <a:p>
            <a:pPr marL="798513" indent="-393700"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When we will complete the feature extraction stage and will get data then will apply these algorithms on that data. </a:t>
            </a:r>
          </a:p>
        </p:txBody>
      </p:sp>
    </p:spTree>
    <p:extLst>
      <p:ext uri="{BB962C8B-B14F-4D97-AF65-F5344CB8AC3E}">
        <p14:creationId xmlns:p14="http://schemas.microsoft.com/office/powerpoint/2010/main" val="62564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E440-9E7E-42E1-9C41-4B281BB4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9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7617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E437-EFB8-4162-BD80-9968A92BC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10EFF-7216-4FAA-9918-D8ADAFCA0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CC77E7-84A2-4E02-993E-D9D95352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92782"/>
              </p:ext>
            </p:extLst>
          </p:nvPr>
        </p:nvGraphicFramePr>
        <p:xfrm>
          <a:off x="1628931" y="1122363"/>
          <a:ext cx="9473784" cy="55555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15132">
                  <a:extLst>
                    <a:ext uri="{9D8B030D-6E8A-4147-A177-3AD203B41FA5}">
                      <a16:colId xmlns:a16="http://schemas.microsoft.com/office/drawing/2014/main" val="3142306102"/>
                    </a:ext>
                  </a:extLst>
                </a:gridCol>
                <a:gridCol w="1432147">
                  <a:extLst>
                    <a:ext uri="{9D8B030D-6E8A-4147-A177-3AD203B41FA5}">
                      <a16:colId xmlns:a16="http://schemas.microsoft.com/office/drawing/2014/main" val="1643307661"/>
                    </a:ext>
                  </a:extLst>
                </a:gridCol>
                <a:gridCol w="1484026">
                  <a:extLst>
                    <a:ext uri="{9D8B030D-6E8A-4147-A177-3AD203B41FA5}">
                      <a16:colId xmlns:a16="http://schemas.microsoft.com/office/drawing/2014/main" val="2252657966"/>
                    </a:ext>
                  </a:extLst>
                </a:gridCol>
                <a:gridCol w="1489023">
                  <a:extLst>
                    <a:ext uri="{9D8B030D-6E8A-4147-A177-3AD203B41FA5}">
                      <a16:colId xmlns:a16="http://schemas.microsoft.com/office/drawing/2014/main" val="1647410188"/>
                    </a:ext>
                  </a:extLst>
                </a:gridCol>
                <a:gridCol w="954374">
                  <a:extLst>
                    <a:ext uri="{9D8B030D-6E8A-4147-A177-3AD203B41FA5}">
                      <a16:colId xmlns:a16="http://schemas.microsoft.com/office/drawing/2014/main" val="2674802086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3756251229"/>
                    </a:ext>
                  </a:extLst>
                </a:gridCol>
              </a:tblGrid>
              <a:tr h="3703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Palatino Linotype" panose="02040502050505030304" pitchFamily="18" charset="0"/>
                        </a:rPr>
                        <a:t>TASKS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  <a:latin typeface="Palatino Linotype" panose="02040502050505030304" pitchFamily="18" charset="0"/>
                        </a:rPr>
                        <a:t>START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B050"/>
                          </a:solidFill>
                          <a:effectLst/>
                          <a:latin typeface="Palatino Linotype" panose="02040502050505030304" pitchFamily="18" charset="0"/>
                        </a:rPr>
                        <a:t>END</a:t>
                      </a:r>
                      <a:endParaRPr lang="en-US" sz="1400" b="1" i="0" u="none" strike="noStrike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B050"/>
                          </a:solidFill>
                          <a:effectLst/>
                          <a:latin typeface="Palatino Linotype" panose="02040502050505030304" pitchFamily="18" charset="0"/>
                        </a:rPr>
                        <a:t>DAYS</a:t>
                      </a:r>
                      <a:endParaRPr lang="en-US" sz="1400" b="1" i="0" u="none" strike="noStrike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  <a:latin typeface="Palatino Linotype" panose="02040502050505030304" pitchFamily="18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13864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Discuss Requirements and write proposal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2020-10-01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8517313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Set Kick-Off Meeting, Agree on Objectives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2020-10-12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2020-10-13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92189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Project Requirements, Project Design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2020-10-14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2020-10-18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577142"/>
                  </a:ext>
                </a:extLst>
              </a:tr>
              <a:tr h="37036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Data Collection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1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2020-10-19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2020-10-25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2385367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Pre-processing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2020-10-26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2020-11-10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15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1671731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Feature Extraction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2020-11-11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2020-12-15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34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In progress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248717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Feature Reduction (Optional)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2020-12-16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2021-01-01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9880956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Machine Learning Algorithm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2021-01-02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2021-02-10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39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489505"/>
                  </a:ext>
                </a:extLst>
              </a:tr>
              <a:tr h="370369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Performance Evaluation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1" u="none" strike="noStrike"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2021-02-11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2021-02-20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Complete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9100021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Visualization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2021-02-21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2021-03-20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27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705673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Paper writing and submission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2021-03-21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2021-04-19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29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289047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Documentation (User Guide)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2021-04-20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2021-04-30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613381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Documentation (Thesis)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2021-05-01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2021-05-29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28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352300"/>
                  </a:ext>
                </a:extLst>
              </a:tr>
              <a:tr h="37036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400" b="1" u="none" strike="noStrike" dirty="0">
                          <a:effectLst/>
                          <a:latin typeface="Palatino Linotype" panose="02040502050505030304" pitchFamily="18" charset="0"/>
                        </a:rPr>
                        <a:t>     Presentation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2021-05-30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2021-05-31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Palatino Linotype" panose="02040502050505030304" pitchFamily="18" charset="0"/>
                        </a:rPr>
                        <a:t>Not started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56794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B0DA18F-190E-4ED3-9D4A-15A8C29E6BE2}"/>
              </a:ext>
            </a:extLst>
          </p:cNvPr>
          <p:cNvSpPr txBox="1">
            <a:spLocks/>
          </p:cNvSpPr>
          <p:nvPr/>
        </p:nvSpPr>
        <p:spPr>
          <a:xfrm>
            <a:off x="2575005" y="180102"/>
            <a:ext cx="7300745" cy="714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0070C0"/>
                </a:solidFill>
                <a:latin typeface="Palatino Linotype" panose="02040502050505030304" pitchFamily="18" charset="0"/>
              </a:rPr>
              <a:t>Project TimeLine</a:t>
            </a:r>
            <a:endParaRPr lang="en-US" sz="32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C656-5D60-4749-ABBF-6E8C7CB5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929" y="170916"/>
            <a:ext cx="9310141" cy="8190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Progress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20981-5347-40AC-B562-5F271EEF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03" y="1328969"/>
            <a:ext cx="7466351" cy="537384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E4448D-6BE6-4C17-9C39-9D028D5F9E59}"/>
              </a:ext>
            </a:extLst>
          </p:cNvPr>
          <p:cNvSpPr/>
          <p:nvPr/>
        </p:nvSpPr>
        <p:spPr>
          <a:xfrm>
            <a:off x="9436308" y="2929939"/>
            <a:ext cx="2046158" cy="1847538"/>
          </a:xfrm>
          <a:prstGeom prst="wedgeRectCallout">
            <a:avLst>
              <a:gd name="adj1" fmla="val -284264"/>
              <a:gd name="adj2" fmla="val 4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Artificial Neural Network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KNN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Decision Tree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>
                <a:latin typeface="Palatino Linotype" panose="02040502050505030304" pitchFamily="18" charset="0"/>
              </a:rPr>
              <a:t>Navie</a:t>
            </a:r>
            <a:r>
              <a:rPr lang="en-US" dirty="0">
                <a:latin typeface="Palatino Linotype" panose="02040502050505030304" pitchFamily="18" charset="0"/>
              </a:rPr>
              <a:t> Bayes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Palatino Linotype" panose="02040502050505030304" pitchFamily="18" charset="0"/>
              </a:rPr>
              <a:t>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3106D-C9B6-4BAA-97F6-CA36CC64C0E3}"/>
              </a:ext>
            </a:extLst>
          </p:cNvPr>
          <p:cNvSpPr txBox="1"/>
          <p:nvPr/>
        </p:nvSpPr>
        <p:spPr>
          <a:xfrm>
            <a:off x="9747354" y="2591385"/>
            <a:ext cx="142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Complete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8A3473-3728-436D-87E1-00278303F746}"/>
              </a:ext>
            </a:extLst>
          </p:cNvPr>
          <p:cNvSpPr/>
          <p:nvPr/>
        </p:nvSpPr>
        <p:spPr>
          <a:xfrm>
            <a:off x="9436308" y="5955545"/>
            <a:ext cx="1746354" cy="567647"/>
          </a:xfrm>
          <a:prstGeom prst="wedgeRectCallout">
            <a:avLst>
              <a:gd name="adj1" fmla="val -350457"/>
              <a:gd name="adj2" fmla="val 11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In Progress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EC948E6-1AC0-4244-ABB7-187DA35A8633}"/>
              </a:ext>
            </a:extLst>
          </p:cNvPr>
          <p:cNvSpPr/>
          <p:nvPr/>
        </p:nvSpPr>
        <p:spPr>
          <a:xfrm>
            <a:off x="9436308" y="5222815"/>
            <a:ext cx="1746354" cy="567647"/>
          </a:xfrm>
          <a:prstGeom prst="wedgeRectCallout">
            <a:avLst>
              <a:gd name="adj1" fmla="val -365048"/>
              <a:gd name="adj2" fmla="val -23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b="1" dirty="0">
                <a:latin typeface="Palatino Linotype" panose="02040502050505030304" pitchFamily="18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0230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8359-2F41-49D6-8785-247BA92D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061"/>
            <a:ext cx="10515600" cy="7291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Smoothing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4709-8013-4FED-A9B4-7CF533517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34" y="1043367"/>
            <a:ext cx="10515600" cy="4351338"/>
          </a:xfrm>
        </p:spPr>
        <p:txBody>
          <a:bodyPr/>
          <a:lstStyle/>
          <a:p>
            <a:pPr marL="344488" indent="-284163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Following are the two import filters that are used for noise removal in medical images.  </a:t>
            </a:r>
          </a:p>
          <a:p>
            <a:pPr marL="344488" indent="-284163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Mean / Average Filter: </a:t>
            </a:r>
            <a:r>
              <a:rPr kumimoji="1" lang="en-US" sz="2000" dirty="0"/>
              <a:t>R</a:t>
            </a:r>
            <a:r>
              <a:rPr kumimoji="1" lang="en-US" altLang="en-US" sz="2000" dirty="0"/>
              <a:t>eplace each pixel by the average of its neighbors.</a:t>
            </a:r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pPr marL="284163" indent="-239713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Median Filter : </a:t>
            </a:r>
            <a:r>
              <a:rPr kumimoji="1" lang="en-US" sz="2000" dirty="0"/>
              <a:t>Replace each pixel value by the median value of its neighbors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8FD530-A947-4B4A-B4D4-D9647120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924" y="2497602"/>
            <a:ext cx="4885265" cy="297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A graphical depiction of the median filter operation | Download Scientific  Diagram">
            <a:extLst>
              <a:ext uri="{FF2B5EF4-FFF2-40B4-BE49-F238E27FC236}">
                <a16:creationId xmlns:a16="http://schemas.microsoft.com/office/drawing/2014/main" id="{6B8538C3-A885-4435-99C4-6AF3D06F7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" y="2976511"/>
            <a:ext cx="4097733" cy="16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CC92D-3190-4CD5-8FF4-8D9152465608}"/>
              </a:ext>
            </a:extLst>
          </p:cNvPr>
          <p:cNvCxnSpPr>
            <a:cxnSpLocks/>
          </p:cNvCxnSpPr>
          <p:nvPr/>
        </p:nvCxnSpPr>
        <p:spPr>
          <a:xfrm>
            <a:off x="1654549" y="2184156"/>
            <a:ext cx="519025" cy="7923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igital image processing - filter - Programmer Sought">
            <a:extLst>
              <a:ext uri="{FF2B5EF4-FFF2-40B4-BE49-F238E27FC236}">
                <a16:creationId xmlns:a16="http://schemas.microsoft.com/office/drawing/2014/main" id="{BD24D05F-A5A4-45FA-A453-D60528F5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4" y="4786235"/>
            <a:ext cx="4496194" cy="17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94AC8B58-4764-47C8-BD97-6185A0B88190}"/>
              </a:ext>
            </a:extLst>
          </p:cNvPr>
          <p:cNvSpPr/>
          <p:nvPr/>
        </p:nvSpPr>
        <p:spPr>
          <a:xfrm rot="17706222">
            <a:off x="9328675" y="879521"/>
            <a:ext cx="589070" cy="17205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40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C1BF-B2BB-46A3-8752-25E74537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0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14CC-DBB0-4067-B138-78C80C8FF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1"/>
            <a:ext cx="10515600" cy="4351338"/>
          </a:xfrm>
        </p:spPr>
        <p:txBody>
          <a:bodyPr>
            <a:normAutofit/>
          </a:bodyPr>
          <a:lstStyle/>
          <a:p>
            <a:pPr marL="465138" indent="-404813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Following are machine Learning algorithms that are used in the proposed work for classification</a:t>
            </a:r>
          </a:p>
          <a:p>
            <a:pPr marL="60325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K-Nearest Neighbor Algorithm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Naïve Bayes Algorithm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Decision Tree Algorithm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Random Forest Algorithm</a:t>
            </a:r>
          </a:p>
          <a:p>
            <a:pPr marL="974725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Palatino Linotype" panose="02040502050505030304" pitchFamily="18" charset="0"/>
              </a:rPr>
              <a:t>Artificial Neural Network Algorithm</a:t>
            </a:r>
          </a:p>
          <a:p>
            <a:pPr marL="284163" indent="0">
              <a:buNone/>
            </a:pPr>
            <a:endParaRPr lang="en-US" sz="2000" b="1" dirty="0">
              <a:latin typeface="Palatino Linotype" panose="02040502050505030304" pitchFamily="18" charset="0"/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We have covered the theatrical concepts and implementations of all these algorithms, but due to time limitation I will here only present the Artificial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2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52D7A-9D2B-43BA-8E0C-38D64B62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</a:rPr>
              <a:t>Artificial Neural Network (ANN)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FBF63-E225-4DBF-B0A3-0FBF58C15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1572" b="-1"/>
          <a:stretch/>
        </p:blipFill>
        <p:spPr>
          <a:xfrm>
            <a:off x="268225" y="2516778"/>
            <a:ext cx="6550152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4EB0-474E-47C6-9E96-508F3FF3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9" y="2386584"/>
            <a:ext cx="4970526" cy="388619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ANN is a supervised machine learning algorithm, inspired by the animal rain work, which can be used for both regression and classification. </a:t>
            </a:r>
          </a:p>
          <a:p>
            <a:r>
              <a:rPr lang="en-US" sz="2000" dirty="0"/>
              <a:t>An ANN is based on a collection of connected units or nodes called artificial neurons, which loosely model the neurons in a biological brain. Each connection, like the synapses in a biological brain, can transmit a signal to other neurons.</a:t>
            </a:r>
          </a:p>
          <a:p>
            <a:r>
              <a:rPr lang="en-US" sz="2000" dirty="0"/>
              <a:t>Given algorithm includes input data and an output, which can be represented as one node or some nodes.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2067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4D29-EEFB-45E1-A322-6E70B638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69" y="497473"/>
            <a:ext cx="5200412" cy="3505200"/>
          </a:xfrm>
        </p:spPr>
        <p:txBody>
          <a:bodyPr>
            <a:normAutofit/>
          </a:bodyPr>
          <a:lstStyle/>
          <a:p>
            <a:r>
              <a:rPr lang="en-US" dirty="0"/>
              <a:t>The connection between the nodes are called ‘edges’</a:t>
            </a:r>
          </a:p>
          <a:p>
            <a:r>
              <a:rPr lang="en-US" dirty="0"/>
              <a:t>Neurons and edges typically have a weight that adjusts as learning proceeds. </a:t>
            </a:r>
          </a:p>
          <a:p>
            <a:r>
              <a:rPr lang="en-US" dirty="0"/>
              <a:t>The weight increases or decreases the strength of the signal at a connection.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EE75-5B0D-4E66-B74C-B08A5860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6071"/>
            <a:ext cx="5684910" cy="31235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0E3E62-DB16-4646-89C8-B80477DC2429}"/>
              </a:ext>
            </a:extLst>
          </p:cNvPr>
          <p:cNvSpPr/>
          <p:nvPr/>
        </p:nvSpPr>
        <p:spPr>
          <a:xfrm>
            <a:off x="628769" y="4355696"/>
            <a:ext cx="10934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Neurons are aggregated into layers: layers may perform different transformations on their inputs; signals travel from the first layer (the input layer), to the last layer (the output layer), possibly after traversing the layers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70644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5211197-EB56-4611-8B43-B1FFEE7A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26" y="3604761"/>
            <a:ext cx="4677681" cy="3220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3FEAF0-7F3B-4A13-A348-C3DF676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422" y="-95419"/>
            <a:ext cx="6411840" cy="8790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How to Construct a Neural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410334-26B9-4F6E-874E-D2E68AA74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84076"/>
              </p:ext>
            </p:extLst>
          </p:nvPr>
        </p:nvGraphicFramePr>
        <p:xfrm>
          <a:off x="150690" y="3987971"/>
          <a:ext cx="5146586" cy="271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9286">
                  <a:extLst>
                    <a:ext uri="{9D8B030D-6E8A-4147-A177-3AD203B41FA5}">
                      <a16:colId xmlns:a16="http://schemas.microsoft.com/office/drawing/2014/main" val="2203932293"/>
                    </a:ext>
                  </a:extLst>
                </a:gridCol>
                <a:gridCol w="848758">
                  <a:extLst>
                    <a:ext uri="{9D8B030D-6E8A-4147-A177-3AD203B41FA5}">
                      <a16:colId xmlns:a16="http://schemas.microsoft.com/office/drawing/2014/main" val="4126283975"/>
                    </a:ext>
                  </a:extLst>
                </a:gridCol>
                <a:gridCol w="1063320">
                  <a:extLst>
                    <a:ext uri="{9D8B030D-6E8A-4147-A177-3AD203B41FA5}">
                      <a16:colId xmlns:a16="http://schemas.microsoft.com/office/drawing/2014/main" val="2153274206"/>
                    </a:ext>
                  </a:extLst>
                </a:gridCol>
                <a:gridCol w="973874">
                  <a:extLst>
                    <a:ext uri="{9D8B030D-6E8A-4147-A177-3AD203B41FA5}">
                      <a16:colId xmlns:a16="http://schemas.microsoft.com/office/drawing/2014/main" val="961189009"/>
                    </a:ext>
                  </a:extLst>
                </a:gridCol>
                <a:gridCol w="1131348">
                  <a:extLst>
                    <a:ext uri="{9D8B030D-6E8A-4147-A177-3AD203B41FA5}">
                      <a16:colId xmlns:a16="http://schemas.microsoft.com/office/drawing/2014/main" val="2173315188"/>
                    </a:ext>
                  </a:extLst>
                </a:gridCol>
              </a:tblGrid>
              <a:tr h="243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Feature1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Feature2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Palatino Linotype" panose="02040502050505030304" pitchFamily="18" charset="0"/>
                        </a:rPr>
                        <a:t>Feature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  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68672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88923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13675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74560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4183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10652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26165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8482"/>
                  </a:ext>
                </a:extLst>
              </a:tr>
              <a:tr h="276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1439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FA2D13F-840F-40D7-839E-BC5030597BF8}"/>
              </a:ext>
            </a:extLst>
          </p:cNvPr>
          <p:cNvSpPr/>
          <p:nvPr/>
        </p:nvSpPr>
        <p:spPr>
          <a:xfrm>
            <a:off x="-5518" y="638289"/>
            <a:ext cx="57910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Case-1:  Specification of Neurons in the Input Layer of ANN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Here we have four input variables/features/attributes, hence the number of neurons in the input layer must be 4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8987AA-0FE4-4837-989A-9B11363ED5AD}"/>
              </a:ext>
            </a:extLst>
          </p:cNvPr>
          <p:cNvSpPr/>
          <p:nvPr/>
        </p:nvSpPr>
        <p:spPr>
          <a:xfrm rot="5400000">
            <a:off x="1861611" y="1711603"/>
            <a:ext cx="584775" cy="3976638"/>
          </a:xfrm>
          <a:prstGeom prst="leftBrace">
            <a:avLst>
              <a:gd name="adj1" fmla="val 8333"/>
              <a:gd name="adj2" fmla="val 502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D5AFF-DD81-4217-A39C-3183872046F4}"/>
              </a:ext>
            </a:extLst>
          </p:cNvPr>
          <p:cNvSpPr txBox="1"/>
          <p:nvPr/>
        </p:nvSpPr>
        <p:spPr>
          <a:xfrm>
            <a:off x="638348" y="3126593"/>
            <a:ext cx="3031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Output</a:t>
            </a:r>
          </a:p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 Variables/Features/Attributes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3D6187-F9B9-4588-967E-814B3510B849}"/>
              </a:ext>
            </a:extLst>
          </p:cNvPr>
          <p:cNvCxnSpPr>
            <a:cxnSpLocks/>
          </p:cNvCxnSpPr>
          <p:nvPr/>
        </p:nvCxnSpPr>
        <p:spPr>
          <a:xfrm>
            <a:off x="824459" y="4380710"/>
            <a:ext cx="6205928" cy="110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768C4B-C03B-4FE7-ADEC-407D02AA0DCE}"/>
              </a:ext>
            </a:extLst>
          </p:cNvPr>
          <p:cNvCxnSpPr>
            <a:cxnSpLocks/>
          </p:cNvCxnSpPr>
          <p:nvPr/>
        </p:nvCxnSpPr>
        <p:spPr>
          <a:xfrm>
            <a:off x="1873770" y="4380710"/>
            <a:ext cx="5156617" cy="82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A1D48-6517-424E-8EC0-20737F26B2E0}"/>
              </a:ext>
            </a:extLst>
          </p:cNvPr>
          <p:cNvCxnSpPr>
            <a:cxnSpLocks/>
          </p:cNvCxnSpPr>
          <p:nvPr/>
        </p:nvCxnSpPr>
        <p:spPr>
          <a:xfrm>
            <a:off x="2978422" y="4380710"/>
            <a:ext cx="4051965" cy="51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942A78-0342-4702-88E3-27C9137FE3FE}"/>
              </a:ext>
            </a:extLst>
          </p:cNvPr>
          <p:cNvCxnSpPr>
            <a:cxnSpLocks/>
          </p:cNvCxnSpPr>
          <p:nvPr/>
        </p:nvCxnSpPr>
        <p:spPr>
          <a:xfrm>
            <a:off x="3791212" y="4297688"/>
            <a:ext cx="3239175" cy="28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57690A74-7D53-4326-9199-F28D4BCDBD78}"/>
              </a:ext>
            </a:extLst>
          </p:cNvPr>
          <p:cNvSpPr/>
          <p:nvPr/>
        </p:nvSpPr>
        <p:spPr>
          <a:xfrm rot="5400000">
            <a:off x="4427408" y="3122443"/>
            <a:ext cx="584775" cy="1154958"/>
          </a:xfrm>
          <a:prstGeom prst="leftBrace">
            <a:avLst>
              <a:gd name="adj1" fmla="val 8333"/>
              <a:gd name="adj2" fmla="val 500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272FE-303A-4EA2-A547-A653DBE05FD5}"/>
              </a:ext>
            </a:extLst>
          </p:cNvPr>
          <p:cNvSpPr txBox="1"/>
          <p:nvPr/>
        </p:nvSpPr>
        <p:spPr>
          <a:xfrm>
            <a:off x="3567401" y="3042826"/>
            <a:ext cx="230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Palatino Linotype" panose="02040502050505030304" pitchFamily="18" charset="0"/>
              </a:rPr>
              <a:t>Input Variables/Features/Attributes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5DC440-87A2-4141-8FB1-A9475A94BBCC}"/>
              </a:ext>
            </a:extLst>
          </p:cNvPr>
          <p:cNvSpPr/>
          <p:nvPr/>
        </p:nvSpPr>
        <p:spPr>
          <a:xfrm>
            <a:off x="-5519" y="1704277"/>
            <a:ext cx="57910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Case-2: Specification of Neurons in the out layer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binary classification only one neuron will be specified in the output layer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multiclass classification the number of nodes/neurons in the output layer must be equal to the number of categories/classes in the dependent variable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1BCC0-5942-41A5-9957-D2EB6FE0BC96}"/>
              </a:ext>
            </a:extLst>
          </p:cNvPr>
          <p:cNvSpPr/>
          <p:nvPr/>
        </p:nvSpPr>
        <p:spPr>
          <a:xfrm>
            <a:off x="5873957" y="648494"/>
            <a:ext cx="57910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Case-3: Specification of Neurons in the out layer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binary classification one neuron will be specified in the output layer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multiclass classification number of neurons will be specified according to number of classes.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8C3F38-4929-447F-847E-72BC8950938E}"/>
              </a:ext>
            </a:extLst>
          </p:cNvPr>
          <p:cNvSpPr/>
          <p:nvPr/>
        </p:nvSpPr>
        <p:spPr>
          <a:xfrm>
            <a:off x="5873956" y="2004323"/>
            <a:ext cx="57910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Case-4: Type of Activation Function on the Hidden Layer Neurons and Output Layer Neurons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Any type of activation function can be applied on the hidden layer’s neurons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binary classification sigmoid or Tanh sigmoid functions can be used in the output layer neurons</a:t>
            </a:r>
          </a:p>
          <a:p>
            <a:pPr marL="287338" indent="-287338" algn="just">
              <a:buFont typeface="Wingdings" panose="05000000000000000000" pitchFamily="2" charset="2"/>
              <a:buChar char="v"/>
            </a:pPr>
            <a:r>
              <a:rPr lang="en-US" sz="1400" dirty="0">
                <a:latin typeface="Palatino Linotype" panose="02040502050505030304" pitchFamily="18" charset="0"/>
              </a:rPr>
              <a:t>In case of multi-class classification SoftMax function is used. </a:t>
            </a:r>
          </a:p>
        </p:txBody>
      </p:sp>
    </p:spTree>
    <p:extLst>
      <p:ext uri="{BB962C8B-B14F-4D97-AF65-F5344CB8AC3E}">
        <p14:creationId xmlns:p14="http://schemas.microsoft.com/office/powerpoint/2010/main" val="213388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439E-8A58-474E-835C-D82272F6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73" y="-221119"/>
            <a:ext cx="4914900" cy="1325563"/>
          </a:xfrm>
        </p:spPr>
        <p:txBody>
          <a:bodyPr/>
          <a:lstStyle/>
          <a:p>
            <a:r>
              <a:rPr lang="en-US" dirty="0"/>
              <a:t>Activation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26F0-7E84-4C91-8678-52835502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150" y="1104444"/>
            <a:ext cx="4255383" cy="3867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Activation functions are mathematical equations that determine the output of a neural network.</a:t>
            </a:r>
          </a:p>
          <a:p>
            <a:r>
              <a:rPr lang="en-US" dirty="0"/>
              <a:t>Here, they are needed to transform the output of the neuron.</a:t>
            </a:r>
          </a:p>
          <a:p>
            <a:r>
              <a:rPr lang="en-US" dirty="0"/>
              <a:t>Activation functions are used in hidden and the output layers of the ANN.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D7A4E-B5B4-4618-B16C-F62BB7F2B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7" y="1180644"/>
            <a:ext cx="6360983" cy="333139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936F0A-449E-4C1D-9C00-E4996B49FF8B}"/>
              </a:ext>
            </a:extLst>
          </p:cNvPr>
          <p:cNvSpPr txBox="1">
            <a:spLocks/>
          </p:cNvSpPr>
          <p:nvPr/>
        </p:nvSpPr>
        <p:spPr>
          <a:xfrm>
            <a:off x="259467" y="5241249"/>
            <a:ext cx="11673066" cy="138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different data outputs, different activation functions are performed. </a:t>
            </a:r>
          </a:p>
          <a:p>
            <a:r>
              <a:rPr lang="en-US" dirty="0"/>
              <a:t>Some of the most popular activations functions are: Sigmoid, Tangent,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3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959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Palatino Linotype</vt:lpstr>
      <vt:lpstr>Wingdings</vt:lpstr>
      <vt:lpstr>Office Theme</vt:lpstr>
      <vt:lpstr>A Supervised Learning Based Methodology for Cancer Classification</vt:lpstr>
      <vt:lpstr>PowerPoint Presentation</vt:lpstr>
      <vt:lpstr>Progress of the Project</vt:lpstr>
      <vt:lpstr>Smoothing Filters</vt:lpstr>
      <vt:lpstr>Classification Algorithms</vt:lpstr>
      <vt:lpstr>Artificial Neural Network (ANN)</vt:lpstr>
      <vt:lpstr>PowerPoint Presentation</vt:lpstr>
      <vt:lpstr>How to Construct a Neural Network?</vt:lpstr>
      <vt:lpstr>Activation functions </vt:lpstr>
      <vt:lpstr>Project adjustments</vt:lpstr>
      <vt:lpstr>Terminologies</vt:lpstr>
      <vt:lpstr>Metrics </vt:lpstr>
      <vt:lpstr>Run Code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Karlygash Kussainova</dc:creator>
  <cp:lastModifiedBy>Muhammad Fayaz</cp:lastModifiedBy>
  <cp:revision>42</cp:revision>
  <dcterms:created xsi:type="dcterms:W3CDTF">2020-12-26T10:33:40Z</dcterms:created>
  <dcterms:modified xsi:type="dcterms:W3CDTF">2020-12-26T18:40:34Z</dcterms:modified>
</cp:coreProperties>
</file>