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8" r:id="rId8"/>
    <p:sldId id="275" r:id="rId9"/>
    <p:sldId id="276" r:id="rId10"/>
    <p:sldId id="261" r:id="rId11"/>
    <p:sldId id="287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70" r:id="rId20"/>
    <p:sldId id="271" r:id="rId21"/>
    <p:sldId id="272" r:id="rId22"/>
    <p:sldId id="273" r:id="rId23"/>
    <p:sldId id="264" r:id="rId24"/>
    <p:sldId id="266" r:id="rId25"/>
    <p:sldId id="267" r:id="rId26"/>
    <p:sldId id="269" r:id="rId27"/>
    <p:sldId id="274" r:id="rId28"/>
    <p:sldId id="286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4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2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2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7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4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85287F-E701-FDCD-2F3E-E1080634F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195" y="596644"/>
            <a:ext cx="8551606" cy="3435606"/>
          </a:xfrm>
        </p:spPr>
        <p:txBody>
          <a:bodyPr anchor="b">
            <a:normAutofit/>
          </a:bodyPr>
          <a:lstStyle/>
          <a:p>
            <a:pPr algn="r"/>
            <a:r>
              <a:rPr lang="it-IT" dirty="0">
                <a:solidFill>
                  <a:schemeClr val="tx1"/>
                </a:solidFill>
                <a:latin typeface="Britannic Bold" panose="020B0903060703020204" pitchFamily="34" charset="0"/>
              </a:rPr>
              <a:t>Progetto A.M.O.D</a:t>
            </a:r>
            <a:br>
              <a:rPr lang="it-IT" dirty="0">
                <a:solidFill>
                  <a:schemeClr val="tx1"/>
                </a:solidFill>
                <a:latin typeface="Britannic Bold" panose="020B0903060703020204" pitchFamily="34" charset="0"/>
              </a:rPr>
            </a:br>
            <a:r>
              <a:rPr lang="it-IT" dirty="0">
                <a:solidFill>
                  <a:schemeClr val="tx1"/>
                </a:solidFill>
                <a:latin typeface="Britannic Bold" panose="020B0903060703020204" pitchFamily="34" charset="0"/>
              </a:rPr>
              <a:t>SSCFLP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1C0C6E-DE87-E93B-10BE-186B8F9B7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675" y="4298950"/>
            <a:ext cx="5500125" cy="196240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latin typeface="Britannic Bold" panose="020B0903060703020204" pitchFamily="34" charset="0"/>
              </a:rPr>
              <a:t>Francesco Bernardini</a:t>
            </a:r>
          </a:p>
          <a:p>
            <a:pPr algn="r"/>
            <a:r>
              <a:rPr lang="it-IT" dirty="0">
                <a:latin typeface="Britannic Bold" panose="020B0903060703020204" pitchFamily="34" charset="0"/>
              </a:rPr>
              <a:t>Matricola:0338264</a:t>
            </a:r>
          </a:p>
        </p:txBody>
      </p:sp>
    </p:spTree>
    <p:extLst>
      <p:ext uri="{BB962C8B-B14F-4D97-AF65-F5344CB8AC3E}">
        <p14:creationId xmlns:p14="http://schemas.microsoft.com/office/powerpoint/2010/main" val="19546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EE74DBB-0160-244C-C41E-6E7C551C4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5"/>
          <a:stretch/>
        </p:blipFill>
        <p:spPr>
          <a:xfrm>
            <a:off x="1730477" y="1175845"/>
            <a:ext cx="8976852" cy="552031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4EC3D7-5F2A-15C8-3F2E-61B065697A84}"/>
              </a:ext>
            </a:extLst>
          </p:cNvPr>
          <p:cNvSpPr txBox="1"/>
          <p:nvPr/>
        </p:nvSpPr>
        <p:spPr>
          <a:xfrm>
            <a:off x="2588703" y="62943"/>
            <a:ext cx="55478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Classe </a:t>
            </a:r>
            <a:r>
              <a:rPr lang="it-IT" sz="3500" dirty="0" err="1">
                <a:latin typeface="Britannic Bold" panose="020B0903060703020204" pitchFamily="34" charset="0"/>
              </a:rPr>
              <a:t>main</a:t>
            </a:r>
            <a:endParaRPr lang="it-IT" sz="3500" dirty="0">
              <a:latin typeface="Britannic Bold" panose="020B0903060703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25A64D-02C6-F876-081B-6EDDD3F303B1}"/>
              </a:ext>
            </a:extLst>
          </p:cNvPr>
          <p:cNvSpPr txBox="1"/>
          <p:nvPr/>
        </p:nvSpPr>
        <p:spPr>
          <a:xfrm>
            <a:off x="7421619" y="693885"/>
            <a:ext cx="2880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</a:t>
            </a:r>
            <a:r>
              <a:rPr lang="it-IT" sz="2600" dirty="0" err="1">
                <a:latin typeface="Tw Cen MT" panose="020B0602020104020603" pitchFamily="34" charset="0"/>
              </a:rPr>
              <a:t>writeFile</a:t>
            </a:r>
            <a:r>
              <a:rPr lang="it-IT" sz="2600" dirty="0">
                <a:latin typeface="Tw Cen MT" panose="020B0602020104020603" pitchFamily="34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34476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4EC3D7-5F2A-15C8-3F2E-61B065697A84}"/>
              </a:ext>
            </a:extLst>
          </p:cNvPr>
          <p:cNvSpPr txBox="1"/>
          <p:nvPr/>
        </p:nvSpPr>
        <p:spPr>
          <a:xfrm>
            <a:off x="1973486" y="800362"/>
            <a:ext cx="7430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Inizializzazione classi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25A64D-02C6-F876-081B-6EDDD3F303B1}"/>
              </a:ext>
            </a:extLst>
          </p:cNvPr>
          <p:cNvSpPr txBox="1"/>
          <p:nvPr/>
        </p:nvSpPr>
        <p:spPr>
          <a:xfrm>
            <a:off x="6966932" y="1540535"/>
            <a:ext cx="26276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__</a:t>
            </a:r>
            <a:r>
              <a:rPr lang="it-IT" sz="2600" dirty="0" err="1">
                <a:latin typeface="Tw Cen MT" panose="020B0602020104020603" pitchFamily="34" charset="0"/>
              </a:rPr>
              <a:t>init</a:t>
            </a:r>
            <a:r>
              <a:rPr lang="it-IT" sz="2600" dirty="0">
                <a:latin typeface="Tw Cen MT" panose="020B0602020104020603" pitchFamily="34" charset="0"/>
              </a:rPr>
              <a:t>__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6E7051-D7C2-B765-F065-B791393F7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29" y="2341213"/>
            <a:ext cx="7415177" cy="21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0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BF4EE2-4ED4-A0B6-0D24-9FBA1BCB714A}"/>
              </a:ext>
            </a:extLst>
          </p:cNvPr>
          <p:cNvSpPr txBox="1"/>
          <p:nvPr/>
        </p:nvSpPr>
        <p:spPr>
          <a:xfrm>
            <a:off x="2231923" y="276653"/>
            <a:ext cx="61451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Classe SSCFLP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F733DE-43FC-04BC-7FEA-43E921CB8D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9" b="22937"/>
          <a:stretch/>
        </p:blipFill>
        <p:spPr>
          <a:xfrm>
            <a:off x="1858296" y="1546175"/>
            <a:ext cx="7639664" cy="414670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B31334-871E-0AD0-1E6A-22E66964C6D8}"/>
              </a:ext>
            </a:extLst>
          </p:cNvPr>
          <p:cNvSpPr txBox="1"/>
          <p:nvPr/>
        </p:nvSpPr>
        <p:spPr>
          <a:xfrm>
            <a:off x="5840362" y="918899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creazione() (1/2) </a:t>
            </a:r>
          </a:p>
        </p:txBody>
      </p:sp>
    </p:spTree>
    <p:extLst>
      <p:ext uri="{BB962C8B-B14F-4D97-AF65-F5344CB8AC3E}">
        <p14:creationId xmlns:p14="http://schemas.microsoft.com/office/powerpoint/2010/main" val="384875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AACB2D4-F74E-081F-0FAC-FE205E27F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4"/>
          <a:stretch/>
        </p:blipFill>
        <p:spPr>
          <a:xfrm>
            <a:off x="1838633" y="1420903"/>
            <a:ext cx="8281982" cy="523539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9FC0AF-85CE-C083-8A2F-70DF34F5636D}"/>
              </a:ext>
            </a:extLst>
          </p:cNvPr>
          <p:cNvSpPr txBox="1"/>
          <p:nvPr/>
        </p:nvSpPr>
        <p:spPr>
          <a:xfrm>
            <a:off x="2403988" y="201703"/>
            <a:ext cx="6897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Classe SSCFLP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314720-B0E8-E63A-0E1F-AD364CB15511}"/>
              </a:ext>
            </a:extLst>
          </p:cNvPr>
          <p:cNvSpPr txBox="1"/>
          <p:nvPr/>
        </p:nvSpPr>
        <p:spPr>
          <a:xfrm>
            <a:off x="6164826" y="832645"/>
            <a:ext cx="38523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creazione() (2/2) </a:t>
            </a:r>
          </a:p>
        </p:txBody>
      </p:sp>
    </p:spTree>
    <p:extLst>
      <p:ext uri="{BB962C8B-B14F-4D97-AF65-F5344CB8AC3E}">
        <p14:creationId xmlns:p14="http://schemas.microsoft.com/office/powerpoint/2010/main" val="276859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BF4EE2-4ED4-A0B6-0D24-9FBA1BCB714A}"/>
              </a:ext>
            </a:extLst>
          </p:cNvPr>
          <p:cNvSpPr txBox="1"/>
          <p:nvPr/>
        </p:nvSpPr>
        <p:spPr>
          <a:xfrm>
            <a:off x="2477728" y="99981"/>
            <a:ext cx="70792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Classe Euristico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700203-3381-27DE-086D-FBAD7DD84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64" b="37019"/>
          <a:stretch/>
        </p:blipFill>
        <p:spPr>
          <a:xfrm>
            <a:off x="303960" y="870778"/>
            <a:ext cx="7914939" cy="408284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C652BE0-C696-D55D-ED25-8B4235C55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430" y="2502537"/>
            <a:ext cx="7596274" cy="418831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1A5329-7C5D-1967-5458-09B049651039}"/>
              </a:ext>
            </a:extLst>
          </p:cNvPr>
          <p:cNvSpPr txBox="1"/>
          <p:nvPr/>
        </p:nvSpPr>
        <p:spPr>
          <a:xfrm>
            <a:off x="8618026" y="1382073"/>
            <a:ext cx="29546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creazione()</a:t>
            </a:r>
          </a:p>
        </p:txBody>
      </p:sp>
    </p:spTree>
    <p:extLst>
      <p:ext uri="{BB962C8B-B14F-4D97-AF65-F5344CB8AC3E}">
        <p14:creationId xmlns:p14="http://schemas.microsoft.com/office/powerpoint/2010/main" val="344719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BF4EE2-4ED4-A0B6-0D24-9FBA1BCB714A}"/>
              </a:ext>
            </a:extLst>
          </p:cNvPr>
          <p:cNvSpPr txBox="1"/>
          <p:nvPr/>
        </p:nvSpPr>
        <p:spPr>
          <a:xfrm>
            <a:off x="2286000" y="239836"/>
            <a:ext cx="69317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Classe Euristico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DD4BBA-2F4E-3942-3A8F-D2CA23603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41" y="1468757"/>
            <a:ext cx="5902898" cy="477812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F277BF-BE03-353F-E024-7FA21A7EF8E5}"/>
              </a:ext>
            </a:extLst>
          </p:cNvPr>
          <p:cNvSpPr txBox="1"/>
          <p:nvPr/>
        </p:nvSpPr>
        <p:spPr>
          <a:xfrm>
            <a:off x="6518788" y="909421"/>
            <a:ext cx="3760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creazione() (1/2)</a:t>
            </a:r>
          </a:p>
        </p:txBody>
      </p:sp>
    </p:spTree>
    <p:extLst>
      <p:ext uri="{BB962C8B-B14F-4D97-AF65-F5344CB8AC3E}">
        <p14:creationId xmlns:p14="http://schemas.microsoft.com/office/powerpoint/2010/main" val="213532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8ECD0E0-F34C-E5F9-43B9-7F548D106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5" y="679968"/>
            <a:ext cx="9857868" cy="586507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9DD0CB8-0C99-84EF-8522-436E963C8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639" y="4253833"/>
            <a:ext cx="5014452" cy="24798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D89049-3256-4CF9-47A0-47A29ED50004}"/>
              </a:ext>
            </a:extLst>
          </p:cNvPr>
          <p:cNvSpPr txBox="1"/>
          <p:nvPr/>
        </p:nvSpPr>
        <p:spPr>
          <a:xfrm>
            <a:off x="2644878" y="-15803"/>
            <a:ext cx="71345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Classe Euristico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F419F2-27FE-A9BC-23FA-760A26854900}"/>
              </a:ext>
            </a:extLst>
          </p:cNvPr>
          <p:cNvSpPr txBox="1"/>
          <p:nvPr/>
        </p:nvSpPr>
        <p:spPr>
          <a:xfrm>
            <a:off x="10358157" y="1145667"/>
            <a:ext cx="21779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creazione() (2/2)</a:t>
            </a:r>
          </a:p>
        </p:txBody>
      </p:sp>
    </p:spTree>
    <p:extLst>
      <p:ext uri="{BB962C8B-B14F-4D97-AF65-F5344CB8AC3E}">
        <p14:creationId xmlns:p14="http://schemas.microsoft.com/office/powerpoint/2010/main" val="249384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BF4EE2-4ED4-A0B6-0D24-9FBA1BCB714A}"/>
              </a:ext>
            </a:extLst>
          </p:cNvPr>
          <p:cNvSpPr txBox="1"/>
          <p:nvPr/>
        </p:nvSpPr>
        <p:spPr>
          <a:xfrm>
            <a:off x="2521974" y="281082"/>
            <a:ext cx="71480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Classe Euristico 3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BD20015-A49C-B2F1-07D7-6177C276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81" y="1120638"/>
            <a:ext cx="6492803" cy="564690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6AC71C-36FD-5D0F-3B24-3FB6E9988E91}"/>
              </a:ext>
            </a:extLst>
          </p:cNvPr>
          <p:cNvSpPr txBox="1"/>
          <p:nvPr/>
        </p:nvSpPr>
        <p:spPr>
          <a:xfrm>
            <a:off x="8121447" y="2428569"/>
            <a:ext cx="3760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creazione() (1/2)</a:t>
            </a:r>
          </a:p>
        </p:txBody>
      </p:sp>
    </p:spTree>
    <p:extLst>
      <p:ext uri="{BB962C8B-B14F-4D97-AF65-F5344CB8AC3E}">
        <p14:creationId xmlns:p14="http://schemas.microsoft.com/office/powerpoint/2010/main" val="338830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11DAB48-FACF-1E81-48C8-37F53AAAC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70" y="492296"/>
            <a:ext cx="10287892" cy="628704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D020A4-7C83-C859-62A3-792C8529E19F}"/>
              </a:ext>
            </a:extLst>
          </p:cNvPr>
          <p:cNvSpPr txBox="1"/>
          <p:nvPr/>
        </p:nvSpPr>
        <p:spPr>
          <a:xfrm>
            <a:off x="2910350" y="-68826"/>
            <a:ext cx="70202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Classe Euristico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422C4B-1DE3-12A2-2BF2-EA75259CBB44}"/>
              </a:ext>
            </a:extLst>
          </p:cNvPr>
          <p:cNvSpPr txBox="1"/>
          <p:nvPr/>
        </p:nvSpPr>
        <p:spPr>
          <a:xfrm>
            <a:off x="10591017" y="1258530"/>
            <a:ext cx="18484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creazione() (2/2)</a:t>
            </a:r>
          </a:p>
        </p:txBody>
      </p:sp>
    </p:spTree>
    <p:extLst>
      <p:ext uri="{BB962C8B-B14F-4D97-AF65-F5344CB8AC3E}">
        <p14:creationId xmlns:p14="http://schemas.microsoft.com/office/powerpoint/2010/main" val="192880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BF4EE2-4ED4-A0B6-0D24-9FBA1BCB714A}"/>
              </a:ext>
            </a:extLst>
          </p:cNvPr>
          <p:cNvSpPr txBox="1"/>
          <p:nvPr/>
        </p:nvSpPr>
        <p:spPr>
          <a:xfrm>
            <a:off x="2143430" y="488843"/>
            <a:ext cx="76561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Grafico funzioni obiettivo file 30-200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DA7487-86D3-5AC7-3ED0-EFADE723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70" y="1246859"/>
            <a:ext cx="7656171" cy="47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2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7C378D-871D-8B54-D200-BD34EBE97014}"/>
              </a:ext>
            </a:extLst>
          </p:cNvPr>
          <p:cNvSpPr txBox="1"/>
          <p:nvPr/>
        </p:nvSpPr>
        <p:spPr>
          <a:xfrm>
            <a:off x="904567" y="1474838"/>
            <a:ext cx="9281651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Obiettivi</a:t>
            </a:r>
          </a:p>
          <a:p>
            <a:r>
              <a:rPr lang="it-IT" sz="2400" dirty="0">
                <a:latin typeface="Tw Cen MT" panose="020B0602020104020603" pitchFamily="34" charset="0"/>
              </a:rPr>
              <a:t>L’obiettivo è ricreare il modello di SSCFLP e creare degli algoritmi euristici che, pur non restituendo un valore pari all’ottimo, abbiano delle soluzioni ammissibili.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0C9E31-53FA-6DE3-ACE8-2C859DD31DF1}"/>
              </a:ext>
            </a:extLst>
          </p:cNvPr>
          <p:cNvSpPr txBox="1"/>
          <p:nvPr/>
        </p:nvSpPr>
        <p:spPr>
          <a:xfrm>
            <a:off x="3038167" y="3644225"/>
            <a:ext cx="87605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Cosa andremo a fare</a:t>
            </a:r>
          </a:p>
          <a:p>
            <a:r>
              <a:rPr lang="it-IT" sz="2400" dirty="0">
                <a:latin typeface="Tw Cen MT" panose="020B0602020104020603" pitchFamily="34" charset="0"/>
              </a:rPr>
              <a:t>Grazie a </a:t>
            </a:r>
            <a:r>
              <a:rPr lang="it-IT" sz="2400" dirty="0" err="1">
                <a:latin typeface="Tw Cen MT" panose="020B0602020104020603" pitchFamily="34" charset="0"/>
              </a:rPr>
              <a:t>Gurobi</a:t>
            </a:r>
            <a:r>
              <a:rPr lang="it-IT" sz="2400" dirty="0">
                <a:latin typeface="Tw Cen MT" panose="020B0602020104020603" pitchFamily="34" charset="0"/>
              </a:rPr>
              <a:t> implementeremo il modello di SSCFLP ed inoltre si implementeranno tre soluzioni euristiche diverse per ottenere soluzioni ammissibili.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0144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50C5E36-EB00-2A1C-3D49-FD494440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142" y="1349739"/>
            <a:ext cx="7685541" cy="4708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B25B19-38C4-6F22-893C-9D765B82DB3E}"/>
              </a:ext>
            </a:extLst>
          </p:cNvPr>
          <p:cNvSpPr txBox="1"/>
          <p:nvPr/>
        </p:nvSpPr>
        <p:spPr>
          <a:xfrm>
            <a:off x="2096458" y="601139"/>
            <a:ext cx="77871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Grafico funzioni obiettivo file 60-200</a:t>
            </a:r>
          </a:p>
        </p:txBody>
      </p:sp>
    </p:spTree>
    <p:extLst>
      <p:ext uri="{BB962C8B-B14F-4D97-AF65-F5344CB8AC3E}">
        <p14:creationId xmlns:p14="http://schemas.microsoft.com/office/powerpoint/2010/main" val="358433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B5F97E9-1AF6-4BB5-F631-A48EB4C6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45" y="1344494"/>
            <a:ext cx="7679854" cy="470821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3AA656-66EF-146F-8FB1-86E97088F101}"/>
              </a:ext>
            </a:extLst>
          </p:cNvPr>
          <p:cNvSpPr txBox="1"/>
          <p:nvPr/>
        </p:nvSpPr>
        <p:spPr>
          <a:xfrm>
            <a:off x="2177413" y="606830"/>
            <a:ext cx="78371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Grafico funzioni obiettivo file 60-300</a:t>
            </a:r>
          </a:p>
        </p:txBody>
      </p:sp>
    </p:spTree>
    <p:extLst>
      <p:ext uri="{BB962C8B-B14F-4D97-AF65-F5344CB8AC3E}">
        <p14:creationId xmlns:p14="http://schemas.microsoft.com/office/powerpoint/2010/main" val="421424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A1D0FF1-FD77-3E28-88B1-0FE2652A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57" y="1324140"/>
            <a:ext cx="7710095" cy="47088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0DD63F-D324-C022-4C69-F38ACFD89375}"/>
              </a:ext>
            </a:extLst>
          </p:cNvPr>
          <p:cNvSpPr txBox="1"/>
          <p:nvPr/>
        </p:nvSpPr>
        <p:spPr>
          <a:xfrm>
            <a:off x="2188769" y="598079"/>
            <a:ext cx="75254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Grafico funzioni obiettivo file 80-400</a:t>
            </a:r>
          </a:p>
        </p:txBody>
      </p:sp>
    </p:spTree>
    <p:extLst>
      <p:ext uri="{BB962C8B-B14F-4D97-AF65-F5344CB8AC3E}">
        <p14:creationId xmlns:p14="http://schemas.microsoft.com/office/powerpoint/2010/main" val="366259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BF4EE2-4ED4-A0B6-0D24-9FBA1BCB714A}"/>
              </a:ext>
            </a:extLst>
          </p:cNvPr>
          <p:cNvSpPr txBox="1"/>
          <p:nvPr/>
        </p:nvSpPr>
        <p:spPr>
          <a:xfrm>
            <a:off x="2389237" y="1661652"/>
            <a:ext cx="69415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Tabella dei tempi dei file 30-200 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5FC7A47-7838-E485-55B2-D093816CA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01530"/>
              </p:ext>
            </p:extLst>
          </p:nvPr>
        </p:nvGraphicFramePr>
        <p:xfrm>
          <a:off x="1501058" y="2528802"/>
          <a:ext cx="81280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4009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8266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76181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10851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8902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SSCFLP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30-200-1.dat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16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30-200-2.dat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678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30-200-3.dat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008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30-200-4.dat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05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30-200-5.dat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588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07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5FC7A47-7838-E485-55B2-D093816CA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31261"/>
              </p:ext>
            </p:extLst>
          </p:nvPr>
        </p:nvGraphicFramePr>
        <p:xfrm>
          <a:off x="1501058" y="2528802"/>
          <a:ext cx="81280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4009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8266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76181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10851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8902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SSCFLP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60-200-1.dat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16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60-200-2.dat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678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60-200-3.dat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008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60-200-4.dat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05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60-200-5.dat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5888651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35178D-1779-671E-390C-0F94F48E0B3D}"/>
              </a:ext>
            </a:extLst>
          </p:cNvPr>
          <p:cNvSpPr txBox="1"/>
          <p:nvPr/>
        </p:nvSpPr>
        <p:spPr>
          <a:xfrm>
            <a:off x="2389238" y="1661652"/>
            <a:ext cx="71283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Tabella dei tempi dei file 60-200 </a:t>
            </a:r>
          </a:p>
        </p:txBody>
      </p:sp>
    </p:spTree>
    <p:extLst>
      <p:ext uri="{BB962C8B-B14F-4D97-AF65-F5344CB8AC3E}">
        <p14:creationId xmlns:p14="http://schemas.microsoft.com/office/powerpoint/2010/main" val="415824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5FC7A47-7838-E485-55B2-D093816CA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15088"/>
              </p:ext>
            </p:extLst>
          </p:nvPr>
        </p:nvGraphicFramePr>
        <p:xfrm>
          <a:off x="1530555" y="2518970"/>
          <a:ext cx="81280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4009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8266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76181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10851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8902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SSCFLP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60-300-1.dat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16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60-300-2.dat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186,59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678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60-300-3.dat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008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60-300-4.dat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05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60-300-5.dat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5888651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F26ECB-CF62-A319-AE1A-41AE4785A9C4}"/>
              </a:ext>
            </a:extLst>
          </p:cNvPr>
          <p:cNvSpPr txBox="1"/>
          <p:nvPr/>
        </p:nvSpPr>
        <p:spPr>
          <a:xfrm>
            <a:off x="2389237" y="1661652"/>
            <a:ext cx="664660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Tabella dei tempi dei file 60-300 </a:t>
            </a:r>
          </a:p>
        </p:txBody>
      </p:sp>
    </p:spTree>
    <p:extLst>
      <p:ext uri="{BB962C8B-B14F-4D97-AF65-F5344CB8AC3E}">
        <p14:creationId xmlns:p14="http://schemas.microsoft.com/office/powerpoint/2010/main" val="3617268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5FC7A47-7838-E485-55B2-D093816CA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29201"/>
              </p:ext>
            </p:extLst>
          </p:nvPr>
        </p:nvGraphicFramePr>
        <p:xfrm>
          <a:off x="1501058" y="2528802"/>
          <a:ext cx="81280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4009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8266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76181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10851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8902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SSCFLP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Euristica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80-400-1.dat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16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80-400-2.dat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678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80-400-3.dat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30,86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008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80-400-4.dat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05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80-400-5.dat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5888651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6E0690-6524-62EE-46CC-57CB62E91003}"/>
              </a:ext>
            </a:extLst>
          </p:cNvPr>
          <p:cNvSpPr txBox="1"/>
          <p:nvPr/>
        </p:nvSpPr>
        <p:spPr>
          <a:xfrm>
            <a:off x="2389237" y="1661652"/>
            <a:ext cx="73938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Tabella dei tempi dei file 80-400 </a:t>
            </a:r>
          </a:p>
        </p:txBody>
      </p:sp>
    </p:spTree>
    <p:extLst>
      <p:ext uri="{BB962C8B-B14F-4D97-AF65-F5344CB8AC3E}">
        <p14:creationId xmlns:p14="http://schemas.microsoft.com/office/powerpoint/2010/main" val="2502247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BF4EE2-4ED4-A0B6-0D24-9FBA1BCB714A}"/>
              </a:ext>
            </a:extLst>
          </p:cNvPr>
          <p:cNvSpPr txBox="1"/>
          <p:nvPr/>
        </p:nvSpPr>
        <p:spPr>
          <a:xfrm>
            <a:off x="1435509" y="1386348"/>
            <a:ext cx="54077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Conclusioni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723A3D-4334-93E8-1F18-0024583AD83E}"/>
              </a:ext>
            </a:extLst>
          </p:cNvPr>
          <p:cNvSpPr txBox="1"/>
          <p:nvPr/>
        </p:nvSpPr>
        <p:spPr>
          <a:xfrm>
            <a:off x="963562" y="2163097"/>
            <a:ext cx="97690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Dai risultati ottenuti si evince come la soluzione ottima è nettamente migliore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Le euristiche hanno però dei tempi di esecuzione nettamente più veloci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La peggiore euristica è la numero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Per i file piccoli è andata meglio l’euristica numero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All’aumentare delle facility e dei clienti è andata meglio la numero 3</a:t>
            </a:r>
          </a:p>
        </p:txBody>
      </p:sp>
    </p:spTree>
    <p:extLst>
      <p:ext uri="{BB962C8B-B14F-4D97-AF65-F5344CB8AC3E}">
        <p14:creationId xmlns:p14="http://schemas.microsoft.com/office/powerpoint/2010/main" val="71777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BF4EE2-4ED4-A0B6-0D24-9FBA1BCB714A}"/>
              </a:ext>
            </a:extLst>
          </p:cNvPr>
          <p:cNvSpPr txBox="1"/>
          <p:nvPr/>
        </p:nvSpPr>
        <p:spPr>
          <a:xfrm>
            <a:off x="3647768" y="2703870"/>
            <a:ext cx="54077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Grazie per l’attenzione !</a:t>
            </a:r>
          </a:p>
        </p:txBody>
      </p:sp>
    </p:spTree>
    <p:extLst>
      <p:ext uri="{BB962C8B-B14F-4D97-AF65-F5344CB8AC3E}">
        <p14:creationId xmlns:p14="http://schemas.microsoft.com/office/powerpoint/2010/main" val="10102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423BCE-9F0C-07C3-FF38-A7025499D946}"/>
              </a:ext>
            </a:extLst>
          </p:cNvPr>
          <p:cNvSpPr txBox="1"/>
          <p:nvPr/>
        </p:nvSpPr>
        <p:spPr>
          <a:xfrm>
            <a:off x="560438" y="2477727"/>
            <a:ext cx="38331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Modello di SSCFLP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49C078E-784E-C27A-2C6A-33146763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95" y="852113"/>
            <a:ext cx="5797798" cy="56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5993D-DDB9-46B6-AAA5-17C7988DAE12}"/>
              </a:ext>
            </a:extLst>
          </p:cNvPr>
          <p:cNvSpPr txBox="1"/>
          <p:nvPr/>
        </p:nvSpPr>
        <p:spPr>
          <a:xfrm>
            <a:off x="1838632" y="1219200"/>
            <a:ext cx="23535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Euristico 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79966B-A3A9-EC08-4454-DE640ECFBF0B}"/>
              </a:ext>
            </a:extLst>
          </p:cNvPr>
          <p:cNvSpPr txBox="1"/>
          <p:nvPr/>
        </p:nvSpPr>
        <p:spPr>
          <a:xfrm>
            <a:off x="1705897" y="2228671"/>
            <a:ext cx="878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Ogni cliente si collega alla facility con cui ha un costo di trasporto minore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Qualora la facility scelta non riesce a soddisfare la richiesta del cliente si prenderà la seconda facility con costo di trasporto minore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Qui si punta a minimizzare i costi di trasporto tra le coppie facility-clienti</a:t>
            </a:r>
          </a:p>
        </p:txBody>
      </p:sp>
    </p:spTree>
    <p:extLst>
      <p:ext uri="{BB962C8B-B14F-4D97-AF65-F5344CB8AC3E}">
        <p14:creationId xmlns:p14="http://schemas.microsoft.com/office/powerpoint/2010/main" val="273163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5993D-DDB9-46B6-AAA5-17C7988DAE12}"/>
              </a:ext>
            </a:extLst>
          </p:cNvPr>
          <p:cNvSpPr txBox="1"/>
          <p:nvPr/>
        </p:nvSpPr>
        <p:spPr>
          <a:xfrm>
            <a:off x="1789471" y="1553497"/>
            <a:ext cx="23535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Euristico 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74767D-1530-690F-3BFE-42019F4208AF}"/>
              </a:ext>
            </a:extLst>
          </p:cNvPr>
          <p:cNvSpPr txBox="1"/>
          <p:nvPr/>
        </p:nvSpPr>
        <p:spPr>
          <a:xfrm>
            <a:off x="1789471" y="2448233"/>
            <a:ext cx="8327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Si prendono metà delle facility e si cera di associare tutti i clienti in uno dei fornitori del nuovo sottogruppo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Qualora le facility prese non dovessero riuscire a soddisfare la richiesta del cliente se ne aggiungerà una nuova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In particolare, come nuova facility si prende quella con capacità più alta</a:t>
            </a:r>
          </a:p>
        </p:txBody>
      </p:sp>
    </p:spTree>
    <p:extLst>
      <p:ext uri="{BB962C8B-B14F-4D97-AF65-F5344CB8AC3E}">
        <p14:creationId xmlns:p14="http://schemas.microsoft.com/office/powerpoint/2010/main" val="251050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5993D-DDB9-46B6-AAA5-17C7988DAE12}"/>
              </a:ext>
            </a:extLst>
          </p:cNvPr>
          <p:cNvSpPr txBox="1"/>
          <p:nvPr/>
        </p:nvSpPr>
        <p:spPr>
          <a:xfrm>
            <a:off x="1750142" y="1622323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Euristico 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139D69-5F5E-2267-37B2-382D9887243F}"/>
              </a:ext>
            </a:extLst>
          </p:cNvPr>
          <p:cNvSpPr txBox="1"/>
          <p:nvPr/>
        </p:nvSpPr>
        <p:spPr>
          <a:xfrm>
            <a:off x="1750142" y="2448232"/>
            <a:ext cx="8308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Si prende ogni volta la facility con capacità più alta e le si assegnano i clienti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Qualora la facility non avrà più capacità disponibile per soddisfare la domanda dei clienti si inizializzerà la seconda facility con capacità più alta e così 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w Cen MT" panose="020B0602020104020603" pitchFamily="34" charset="0"/>
              </a:rPr>
              <a:t>Questo algoritmo punta a minimizzare le facility utilizzate</a:t>
            </a:r>
          </a:p>
        </p:txBody>
      </p:sp>
    </p:spTree>
    <p:extLst>
      <p:ext uri="{BB962C8B-B14F-4D97-AF65-F5344CB8AC3E}">
        <p14:creationId xmlns:p14="http://schemas.microsoft.com/office/powerpoint/2010/main" val="146097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BF4EE2-4ED4-A0B6-0D24-9FBA1BCB714A}"/>
              </a:ext>
            </a:extLst>
          </p:cNvPr>
          <p:cNvSpPr txBox="1"/>
          <p:nvPr/>
        </p:nvSpPr>
        <p:spPr>
          <a:xfrm>
            <a:off x="2789902" y="185756"/>
            <a:ext cx="59018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Classe </a:t>
            </a:r>
            <a:r>
              <a:rPr lang="it-IT" sz="3500" dirty="0" err="1">
                <a:latin typeface="Britannic Bold" panose="020B0903060703020204" pitchFamily="34" charset="0"/>
              </a:rPr>
              <a:t>main</a:t>
            </a:r>
            <a:endParaRPr lang="it-IT" sz="3500" dirty="0">
              <a:latin typeface="Britannic Bold" panose="020B0903060703020204" pitchFamily="34" charset="0"/>
            </a:endParaRPr>
          </a:p>
        </p:txBody>
      </p:sp>
      <p:pic>
        <p:nvPicPr>
          <p:cNvPr id="16" name="Immagine 15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1ECCB0BB-008D-3ACC-D11B-C82DF93EA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2"/>
          <a:stretch/>
        </p:blipFill>
        <p:spPr>
          <a:xfrm>
            <a:off x="2207342" y="1409982"/>
            <a:ext cx="6916994" cy="518456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BCBF50-D7A7-0D31-076D-12210CD6D871}"/>
              </a:ext>
            </a:extLst>
          </p:cNvPr>
          <p:cNvSpPr txBox="1"/>
          <p:nvPr/>
        </p:nvSpPr>
        <p:spPr>
          <a:xfrm>
            <a:off x="4587517" y="816698"/>
            <a:ext cx="42178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</a:t>
            </a:r>
            <a:r>
              <a:rPr lang="it-IT" sz="2600" dirty="0" err="1">
                <a:latin typeface="Tw Cen MT" panose="020B0602020104020603" pitchFamily="34" charset="0"/>
              </a:rPr>
              <a:t>createIstance</a:t>
            </a:r>
            <a:r>
              <a:rPr lang="it-IT" sz="2600" dirty="0">
                <a:latin typeface="Tw Cen MT" panose="020B0602020104020603" pitchFamily="34" charset="0"/>
              </a:rPr>
              <a:t>() (1/3)</a:t>
            </a:r>
          </a:p>
        </p:txBody>
      </p:sp>
    </p:spTree>
    <p:extLst>
      <p:ext uri="{BB962C8B-B14F-4D97-AF65-F5344CB8AC3E}">
        <p14:creationId xmlns:p14="http://schemas.microsoft.com/office/powerpoint/2010/main" val="84205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DBB8A2A-76D1-686C-3E47-2F891015F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7"/>
          <a:stretch/>
        </p:blipFill>
        <p:spPr>
          <a:xfrm>
            <a:off x="1976284" y="1173120"/>
            <a:ext cx="8081420" cy="545639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463147-9DB8-79A7-2D6A-73D3ADD2E0E2}"/>
              </a:ext>
            </a:extLst>
          </p:cNvPr>
          <p:cNvSpPr txBox="1"/>
          <p:nvPr/>
        </p:nvSpPr>
        <p:spPr>
          <a:xfrm>
            <a:off x="2622754" y="80513"/>
            <a:ext cx="57051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Classe </a:t>
            </a:r>
            <a:r>
              <a:rPr lang="it-IT" sz="3500" dirty="0" err="1">
                <a:latin typeface="Britannic Bold" panose="020B0903060703020204" pitchFamily="34" charset="0"/>
              </a:rPr>
              <a:t>main</a:t>
            </a:r>
            <a:endParaRPr lang="it-IT" sz="3500" dirty="0">
              <a:latin typeface="Britannic Bold" panose="020B0903060703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85AA5D-A8E4-5338-0C88-F3A7F3A484CF}"/>
              </a:ext>
            </a:extLst>
          </p:cNvPr>
          <p:cNvSpPr txBox="1"/>
          <p:nvPr/>
        </p:nvSpPr>
        <p:spPr>
          <a:xfrm>
            <a:off x="4840664" y="642629"/>
            <a:ext cx="42178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</a:t>
            </a:r>
            <a:r>
              <a:rPr lang="it-IT" sz="2600" dirty="0" err="1">
                <a:latin typeface="Tw Cen MT" panose="020B0602020104020603" pitchFamily="34" charset="0"/>
              </a:rPr>
              <a:t>createIstance</a:t>
            </a:r>
            <a:r>
              <a:rPr lang="it-IT" sz="2600" dirty="0">
                <a:latin typeface="Tw Cen MT" panose="020B0602020104020603" pitchFamily="34" charset="0"/>
              </a:rPr>
              <a:t>() (2/3)</a:t>
            </a:r>
          </a:p>
        </p:txBody>
      </p:sp>
    </p:spTree>
    <p:extLst>
      <p:ext uri="{BB962C8B-B14F-4D97-AF65-F5344CB8AC3E}">
        <p14:creationId xmlns:p14="http://schemas.microsoft.com/office/powerpoint/2010/main" val="396512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EEED4B0C-04BE-1237-B411-C675393A8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/>
          <a:stretch/>
        </p:blipFill>
        <p:spPr>
          <a:xfrm>
            <a:off x="2556387" y="1752321"/>
            <a:ext cx="7341364" cy="358933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718995-1603-03F0-2E48-FBFED9B539AC}"/>
              </a:ext>
            </a:extLst>
          </p:cNvPr>
          <p:cNvSpPr txBox="1"/>
          <p:nvPr/>
        </p:nvSpPr>
        <p:spPr>
          <a:xfrm>
            <a:off x="2907889" y="263457"/>
            <a:ext cx="57248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latin typeface="Britannic Bold" panose="020B0903060703020204" pitchFamily="34" charset="0"/>
              </a:rPr>
              <a:t>Codici Python: Classe </a:t>
            </a:r>
            <a:r>
              <a:rPr lang="it-IT" sz="3500" dirty="0" err="1">
                <a:latin typeface="Britannic Bold" panose="020B0903060703020204" pitchFamily="34" charset="0"/>
              </a:rPr>
              <a:t>Main</a:t>
            </a:r>
            <a:endParaRPr lang="it-IT" sz="3500" dirty="0">
              <a:latin typeface="Britannic Bold" panose="020B0903060703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F46B87-ECCF-78D7-2750-9CEFBF1F70EB}"/>
              </a:ext>
            </a:extLst>
          </p:cNvPr>
          <p:cNvSpPr txBox="1"/>
          <p:nvPr/>
        </p:nvSpPr>
        <p:spPr>
          <a:xfrm>
            <a:off x="4916130" y="1108861"/>
            <a:ext cx="42178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latin typeface="Tw Cen MT" panose="020B0602020104020603" pitchFamily="34" charset="0"/>
              </a:rPr>
              <a:t>Funzione: </a:t>
            </a:r>
            <a:r>
              <a:rPr lang="it-IT" sz="2600" dirty="0" err="1">
                <a:latin typeface="Tw Cen MT" panose="020B0602020104020603" pitchFamily="34" charset="0"/>
              </a:rPr>
              <a:t>createIstance</a:t>
            </a:r>
            <a:r>
              <a:rPr lang="it-IT" sz="2600" dirty="0">
                <a:latin typeface="Tw Cen MT" panose="020B0602020104020603" pitchFamily="34" charset="0"/>
              </a:rPr>
              <a:t>() (3/3)</a:t>
            </a:r>
          </a:p>
        </p:txBody>
      </p:sp>
    </p:spTree>
    <p:extLst>
      <p:ext uri="{BB962C8B-B14F-4D97-AF65-F5344CB8AC3E}">
        <p14:creationId xmlns:p14="http://schemas.microsoft.com/office/powerpoint/2010/main" val="3201977702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657</Words>
  <Application>Microsoft Office PowerPoint</Application>
  <PresentationFormat>Widescreen</PresentationFormat>
  <Paragraphs>179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Aharoni</vt:lpstr>
      <vt:lpstr>Arial</vt:lpstr>
      <vt:lpstr>Avenir Next LT Pro</vt:lpstr>
      <vt:lpstr>Britannic Bold</vt:lpstr>
      <vt:lpstr>Tw Cen MT</vt:lpstr>
      <vt:lpstr>FadeVTI</vt:lpstr>
      <vt:lpstr>Progetto A.M.O.D SSCFLP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A.M.O.D SSCFLP</dc:title>
  <dc:creator>francesco bernardini</dc:creator>
  <cp:lastModifiedBy>francesco bernardini</cp:lastModifiedBy>
  <cp:revision>7</cp:revision>
  <dcterms:created xsi:type="dcterms:W3CDTF">2023-12-28T18:05:35Z</dcterms:created>
  <dcterms:modified xsi:type="dcterms:W3CDTF">2024-01-31T15:13:22Z</dcterms:modified>
</cp:coreProperties>
</file>