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FD9CD-6C0F-0645-B0DF-C6767870A3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E520C0C7-1210-9D6B-6593-BB87D94C5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C1F55D3-F85C-7EB7-64D5-F5CA6A2A1536}"/>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4F6297CC-58CB-3C69-3AA1-58487C93CAB5}"/>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BD9BCA32-792E-D795-DA0A-B53D11B3DE39}"/>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295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0FA697-39EC-E7D0-0AF5-9F65FC412C1E}"/>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2E6B34A-8C30-9CB3-0546-34DE6282F5E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7FB6C6CA-73F8-9794-53B3-A02978C66F70}"/>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7F60380A-8FBF-4890-B993-BFA6C805752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31DF261F-9586-5A81-DC60-681059D4D786}"/>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2286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32C02AB-7A78-2301-8EED-1CAD3F640FE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5AEA1146-E257-FBB9-897C-516E71C16A7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F1AAEC9-B7E7-7CE8-25BD-7DD47AAB5CCC}"/>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A30BF730-6527-20DA-D896-4DBF845C4A66}"/>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5A43527-2482-DC2B-8D53-AB0E2EDE0759}"/>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36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C3D7-D209-673F-B4C9-273A4C0E5A12}"/>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562BBA17-F834-62D8-6587-34833E14C30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46295873-F222-76A8-390B-0EC9ABF5E353}"/>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81979808-0DD7-1121-232E-8A6AA5C31B4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F596DB7-EB26-3BAC-6ACE-2A8FDA5DC70E}"/>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07682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38D3D7-9C8D-439F-BCE0-4A20D0C5A0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363A79E6-10BF-DE79-A618-897AC1C43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DA5FA10-DBAA-391A-BA04-2D2E02BADBF0}"/>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24E6A59E-2AA9-8CCA-9D22-69E9DA6C420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47438BB-9BF1-36B8-275E-E1354E8C82D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8449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6FC3D6-CBDC-88CE-2266-DCC45722E1C2}"/>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A2F3CF8-442E-1610-F62E-0A47357E944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F902EA57-9413-888C-C194-456579BF2A3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4520DBBB-402F-A0D3-AC6C-62009712FAAB}"/>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6" name="Alt Bilgi Yer Tutucusu 5">
            <a:extLst>
              <a:ext uri="{FF2B5EF4-FFF2-40B4-BE49-F238E27FC236}">
                <a16:creationId xmlns:a16="http://schemas.microsoft.com/office/drawing/2014/main" id="{29091F29-5F52-3453-40A2-73FA86A3EFA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273B6AF-0243-7EAB-DBE3-D479CE267646}"/>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5539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441CB-ADC8-FD96-0F83-41EE6444AB5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ADC3088-0194-8A82-98E5-5EF6160E9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D8DCD66-E27D-19F1-62C8-07D8CEE2718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69F9DE69-3DF3-5B37-7BA7-F24934CBF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1E72A1E-A807-5B34-DFEE-9E3F335D51F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ED5C0EFE-D302-210D-EBA8-6413FC84775C}"/>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8" name="Alt Bilgi Yer Tutucusu 7">
            <a:extLst>
              <a:ext uri="{FF2B5EF4-FFF2-40B4-BE49-F238E27FC236}">
                <a16:creationId xmlns:a16="http://schemas.microsoft.com/office/drawing/2014/main" id="{7E0292AA-4C59-0EAD-5F23-7872AA9A577C}"/>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3BB79B83-0EBC-9B79-46E9-7665A7127477}"/>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4262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9617B-ADF3-DE23-9F6E-EC836E02A683}"/>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358760A5-9132-CAC9-761C-C9E76064914E}"/>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4" name="Alt Bilgi Yer Tutucusu 3">
            <a:extLst>
              <a:ext uri="{FF2B5EF4-FFF2-40B4-BE49-F238E27FC236}">
                <a16:creationId xmlns:a16="http://schemas.microsoft.com/office/drawing/2014/main" id="{853A223B-2CD2-6DB9-87DE-F690E44A56AF}"/>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F067DB12-A634-40DC-3DC2-501E9C6BD11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028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549D2A7-DDC4-BE5C-1E90-A02AF570C83C}"/>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3" name="Alt Bilgi Yer Tutucusu 2">
            <a:extLst>
              <a:ext uri="{FF2B5EF4-FFF2-40B4-BE49-F238E27FC236}">
                <a16:creationId xmlns:a16="http://schemas.microsoft.com/office/drawing/2014/main" id="{61DEE03C-C150-BD53-111B-0FD4F2F10BAB}"/>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50149420-9B2C-30AF-CEDB-D930EA2E47C4}"/>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14121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00561C-6652-ABA4-DCC4-29347930280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8CE3A0F-A0D1-7A57-38B0-A9A5C2E04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23F200BB-FC07-8F9F-0A5B-35ECA2070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1537569-FE5B-58F3-77B5-F219BC3F30C5}"/>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6" name="Alt Bilgi Yer Tutucusu 5">
            <a:extLst>
              <a:ext uri="{FF2B5EF4-FFF2-40B4-BE49-F238E27FC236}">
                <a16:creationId xmlns:a16="http://schemas.microsoft.com/office/drawing/2014/main" id="{E47D7DB4-2813-7F5D-D4A4-D1AA4621BF2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C66F6C83-FAE2-7FD8-9B33-77182C127A18}"/>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6962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284B2-F448-AB81-4337-2C0EB499C37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1122B2FA-4C92-D58B-EE57-CBDA07BEE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B64D30CF-1243-4DBB-73D2-D83F76116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C5FD9BA-5A4C-0629-2645-B81EBDFCD5C0}"/>
              </a:ext>
            </a:extLst>
          </p:cNvPr>
          <p:cNvSpPr>
            <a:spLocks noGrp="1"/>
          </p:cNvSpPr>
          <p:nvPr>
            <p:ph type="dt" sz="half" idx="10"/>
          </p:nvPr>
        </p:nvSpPr>
        <p:spPr/>
        <p:txBody>
          <a:bodyPr/>
          <a:lstStyle/>
          <a:p>
            <a:fld id="{F4D57BDD-E64A-4D27-8978-82FFCA18A12C}" type="datetimeFigureOut">
              <a:rPr lang="en-US" smtClean="0"/>
              <a:pPr/>
              <a:t>11/1/2023</a:t>
            </a:fld>
            <a:endParaRPr lang="en-US" dirty="0"/>
          </a:p>
        </p:txBody>
      </p:sp>
      <p:sp>
        <p:nvSpPr>
          <p:cNvPr id="6" name="Alt Bilgi Yer Tutucusu 5">
            <a:extLst>
              <a:ext uri="{FF2B5EF4-FFF2-40B4-BE49-F238E27FC236}">
                <a16:creationId xmlns:a16="http://schemas.microsoft.com/office/drawing/2014/main" id="{8B612B5C-1FC9-C386-0100-707A9E38B879}"/>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8DA1A8B-D57D-20CB-C41C-0469312E9EA4}"/>
              </a:ext>
            </a:extLst>
          </p:cNvPr>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775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20928E-9A31-7B66-761C-3BACC56E4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AD3C6679-69BE-09EF-3699-9DCBD601B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0ADD769-4A4F-0CA2-C775-E2317CA50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11/1/2023</a:t>
            </a:fld>
            <a:endParaRPr lang="en-US" dirty="0"/>
          </a:p>
        </p:txBody>
      </p:sp>
      <p:sp>
        <p:nvSpPr>
          <p:cNvPr id="5" name="Alt Bilgi Yer Tutucusu 4">
            <a:extLst>
              <a:ext uri="{FF2B5EF4-FFF2-40B4-BE49-F238E27FC236}">
                <a16:creationId xmlns:a16="http://schemas.microsoft.com/office/drawing/2014/main" id="{18C59738-0ECB-F91E-D4AB-03D6B767C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370FA264-DE67-6D0E-3262-05B54EAFE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711361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C44A6-A9D9-973E-4C27-7299B78E7866}"/>
              </a:ext>
            </a:extLst>
          </p:cNvPr>
          <p:cNvPicPr>
            <a:picLocks noChangeAspect="1"/>
          </p:cNvPicPr>
          <p:nvPr/>
        </p:nvPicPr>
        <p:blipFill rotWithShape="1">
          <a:blip r:embed="rId2"/>
          <a:srcRect t="29684" r="1" b="1"/>
          <a:stretch/>
        </p:blipFill>
        <p:spPr>
          <a:xfrm>
            <a:off x="20" y="10"/>
            <a:ext cx="12191435" cy="6857989"/>
          </a:xfrm>
          <a:prstGeom prst="rect">
            <a:avLst/>
          </a:prstGeom>
        </p:spPr>
      </p:pic>
      <p:sp>
        <p:nvSpPr>
          <p:cNvPr id="2" name="Başlık 1">
            <a:extLst>
              <a:ext uri="{FF2B5EF4-FFF2-40B4-BE49-F238E27FC236}">
                <a16:creationId xmlns:a16="http://schemas.microsoft.com/office/drawing/2014/main" id="{2E05A9A1-C26B-43A6-A480-06F016277009}"/>
              </a:ext>
            </a:extLst>
          </p:cNvPr>
          <p:cNvSpPr>
            <a:spLocks noGrp="1"/>
          </p:cNvSpPr>
          <p:nvPr>
            <p:ph type="ctrTitle"/>
          </p:nvPr>
        </p:nvSpPr>
        <p:spPr>
          <a:xfrm>
            <a:off x="270387" y="1372060"/>
            <a:ext cx="6096000" cy="2447925"/>
          </a:xfrm>
        </p:spPr>
        <p:txBody>
          <a:bodyPr>
            <a:normAutofit/>
          </a:bodyPr>
          <a:lstStyle/>
          <a:p>
            <a:pPr algn="l"/>
            <a:r>
              <a:rPr lang="tr-TR" sz="8800" b="1" dirty="0">
                <a:solidFill>
                  <a:schemeClr val="accent1"/>
                </a:solidFill>
              </a:rPr>
              <a:t>SIGNALR</a:t>
            </a:r>
            <a:endParaRPr lang="en-US" sz="8800" b="1" dirty="0">
              <a:solidFill>
                <a:schemeClr val="accent1"/>
              </a:solidFill>
            </a:endParaRPr>
          </a:p>
        </p:txBody>
      </p:sp>
      <p:sp>
        <p:nvSpPr>
          <p:cNvPr id="3" name="Alt Başlık 2">
            <a:extLst>
              <a:ext uri="{FF2B5EF4-FFF2-40B4-BE49-F238E27FC236}">
                <a16:creationId xmlns:a16="http://schemas.microsoft.com/office/drawing/2014/main" id="{EEF1B7DA-93EC-3E0B-46D3-B00971A6F472}"/>
              </a:ext>
            </a:extLst>
          </p:cNvPr>
          <p:cNvSpPr>
            <a:spLocks noGrp="1"/>
          </p:cNvSpPr>
          <p:nvPr>
            <p:ph type="subTitle" idx="1"/>
          </p:nvPr>
        </p:nvSpPr>
        <p:spPr>
          <a:xfrm>
            <a:off x="122903" y="6244086"/>
            <a:ext cx="6096000" cy="1985963"/>
          </a:xfrm>
        </p:spPr>
        <p:txBody>
          <a:bodyPr>
            <a:normAutofit/>
          </a:bodyPr>
          <a:lstStyle/>
          <a:p>
            <a:pPr algn="l"/>
            <a:r>
              <a:rPr lang="tr-TR" sz="1800" dirty="0" err="1">
                <a:solidFill>
                  <a:schemeClr val="accent1"/>
                </a:solidFill>
              </a:rPr>
              <a:t>Created</a:t>
            </a:r>
            <a:r>
              <a:rPr lang="tr-TR" sz="1800" dirty="0">
                <a:solidFill>
                  <a:schemeClr val="accent1"/>
                </a:solidFill>
              </a:rPr>
              <a:t> </a:t>
            </a:r>
            <a:r>
              <a:rPr lang="tr-TR" sz="1800" dirty="0" err="1">
                <a:solidFill>
                  <a:schemeClr val="accent1"/>
                </a:solidFill>
              </a:rPr>
              <a:t>By</a:t>
            </a:r>
            <a:r>
              <a:rPr lang="tr-TR" sz="1800" dirty="0">
                <a:solidFill>
                  <a:schemeClr val="accent1"/>
                </a:solidFill>
              </a:rPr>
              <a:t> Berna D.</a:t>
            </a:r>
            <a:endParaRPr lang="en-US" sz="1800" dirty="0">
              <a:solidFill>
                <a:schemeClr val="accent1"/>
              </a:solidFill>
            </a:endParaRPr>
          </a:p>
        </p:txBody>
      </p:sp>
    </p:spTree>
    <p:extLst>
      <p:ext uri="{BB962C8B-B14F-4D97-AF65-F5344CB8AC3E}">
        <p14:creationId xmlns:p14="http://schemas.microsoft.com/office/powerpoint/2010/main" val="4538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E5BF8A-4B53-5A6A-09B6-A61FF6450982}"/>
              </a:ext>
            </a:extLst>
          </p:cNvPr>
          <p:cNvSpPr>
            <a:spLocks noGrp="1"/>
          </p:cNvSpPr>
          <p:nvPr>
            <p:ph type="title"/>
          </p:nvPr>
        </p:nvSpPr>
        <p:spPr>
          <a:xfrm>
            <a:off x="703008" y="196646"/>
            <a:ext cx="9144000" cy="1263649"/>
          </a:xfrm>
        </p:spPr>
        <p:txBody>
          <a:bodyPr/>
          <a:lstStyle/>
          <a:p>
            <a:r>
              <a:rPr lang="tr-TR" b="1" dirty="0"/>
              <a:t>Web Application </a:t>
            </a:r>
            <a:r>
              <a:rPr lang="tr-TR" b="1" dirty="0" err="1"/>
              <a:t>Communication</a:t>
            </a:r>
            <a:endParaRPr lang="en-US" b="1" dirty="0"/>
          </a:p>
        </p:txBody>
      </p:sp>
      <p:sp>
        <p:nvSpPr>
          <p:cNvPr id="4" name="İçerik Yer Tutucusu 2">
            <a:extLst>
              <a:ext uri="{FF2B5EF4-FFF2-40B4-BE49-F238E27FC236}">
                <a16:creationId xmlns:a16="http://schemas.microsoft.com/office/drawing/2014/main" id="{C40030CB-0D61-05BE-A2DD-243B810E8D41}"/>
              </a:ext>
            </a:extLst>
          </p:cNvPr>
          <p:cNvSpPr txBox="1">
            <a:spLocks/>
          </p:cNvSpPr>
          <p:nvPr/>
        </p:nvSpPr>
        <p:spPr>
          <a:xfrm>
            <a:off x="0" y="6105832"/>
            <a:ext cx="8396748" cy="7249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i="1" dirty="0"/>
              <a:t>*http: </a:t>
            </a:r>
            <a:r>
              <a:rPr lang="tr-TR" sz="1400" b="1" i="1" dirty="0" err="1"/>
              <a:t>It</a:t>
            </a:r>
            <a:r>
              <a:rPr lang="tr-TR" sz="1400" b="1" i="1" dirty="0"/>
              <a:t> is a </a:t>
            </a:r>
            <a:r>
              <a:rPr lang="tr-TR" sz="1400" b="1" i="1" dirty="0" err="1"/>
              <a:t>standard</a:t>
            </a:r>
            <a:r>
              <a:rPr lang="tr-TR" sz="1400" b="1" i="1" dirty="0"/>
              <a:t> </a:t>
            </a:r>
            <a:r>
              <a:rPr lang="tr-TR" sz="1400" b="1" i="1" dirty="0" err="1"/>
              <a:t>protocol</a:t>
            </a:r>
            <a:r>
              <a:rPr lang="tr-TR" sz="1400" b="1" i="1" dirty="0"/>
              <a:t> </a:t>
            </a:r>
            <a:r>
              <a:rPr lang="tr-TR" sz="1400" b="1" i="1" dirty="0" err="1"/>
              <a:t>used</a:t>
            </a:r>
            <a:r>
              <a:rPr lang="tr-TR" sz="1400" b="1" i="1" dirty="0"/>
              <a:t> </a:t>
            </a:r>
            <a:r>
              <a:rPr lang="tr-TR" sz="1400" b="1" i="1" dirty="0" err="1"/>
              <a:t>to</a:t>
            </a:r>
            <a:r>
              <a:rPr lang="tr-TR" sz="1400" b="1" i="1" dirty="0"/>
              <a:t> </a:t>
            </a:r>
            <a:r>
              <a:rPr lang="tr-TR" sz="1400" b="1" i="1" dirty="0" err="1"/>
              <a:t>communicate</a:t>
            </a:r>
            <a:r>
              <a:rPr lang="tr-TR" sz="1400" b="1" i="1" dirty="0"/>
              <a:t> </a:t>
            </a:r>
            <a:r>
              <a:rPr lang="tr-TR" sz="1400" b="1" i="1" dirty="0" err="1"/>
              <a:t>from</a:t>
            </a:r>
            <a:r>
              <a:rPr lang="tr-TR" sz="1400" b="1" i="1" dirty="0"/>
              <a:t> </a:t>
            </a:r>
            <a:r>
              <a:rPr lang="tr-TR" sz="1400" b="1" i="1" dirty="0" err="1"/>
              <a:t>the</a:t>
            </a:r>
            <a:r>
              <a:rPr lang="tr-TR" sz="1400" b="1" i="1" dirty="0"/>
              <a:t> </a:t>
            </a:r>
            <a:r>
              <a:rPr lang="tr-TR" sz="1400" b="1" i="1" dirty="0" err="1"/>
              <a:t>client</a:t>
            </a:r>
            <a:r>
              <a:rPr lang="tr-TR" sz="1400" b="1" i="1" dirty="0"/>
              <a:t> </a:t>
            </a:r>
            <a:r>
              <a:rPr lang="tr-TR" sz="1400" b="1" i="1" dirty="0" err="1"/>
              <a:t>to</a:t>
            </a:r>
            <a:r>
              <a:rPr lang="tr-TR" sz="1400" b="1" i="1" dirty="0"/>
              <a:t> </a:t>
            </a:r>
            <a:r>
              <a:rPr lang="tr-TR" sz="1400" b="1" i="1" dirty="0" err="1"/>
              <a:t>the</a:t>
            </a:r>
            <a:r>
              <a:rPr lang="tr-TR" sz="1400" b="1" i="1" dirty="0"/>
              <a:t> server</a:t>
            </a:r>
          </a:p>
          <a:p>
            <a:pPr marL="0" indent="0">
              <a:buNone/>
            </a:pPr>
            <a:r>
              <a:rPr lang="tr-TR" sz="1400" b="1" i="1" dirty="0"/>
              <a:t>*</a:t>
            </a:r>
            <a:r>
              <a:rPr lang="tr-TR" sz="1400" b="1" i="1" dirty="0" err="1"/>
              <a:t>real</a:t>
            </a:r>
            <a:r>
              <a:rPr lang="tr-TR" sz="1400" b="1" i="1" dirty="0"/>
              <a:t>-time </a:t>
            </a:r>
            <a:r>
              <a:rPr lang="tr-TR" sz="1400" b="1" i="1" dirty="0" err="1"/>
              <a:t>experience</a:t>
            </a:r>
            <a:r>
              <a:rPr lang="tr-TR" sz="1400" b="1" i="1" dirty="0"/>
              <a:t>: </a:t>
            </a:r>
            <a:r>
              <a:rPr lang="en-US" sz="1400" b="1" i="1" dirty="0"/>
              <a:t>Any changes that were made are reflected in the data immediately. There is no need to make a request.</a:t>
            </a:r>
          </a:p>
        </p:txBody>
      </p:sp>
      <p:pic>
        <p:nvPicPr>
          <p:cNvPr id="1026" name="Picture 2">
            <a:extLst>
              <a:ext uri="{FF2B5EF4-FFF2-40B4-BE49-F238E27FC236}">
                <a16:creationId xmlns:a16="http://schemas.microsoft.com/office/drawing/2014/main" id="{3F965B04-F43B-0D90-877D-92923EFE1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8" y="1742833"/>
            <a:ext cx="6062588" cy="2168496"/>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CDA59459-DB52-6646-9C26-7A37F45B45E0}"/>
              </a:ext>
            </a:extLst>
          </p:cNvPr>
          <p:cNvSpPr txBox="1"/>
          <p:nvPr/>
        </p:nvSpPr>
        <p:spPr>
          <a:xfrm>
            <a:off x="813622" y="3658883"/>
            <a:ext cx="7988708" cy="23115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t>Clients must request to the server before getting a response from the Server or the same process is valid within the server.</a:t>
            </a:r>
            <a:r>
              <a:rPr lang="tr-TR" sz="1600" dirty="0"/>
              <a:t> </a:t>
            </a:r>
            <a:r>
              <a:rPr lang="en-US" sz="1600" dirty="0"/>
              <a:t>The server does not react client if any request does not reach the client</a:t>
            </a:r>
            <a:r>
              <a:rPr lang="tr-TR" sz="1600" dirty="0"/>
              <a:t>.</a:t>
            </a:r>
          </a:p>
          <a:p>
            <a:pPr marL="342900" indent="-342900">
              <a:lnSpc>
                <a:spcPct val="150000"/>
              </a:lnSpc>
              <a:buFont typeface="Arial" panose="020B0604020202020204" pitchFamily="34" charset="0"/>
              <a:buChar char="•"/>
            </a:pPr>
            <a:r>
              <a:rPr lang="en-US" sz="1600" dirty="0"/>
              <a:t>This communication is stateless which explains why the previous request was not remembered by the server side. (Unless using cookies, session, or something like that)</a:t>
            </a:r>
            <a:r>
              <a:rPr lang="tr-TR" sz="1600" dirty="0"/>
              <a:t>. </a:t>
            </a:r>
          </a:p>
          <a:p>
            <a:pPr marL="342900" indent="-342900">
              <a:lnSpc>
                <a:spcPct val="150000"/>
              </a:lnSpc>
              <a:buFont typeface="Arial" panose="020B0604020202020204" pitchFamily="34" charset="0"/>
              <a:buChar char="•"/>
            </a:pPr>
            <a:r>
              <a:rPr lang="tr-TR" sz="1600" dirty="0" err="1"/>
              <a:t>This</a:t>
            </a:r>
            <a:r>
              <a:rPr lang="tr-TR" sz="1600" dirty="0"/>
              <a:t> </a:t>
            </a:r>
            <a:r>
              <a:rPr lang="tr-TR" sz="1600" dirty="0" err="1"/>
              <a:t>communication</a:t>
            </a:r>
            <a:r>
              <a:rPr lang="tr-TR" sz="1600" dirty="0"/>
              <a:t> is </a:t>
            </a:r>
            <a:r>
              <a:rPr lang="tr-TR" sz="1600" dirty="0" err="1"/>
              <a:t>one-way</a:t>
            </a:r>
            <a:r>
              <a:rPr lang="tr-TR" sz="1600" dirty="0"/>
              <a:t>.</a:t>
            </a:r>
            <a:endParaRPr lang="en-US" sz="1600" dirty="0"/>
          </a:p>
        </p:txBody>
      </p:sp>
      <p:sp>
        <p:nvSpPr>
          <p:cNvPr id="7" name="İçerik Yer Tutucusu 6">
            <a:extLst>
              <a:ext uri="{FF2B5EF4-FFF2-40B4-BE49-F238E27FC236}">
                <a16:creationId xmlns:a16="http://schemas.microsoft.com/office/drawing/2014/main" id="{DA7A4D98-8A95-21E9-8000-5EB4822541AE}"/>
              </a:ext>
            </a:extLst>
          </p:cNvPr>
          <p:cNvSpPr>
            <a:spLocks noGrp="1"/>
          </p:cNvSpPr>
          <p:nvPr>
            <p:ph idx="1"/>
          </p:nvPr>
        </p:nvSpPr>
        <p:spPr>
          <a:xfrm>
            <a:off x="703008" y="1251685"/>
            <a:ext cx="10515600" cy="634182"/>
          </a:xfrm>
        </p:spPr>
        <p:txBody>
          <a:bodyPr/>
          <a:lstStyle/>
          <a:p>
            <a:pPr marL="0" indent="0">
              <a:buNone/>
            </a:pPr>
            <a:r>
              <a:rPr lang="tr-TR" b="1" dirty="0" err="1"/>
              <a:t>Flow</a:t>
            </a:r>
            <a:r>
              <a:rPr lang="tr-TR" b="1" dirty="0"/>
              <a:t>:</a:t>
            </a:r>
            <a:endParaRPr lang="en-US" b="1" dirty="0"/>
          </a:p>
        </p:txBody>
      </p:sp>
      <p:sp>
        <p:nvSpPr>
          <p:cNvPr id="8" name="Oval 7">
            <a:extLst>
              <a:ext uri="{FF2B5EF4-FFF2-40B4-BE49-F238E27FC236}">
                <a16:creationId xmlns:a16="http://schemas.microsoft.com/office/drawing/2014/main" id="{56A46F2A-DDA6-10C6-97B9-C72325546232}"/>
              </a:ext>
            </a:extLst>
          </p:cNvPr>
          <p:cNvSpPr/>
          <p:nvPr/>
        </p:nvSpPr>
        <p:spPr>
          <a:xfrm>
            <a:off x="8013290" y="1460295"/>
            <a:ext cx="3662518" cy="1916050"/>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 this case, it looks like is not possible to create a real-time experience on the Web!</a:t>
            </a:r>
          </a:p>
        </p:txBody>
      </p:sp>
      <p:sp>
        <p:nvSpPr>
          <p:cNvPr id="9" name="Ok: Sol 8">
            <a:extLst>
              <a:ext uri="{FF2B5EF4-FFF2-40B4-BE49-F238E27FC236}">
                <a16:creationId xmlns:a16="http://schemas.microsoft.com/office/drawing/2014/main" id="{3CC3AF04-260A-E4B6-A275-7DD3DC7312C6}"/>
              </a:ext>
            </a:extLst>
          </p:cNvPr>
          <p:cNvSpPr/>
          <p:nvPr/>
        </p:nvSpPr>
        <p:spPr>
          <a:xfrm>
            <a:off x="8760542" y="5316793"/>
            <a:ext cx="3431458" cy="1361768"/>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err="1"/>
              <a:t>SignalR</a:t>
            </a:r>
            <a:r>
              <a:rPr lang="tr-TR" dirty="0"/>
              <a:t> </a:t>
            </a:r>
            <a:r>
              <a:rPr lang="tr-TR" dirty="0" err="1"/>
              <a:t>comes</a:t>
            </a:r>
            <a:r>
              <a:rPr lang="tr-TR" dirty="0"/>
              <a:t> </a:t>
            </a:r>
            <a:r>
              <a:rPr lang="tr-TR" dirty="0" err="1"/>
              <a:t>into</a:t>
            </a:r>
            <a:r>
              <a:rPr lang="tr-TR" dirty="0"/>
              <a:t> </a:t>
            </a:r>
            <a:r>
              <a:rPr lang="tr-TR" dirty="0" err="1"/>
              <a:t>the</a:t>
            </a:r>
            <a:r>
              <a:rPr lang="tr-TR" dirty="0"/>
              <a:t> </a:t>
            </a:r>
            <a:r>
              <a:rPr lang="tr-TR" dirty="0" err="1"/>
              <a:t>play</a:t>
            </a:r>
            <a:r>
              <a:rPr lang="tr-TR" dirty="0"/>
              <a:t> </a:t>
            </a:r>
            <a:r>
              <a:rPr lang="tr-TR" dirty="0" err="1"/>
              <a:t>right</a:t>
            </a:r>
            <a:r>
              <a:rPr lang="tr-TR" dirty="0"/>
              <a:t> </a:t>
            </a:r>
            <a:r>
              <a:rPr lang="tr-TR" dirty="0" err="1"/>
              <a:t>away</a:t>
            </a:r>
            <a:r>
              <a:rPr lang="tr-TR" dirty="0"/>
              <a:t>!</a:t>
            </a:r>
          </a:p>
        </p:txBody>
      </p:sp>
      <p:cxnSp>
        <p:nvCxnSpPr>
          <p:cNvPr id="11" name="Düz Ok Bağlayıcısı 10">
            <a:extLst>
              <a:ext uri="{FF2B5EF4-FFF2-40B4-BE49-F238E27FC236}">
                <a16:creationId xmlns:a16="http://schemas.microsoft.com/office/drawing/2014/main" id="{D2B74E0E-AD16-02A5-781A-3B5414B97B36}"/>
              </a:ext>
            </a:extLst>
          </p:cNvPr>
          <p:cNvCxnSpPr>
            <a:cxnSpLocks/>
            <a:stCxn id="8" idx="4"/>
          </p:cNvCxnSpPr>
          <p:nvPr/>
        </p:nvCxnSpPr>
        <p:spPr>
          <a:xfrm>
            <a:off x="9844549" y="3376345"/>
            <a:ext cx="1305232" cy="222997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7561B067-9A68-6CF0-89CD-5D95B8789456}"/>
              </a:ext>
            </a:extLst>
          </p:cNvPr>
          <p:cNvSpPr txBox="1"/>
          <p:nvPr/>
        </p:nvSpPr>
        <p:spPr>
          <a:xfrm>
            <a:off x="10385527" y="4097008"/>
            <a:ext cx="615874" cy="461665"/>
          </a:xfrm>
          <a:prstGeom prst="rect">
            <a:avLst/>
          </a:prstGeom>
          <a:noFill/>
        </p:spPr>
        <p:txBody>
          <a:bodyPr wrap="none" rtlCol="0">
            <a:spAutoFit/>
          </a:bodyPr>
          <a:lstStyle/>
          <a:p>
            <a:r>
              <a:rPr lang="tr-TR" sz="2400" dirty="0">
                <a:solidFill>
                  <a:srgbClr val="FF0000"/>
                </a:solidFill>
              </a:rPr>
              <a:t>But</a:t>
            </a:r>
            <a:endParaRPr lang="en-US" sz="2400" dirty="0">
              <a:solidFill>
                <a:srgbClr val="FF0000"/>
              </a:solidFill>
            </a:endParaRPr>
          </a:p>
        </p:txBody>
      </p:sp>
    </p:spTree>
    <p:extLst>
      <p:ext uri="{BB962C8B-B14F-4D97-AF65-F5344CB8AC3E}">
        <p14:creationId xmlns:p14="http://schemas.microsoft.com/office/powerpoint/2010/main" val="406109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F7ECF4-23F0-5E95-880D-562078A1A5C8}"/>
              </a:ext>
            </a:extLst>
          </p:cNvPr>
          <p:cNvSpPr>
            <a:spLocks noGrp="1"/>
          </p:cNvSpPr>
          <p:nvPr>
            <p:ph type="title"/>
          </p:nvPr>
        </p:nvSpPr>
        <p:spPr/>
        <p:txBody>
          <a:bodyPr/>
          <a:lstStyle/>
          <a:p>
            <a:r>
              <a:rPr lang="en-US" b="1" dirty="0"/>
              <a:t>What is </a:t>
            </a:r>
            <a:r>
              <a:rPr lang="en-US" b="1" dirty="0" err="1"/>
              <a:t>SignalR</a:t>
            </a:r>
            <a:r>
              <a:rPr lang="tr-TR" b="1" dirty="0"/>
              <a:t>?</a:t>
            </a:r>
            <a:endParaRPr lang="en-US" b="1" dirty="0"/>
          </a:p>
        </p:txBody>
      </p:sp>
      <p:sp>
        <p:nvSpPr>
          <p:cNvPr id="3" name="İçerik Yer Tutucusu 2">
            <a:extLst>
              <a:ext uri="{FF2B5EF4-FFF2-40B4-BE49-F238E27FC236}">
                <a16:creationId xmlns:a16="http://schemas.microsoft.com/office/drawing/2014/main" id="{CC557EE4-BDAC-D79C-3AF7-701D700B06E6}"/>
              </a:ext>
            </a:extLst>
          </p:cNvPr>
          <p:cNvSpPr>
            <a:spLocks noGrp="1"/>
          </p:cNvSpPr>
          <p:nvPr>
            <p:ph idx="1"/>
          </p:nvPr>
        </p:nvSpPr>
        <p:spPr>
          <a:xfrm>
            <a:off x="700548" y="1383174"/>
            <a:ext cx="5523271" cy="4351338"/>
          </a:xfrm>
        </p:spPr>
        <p:txBody>
          <a:bodyPr>
            <a:normAutofit fontScale="92500" lnSpcReduction="20000"/>
          </a:bodyPr>
          <a:lstStyle/>
          <a:p>
            <a:pPr>
              <a:lnSpc>
                <a:spcPct val="150000"/>
              </a:lnSpc>
            </a:pPr>
            <a:r>
              <a:rPr lang="en-US" sz="1800" b="1" i="0" dirty="0" err="1">
                <a:solidFill>
                  <a:srgbClr val="000000"/>
                </a:solidFill>
                <a:effectLst/>
                <a:latin typeface="Verdana" panose="020B0604030504040204" pitchFamily="34" charset="0"/>
              </a:rPr>
              <a:t>SignalR</a:t>
            </a:r>
            <a:r>
              <a:rPr lang="en-US" sz="1800" i="0" dirty="0">
                <a:solidFill>
                  <a:srgbClr val="000000"/>
                </a:solidFill>
                <a:effectLst/>
                <a:latin typeface="Verdana" panose="020B0604030504040204" pitchFamily="34" charset="0"/>
              </a:rPr>
              <a:t> is an open-source </a:t>
            </a:r>
            <a:r>
              <a:rPr lang="tr-TR" sz="1800" i="0" dirty="0">
                <a:solidFill>
                  <a:srgbClr val="000000"/>
                </a:solidFill>
                <a:effectLst/>
                <a:latin typeface="Verdana" panose="020B0604030504040204" pitchFamily="34" charset="0"/>
              </a:rPr>
              <a:t>.Net </a:t>
            </a:r>
            <a:r>
              <a:rPr lang="tr-TR" sz="1800" i="0" dirty="0" err="1">
                <a:solidFill>
                  <a:srgbClr val="000000"/>
                </a:solidFill>
                <a:effectLst/>
                <a:latin typeface="Verdana" panose="020B0604030504040204" pitchFamily="34" charset="0"/>
              </a:rPr>
              <a:t>library</a:t>
            </a:r>
            <a:r>
              <a:rPr lang="en-US" sz="1800" i="0" dirty="0">
                <a:solidFill>
                  <a:srgbClr val="000000"/>
                </a:solidFill>
                <a:effectLst/>
                <a:latin typeface="Verdana" panose="020B0604030504040204" pitchFamily="34" charset="0"/>
              </a:rPr>
              <a:t> that enables </a:t>
            </a:r>
            <a:r>
              <a:rPr lang="en-US" sz="1800" i="0" dirty="0">
                <a:solidFill>
                  <a:srgbClr val="FF0000"/>
                </a:solidFill>
                <a:effectLst/>
                <a:latin typeface="Verdana" panose="020B0604030504040204" pitchFamily="34" charset="0"/>
              </a:rPr>
              <a:t>real-time, bi-directional </a:t>
            </a:r>
            <a:r>
              <a:rPr lang="en-US" sz="1800" i="0" dirty="0">
                <a:solidFill>
                  <a:srgbClr val="000000"/>
                </a:solidFill>
                <a:effectLst/>
                <a:latin typeface="Verdana" panose="020B0604030504040204" pitchFamily="34" charset="0"/>
              </a:rPr>
              <a:t>web communication from server to clients. Using </a:t>
            </a:r>
            <a:r>
              <a:rPr lang="en-US" sz="1800" i="0" dirty="0" err="1">
                <a:solidFill>
                  <a:srgbClr val="000000"/>
                </a:solidFill>
                <a:effectLst/>
                <a:latin typeface="Verdana" panose="020B0604030504040204" pitchFamily="34" charset="0"/>
              </a:rPr>
              <a:t>SignalR</a:t>
            </a:r>
            <a:r>
              <a:rPr lang="en-US" sz="1800" i="0" dirty="0">
                <a:solidFill>
                  <a:srgbClr val="000000"/>
                </a:solidFill>
                <a:effectLst/>
                <a:latin typeface="Verdana" panose="020B0604030504040204" pitchFamily="34" charset="0"/>
              </a:rPr>
              <a:t>, you can write server-side code that can communicate with the clients instantly.</a:t>
            </a:r>
            <a:endParaRPr lang="tr-TR" sz="1800" i="0" dirty="0">
              <a:solidFill>
                <a:srgbClr val="000000"/>
              </a:solidFill>
              <a:effectLst/>
              <a:latin typeface="Verdana" panose="020B0604030504040204" pitchFamily="34" charset="0"/>
            </a:endParaRPr>
          </a:p>
          <a:p>
            <a:pPr>
              <a:lnSpc>
                <a:spcPct val="150000"/>
              </a:lnSpc>
            </a:pPr>
            <a:r>
              <a:rPr lang="en-US" sz="1800" b="1" dirty="0" err="1">
                <a:solidFill>
                  <a:srgbClr val="000000"/>
                </a:solidFill>
                <a:latin typeface="Verdana" panose="020B0604030504040204" pitchFamily="34" charset="0"/>
              </a:rPr>
              <a:t>SignalR</a:t>
            </a:r>
            <a:r>
              <a:rPr lang="en-US" sz="1800" dirty="0">
                <a:solidFill>
                  <a:srgbClr val="000000"/>
                </a:solidFill>
                <a:latin typeface="Verdana" panose="020B0604030504040204" pitchFamily="34" charset="0"/>
              </a:rPr>
              <a:t> uses various technologies to handle real-time communication from server to client such as:</a:t>
            </a:r>
            <a:endParaRPr lang="tr-TR" sz="1800" dirty="0">
              <a:solidFill>
                <a:srgbClr val="000000"/>
              </a:solidFill>
              <a:latin typeface="Verdana" panose="020B0604030504040204" pitchFamily="34" charset="0"/>
            </a:endParaRPr>
          </a:p>
          <a:p>
            <a:pPr lvl="1">
              <a:lnSpc>
                <a:spcPct val="150000"/>
              </a:lnSpc>
            </a:pPr>
            <a:r>
              <a:rPr lang="tr-TR" sz="1400" dirty="0" err="1">
                <a:solidFill>
                  <a:srgbClr val="000000"/>
                </a:solidFill>
                <a:latin typeface="Verdana" panose="020B0604030504040204" pitchFamily="34" charset="0"/>
              </a:rPr>
              <a:t>WebSocket</a:t>
            </a:r>
            <a:endParaRPr lang="tr-TR" sz="1400" dirty="0">
              <a:solidFill>
                <a:srgbClr val="000000"/>
              </a:solidFill>
              <a:latin typeface="Verdana" panose="020B0604030504040204" pitchFamily="34" charset="0"/>
            </a:endParaRPr>
          </a:p>
          <a:p>
            <a:pPr lvl="1">
              <a:lnSpc>
                <a:spcPct val="150000"/>
              </a:lnSpc>
            </a:pPr>
            <a:r>
              <a:rPr lang="tr-TR" sz="1400" dirty="0" err="1">
                <a:solidFill>
                  <a:srgbClr val="000000"/>
                </a:solidFill>
                <a:latin typeface="Verdana" panose="020B0604030504040204" pitchFamily="34" charset="0"/>
              </a:rPr>
              <a:t>Event</a:t>
            </a:r>
            <a:r>
              <a:rPr lang="tr-TR" sz="1400" dirty="0">
                <a:solidFill>
                  <a:srgbClr val="000000"/>
                </a:solidFill>
                <a:latin typeface="Verdana" panose="020B0604030504040204" pitchFamily="34" charset="0"/>
              </a:rPr>
              <a:t> Source</a:t>
            </a:r>
          </a:p>
          <a:p>
            <a:pPr lvl="1">
              <a:lnSpc>
                <a:spcPct val="150000"/>
              </a:lnSpc>
            </a:pPr>
            <a:r>
              <a:rPr lang="tr-TR" sz="1400" dirty="0" err="1">
                <a:solidFill>
                  <a:srgbClr val="000000"/>
                </a:solidFill>
                <a:latin typeface="Verdana" panose="020B0604030504040204" pitchFamily="34" charset="0"/>
              </a:rPr>
              <a:t>Forever</a:t>
            </a:r>
            <a:r>
              <a:rPr lang="tr-TR" sz="1400" dirty="0">
                <a:solidFill>
                  <a:srgbClr val="000000"/>
                </a:solidFill>
                <a:latin typeface="Verdana" panose="020B0604030504040204" pitchFamily="34" charset="0"/>
              </a:rPr>
              <a:t> </a:t>
            </a:r>
            <a:r>
              <a:rPr lang="tr-TR" sz="1400" dirty="0" err="1">
                <a:solidFill>
                  <a:srgbClr val="000000"/>
                </a:solidFill>
                <a:latin typeface="Verdana" panose="020B0604030504040204" pitchFamily="34" charset="0"/>
              </a:rPr>
              <a:t>Frame</a:t>
            </a:r>
            <a:endParaRPr lang="tr-TR" sz="1400" dirty="0">
              <a:solidFill>
                <a:srgbClr val="000000"/>
              </a:solidFill>
              <a:latin typeface="Verdana" panose="020B0604030504040204" pitchFamily="34" charset="0"/>
            </a:endParaRPr>
          </a:p>
          <a:p>
            <a:pPr lvl="1">
              <a:lnSpc>
                <a:spcPct val="150000"/>
              </a:lnSpc>
            </a:pPr>
            <a:r>
              <a:rPr lang="tr-TR" sz="1400" dirty="0" err="1">
                <a:solidFill>
                  <a:srgbClr val="000000"/>
                </a:solidFill>
                <a:latin typeface="Verdana" panose="020B0604030504040204" pitchFamily="34" charset="0"/>
              </a:rPr>
              <a:t>Long</a:t>
            </a:r>
            <a:r>
              <a:rPr lang="tr-TR" sz="1400" dirty="0">
                <a:solidFill>
                  <a:srgbClr val="000000"/>
                </a:solidFill>
                <a:latin typeface="Verdana" panose="020B0604030504040204" pitchFamily="34" charset="0"/>
              </a:rPr>
              <a:t> </a:t>
            </a:r>
            <a:r>
              <a:rPr lang="tr-TR" sz="1400" dirty="0" err="1">
                <a:solidFill>
                  <a:srgbClr val="000000"/>
                </a:solidFill>
                <a:latin typeface="Verdana" panose="020B0604030504040204" pitchFamily="34" charset="0"/>
              </a:rPr>
              <a:t>Polling</a:t>
            </a:r>
            <a:endParaRPr lang="en-US" sz="1400" dirty="0">
              <a:solidFill>
                <a:srgbClr val="000000"/>
              </a:solidFill>
              <a:latin typeface="Verdana" panose="020B0604030504040204" pitchFamily="34" charset="0"/>
            </a:endParaRPr>
          </a:p>
        </p:txBody>
      </p:sp>
      <p:cxnSp>
        <p:nvCxnSpPr>
          <p:cNvPr id="8" name="Bağlayıcı: Dirsek 7">
            <a:extLst>
              <a:ext uri="{FF2B5EF4-FFF2-40B4-BE49-F238E27FC236}">
                <a16:creationId xmlns:a16="http://schemas.microsoft.com/office/drawing/2014/main" id="{4A3DBEEA-786B-C3A1-E644-1E56F59053FD}"/>
              </a:ext>
            </a:extLst>
          </p:cNvPr>
          <p:cNvCxnSpPr>
            <a:cxnSpLocks/>
          </p:cNvCxnSpPr>
          <p:nvPr/>
        </p:nvCxnSpPr>
        <p:spPr>
          <a:xfrm flipV="1">
            <a:off x="3048000" y="1653599"/>
            <a:ext cx="3893573" cy="2741420"/>
          </a:xfrm>
          <a:prstGeom prst="bentConnector3">
            <a:avLst>
              <a:gd name="adj1" fmla="val 80808"/>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Düz Bağlayıcı 18">
            <a:extLst>
              <a:ext uri="{FF2B5EF4-FFF2-40B4-BE49-F238E27FC236}">
                <a16:creationId xmlns:a16="http://schemas.microsoft.com/office/drawing/2014/main" id="{6153FD02-97E2-296B-D3C1-3A8A3CEAA8F2}"/>
              </a:ext>
            </a:extLst>
          </p:cNvPr>
          <p:cNvCxnSpPr/>
          <p:nvPr/>
        </p:nvCxnSpPr>
        <p:spPr>
          <a:xfrm>
            <a:off x="3303639" y="366743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Düz Bağlayıcı 20">
            <a:extLst>
              <a:ext uri="{FF2B5EF4-FFF2-40B4-BE49-F238E27FC236}">
                <a16:creationId xmlns:a16="http://schemas.microsoft.com/office/drawing/2014/main" id="{698C1825-5EAC-C862-876F-348471552DBA}"/>
              </a:ext>
            </a:extLst>
          </p:cNvPr>
          <p:cNvCxnSpPr/>
          <p:nvPr/>
        </p:nvCxnSpPr>
        <p:spPr>
          <a:xfrm>
            <a:off x="3303639" y="3667432"/>
            <a:ext cx="0" cy="983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Başlık 1">
            <a:extLst>
              <a:ext uri="{FF2B5EF4-FFF2-40B4-BE49-F238E27FC236}">
                <a16:creationId xmlns:a16="http://schemas.microsoft.com/office/drawing/2014/main" id="{C2533E6F-74E3-5925-670B-3162286C80AF}"/>
              </a:ext>
            </a:extLst>
          </p:cNvPr>
          <p:cNvSpPr txBox="1">
            <a:spLocks/>
          </p:cNvSpPr>
          <p:nvPr/>
        </p:nvSpPr>
        <p:spPr>
          <a:xfrm>
            <a:off x="7396716" y="981767"/>
            <a:ext cx="44171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a:t>What is </a:t>
            </a:r>
            <a:r>
              <a:rPr lang="tr-TR" sz="2800" b="1" i="1" dirty="0" err="1"/>
              <a:t>WebSocket</a:t>
            </a:r>
            <a:r>
              <a:rPr lang="tr-TR" sz="2800" b="1" i="1" dirty="0"/>
              <a:t>?</a:t>
            </a:r>
            <a:endParaRPr lang="en-US" sz="2800" b="1" i="1" dirty="0"/>
          </a:p>
        </p:txBody>
      </p:sp>
      <p:pic>
        <p:nvPicPr>
          <p:cNvPr id="2050" name="Picture 2" descr="Node.js – Websocket Nedir? Nasıl Kullanılır? – Yazılım Mimarileri ve  Tasarım Desenleri Üzerine">
            <a:extLst>
              <a:ext uri="{FF2B5EF4-FFF2-40B4-BE49-F238E27FC236}">
                <a16:creationId xmlns:a16="http://schemas.microsoft.com/office/drawing/2014/main" id="{1D450FD0-07D4-6D4D-ED33-1BC0BC2E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863" y="1896954"/>
            <a:ext cx="4417142" cy="3397699"/>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29" name="Metin kutusu 28">
            <a:extLst>
              <a:ext uri="{FF2B5EF4-FFF2-40B4-BE49-F238E27FC236}">
                <a16:creationId xmlns:a16="http://schemas.microsoft.com/office/drawing/2014/main" id="{D6058266-C374-831D-159C-0DE12EE228FB}"/>
              </a:ext>
            </a:extLst>
          </p:cNvPr>
          <p:cNvSpPr txBox="1"/>
          <p:nvPr/>
        </p:nvSpPr>
        <p:spPr>
          <a:xfrm>
            <a:off x="6575862" y="5392976"/>
            <a:ext cx="5237996" cy="1323439"/>
          </a:xfrm>
          <a:prstGeom prst="rect">
            <a:avLst/>
          </a:prstGeom>
          <a:noFill/>
        </p:spPr>
        <p:txBody>
          <a:bodyPr wrap="square">
            <a:spAutoFit/>
          </a:bodyPr>
          <a:lstStyle/>
          <a:p>
            <a:pPr marL="285750" indent="-285750">
              <a:buFont typeface="Arial" panose="020B0604020202020204" pitchFamily="34" charset="0"/>
              <a:buChar char="•"/>
            </a:pPr>
            <a:r>
              <a:rPr lang="en-US" sz="1600" b="1" dirty="0" err="1"/>
              <a:t>Websocket</a:t>
            </a:r>
            <a:r>
              <a:rPr lang="en-US" sz="1600" b="1" dirty="0"/>
              <a:t> is a stateful protocol.</a:t>
            </a:r>
            <a:r>
              <a:rPr lang="tr-TR" sz="1600" b="1" dirty="0"/>
              <a:t> </a:t>
            </a:r>
          </a:p>
          <a:p>
            <a:pPr marL="285750" indent="-285750">
              <a:buFont typeface="Arial" panose="020B0604020202020204" pitchFamily="34" charset="0"/>
              <a:buChar char="•"/>
            </a:pPr>
            <a:r>
              <a:rPr lang="en-US" sz="1600" b="1" dirty="0"/>
              <a:t>WebSocket</a:t>
            </a:r>
            <a:r>
              <a:rPr lang="en-US" sz="1600" dirty="0"/>
              <a:t> uses HTTP as the initial transport mechanism, but keeps the TCP connection alive after the HTTP response is received so it can be used to send messages between the client and server.</a:t>
            </a:r>
          </a:p>
        </p:txBody>
      </p:sp>
      <p:sp>
        <p:nvSpPr>
          <p:cNvPr id="31" name="Yıldız: 5 Nokta 30">
            <a:extLst>
              <a:ext uri="{FF2B5EF4-FFF2-40B4-BE49-F238E27FC236}">
                <a16:creationId xmlns:a16="http://schemas.microsoft.com/office/drawing/2014/main" id="{A7E854F0-E3AB-5510-CAA6-0F2DA3B8342C}"/>
              </a:ext>
            </a:extLst>
          </p:cNvPr>
          <p:cNvSpPr/>
          <p:nvPr/>
        </p:nvSpPr>
        <p:spPr>
          <a:xfrm>
            <a:off x="2528807" y="4267200"/>
            <a:ext cx="294969" cy="255639"/>
          </a:xfrm>
          <a:prstGeom prst="star5">
            <a:avLst/>
          </a:prstGeom>
          <a:solidFill>
            <a:srgbClr val="FFFF00"/>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12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A60CD-2075-FCAB-C423-06E3B6F4777A}"/>
              </a:ext>
            </a:extLst>
          </p:cNvPr>
          <p:cNvSpPr>
            <a:spLocks noGrp="1"/>
          </p:cNvSpPr>
          <p:nvPr>
            <p:ph type="title"/>
          </p:nvPr>
        </p:nvSpPr>
        <p:spPr>
          <a:xfrm>
            <a:off x="661219" y="365125"/>
            <a:ext cx="10515600" cy="1325563"/>
          </a:xfrm>
        </p:spPr>
        <p:txBody>
          <a:bodyPr/>
          <a:lstStyle/>
          <a:p>
            <a:r>
              <a:rPr lang="tr-TR" b="1" dirty="0"/>
              <a:t>How </a:t>
            </a:r>
            <a:r>
              <a:rPr lang="tr-TR" b="1" dirty="0" err="1"/>
              <a:t>Does</a:t>
            </a:r>
            <a:r>
              <a:rPr lang="tr-TR" b="1" dirty="0"/>
              <a:t> </a:t>
            </a:r>
            <a:r>
              <a:rPr lang="tr-TR" b="1" dirty="0" err="1"/>
              <a:t>SignalR</a:t>
            </a:r>
            <a:r>
              <a:rPr lang="tr-TR" b="1" dirty="0"/>
              <a:t> </a:t>
            </a:r>
            <a:r>
              <a:rPr lang="tr-TR" b="1" dirty="0" err="1"/>
              <a:t>Work</a:t>
            </a:r>
            <a:r>
              <a:rPr lang="tr-TR" b="1" dirty="0"/>
              <a:t>?</a:t>
            </a:r>
            <a:endParaRPr lang="en-US" b="1" dirty="0"/>
          </a:p>
        </p:txBody>
      </p:sp>
      <p:sp>
        <p:nvSpPr>
          <p:cNvPr id="3" name="İçerik Yer Tutucusu 2">
            <a:extLst>
              <a:ext uri="{FF2B5EF4-FFF2-40B4-BE49-F238E27FC236}">
                <a16:creationId xmlns:a16="http://schemas.microsoft.com/office/drawing/2014/main" id="{383249BE-0270-442D-9DAE-0876CEE7032D}"/>
              </a:ext>
            </a:extLst>
          </p:cNvPr>
          <p:cNvSpPr>
            <a:spLocks noGrp="1"/>
          </p:cNvSpPr>
          <p:nvPr>
            <p:ph idx="1"/>
          </p:nvPr>
        </p:nvSpPr>
        <p:spPr>
          <a:xfrm>
            <a:off x="838200" y="1690688"/>
            <a:ext cx="4077929" cy="4351338"/>
          </a:xfrm>
        </p:spPr>
        <p:txBody>
          <a:bodyPr>
            <a:normAutofit/>
          </a:bodyPr>
          <a:lstStyle/>
          <a:p>
            <a:pPr>
              <a:lnSpc>
                <a:spcPct val="150000"/>
              </a:lnSpc>
            </a:pPr>
            <a:r>
              <a:rPr lang="en-US" sz="1800" dirty="0" err="1"/>
              <a:t>SignalR</a:t>
            </a:r>
            <a:r>
              <a:rPr lang="en-US" sz="1800" dirty="0"/>
              <a:t> hub is essentially a class, and all clients subscribed to a method defined in it will receive messages transmitted through the relevant Hub.</a:t>
            </a:r>
            <a:endParaRPr lang="tr-TR" sz="1800" dirty="0"/>
          </a:p>
          <a:p>
            <a:pPr>
              <a:lnSpc>
                <a:spcPct val="150000"/>
              </a:lnSpc>
            </a:pPr>
            <a:r>
              <a:rPr lang="en-US" sz="1800" dirty="0"/>
              <a:t>Clients could be any type of web browser, device, or system.</a:t>
            </a:r>
          </a:p>
        </p:txBody>
      </p:sp>
      <p:pic>
        <p:nvPicPr>
          <p:cNvPr id="3074" name="Picture 2" descr="SignalR v2.2.0 發布，一個ASP.NET實時Web庫- IT閱讀">
            <a:extLst>
              <a:ext uri="{FF2B5EF4-FFF2-40B4-BE49-F238E27FC236}">
                <a16:creationId xmlns:a16="http://schemas.microsoft.com/office/drawing/2014/main" id="{AE28CDDA-9AB3-F9F4-C458-B4FFC3C21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982" y="1480856"/>
            <a:ext cx="6407600" cy="38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498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306</Words>
  <Application>Microsoft Office PowerPoint</Application>
  <PresentationFormat>Geniş ekran</PresentationFormat>
  <Paragraphs>25</Paragraphs>
  <Slides>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vt:i4>
      </vt:variant>
    </vt:vector>
  </HeadingPairs>
  <TitlesOfParts>
    <vt:vector size="9" baseType="lpstr">
      <vt:lpstr>Arial</vt:lpstr>
      <vt:lpstr>Calibri</vt:lpstr>
      <vt:lpstr>Calibri Light</vt:lpstr>
      <vt:lpstr>Verdana</vt:lpstr>
      <vt:lpstr>Office Teması</vt:lpstr>
      <vt:lpstr>SIGNALR</vt:lpstr>
      <vt:lpstr>Web Application Communication</vt:lpstr>
      <vt:lpstr>What is SignalR?</vt:lpstr>
      <vt:lpstr>How Does SignalR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Berna Demirsoy</dc:creator>
  <cp:lastModifiedBy>Berna Demirsoy</cp:lastModifiedBy>
  <cp:revision>2</cp:revision>
  <dcterms:created xsi:type="dcterms:W3CDTF">2023-11-01T11:23:08Z</dcterms:created>
  <dcterms:modified xsi:type="dcterms:W3CDTF">2023-11-01T19:36:50Z</dcterms:modified>
</cp:coreProperties>
</file>