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91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44" y="354227"/>
            <a:ext cx="12192000" cy="68580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914325" y="562650"/>
            <a:ext cx="10363500" cy="5732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— современный язык программирования
</a:t>
            </a: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Язык Swift обеспечивает безопасность и производительность в современных приложениях Apple.
</a:t>
            </a: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8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91979" y="5095021"/>
            <a:ext cx="8295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Выполнили студенты гр. 5030102/20201:</a:t>
            </a:r>
            <a:br>
              <a:rPr lang="ru-RU" sz="2400" dirty="0" smtClean="0"/>
            </a:br>
            <a:r>
              <a:rPr lang="ru-RU" sz="2400" dirty="0" smtClean="0"/>
              <a:t>Кан Игорь</a:t>
            </a:r>
            <a:br>
              <a:rPr lang="ru-RU" sz="2400" dirty="0" smtClean="0"/>
            </a:br>
            <a:r>
              <a:rPr lang="ru-RU" sz="2400" dirty="0" err="1" smtClean="0"/>
              <a:t>Сивошенко</a:t>
            </a:r>
            <a:r>
              <a:rPr lang="ru-RU" sz="2400" dirty="0" smtClean="0"/>
              <a:t> Александр</a:t>
            </a:r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740400" y="932250"/>
            <a:ext cx="9940500" cy="4993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Swift: язык программирования будущего
</a:t>
            </a: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объединяет безопасность, производительность и удобство разработки. Его популярность и развитие расширяют возможности IT-специалистов в современном программировании.
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 txBox="1"/>
          <p:nvPr/>
        </p:nvSpPr>
        <p:spPr>
          <a:xfrm>
            <a:off x="277475" y="3429000"/>
            <a:ext cx="7923990" cy="261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Свое начало Swift берет в 2010 году внутри Apple, инициатором выступил Крис Латтнер. Первая релизная версия появилась в 2014 году, а в 2015 году язык стал открытым с лицензией Apache 2.0.
</a:t>
            </a:r>
            <a:endParaRPr lang="en-US" sz="2400" dirty="0"/>
          </a:p>
        </p:txBody>
      </p:sp>
      <p:sp>
        <p:nvSpPr>
          <p:cNvPr id="7" name="Text 1"/>
          <p:cNvSpPr txBox="1"/>
          <p:nvPr/>
        </p:nvSpPr>
        <p:spPr>
          <a:xfrm>
            <a:off x="277474" y="552175"/>
            <a:ext cx="10765663" cy="20814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Возникновение и развитие языка Swift
</a:t>
            </a:r>
            <a:endParaRPr lang="en-US" sz="3600" dirty="0"/>
          </a:p>
        </p:txBody>
      </p:sp>
      <p:sp>
        <p:nvSpPr>
          <p:cNvPr id="8" name="Text 2"/>
          <p:cNvSpPr txBox="1"/>
          <p:nvPr/>
        </p:nvSpPr>
        <p:spPr>
          <a:xfrm>
            <a:off x="0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5213"/>
            <a:ext cx="12192000" cy="6858000"/>
          </a:xfrm>
          <a:prstGeom prst="rect">
            <a:avLst/>
          </a:prstGeom>
        </p:spPr>
      </p:pic>
      <p:sp>
        <p:nvSpPr>
          <p:cNvPr id="6" name="Text 0"/>
          <p:cNvSpPr txBox="1"/>
          <p:nvPr/>
        </p:nvSpPr>
        <p:spPr>
          <a:xfrm>
            <a:off x="0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2300" dirty="0"/>
          </a:p>
        </p:txBody>
      </p:sp>
      <p:sp>
        <p:nvSpPr>
          <p:cNvPr id="7" name="Text 1"/>
          <p:cNvSpPr txBox="1"/>
          <p:nvPr/>
        </p:nvSpPr>
        <p:spPr>
          <a:xfrm>
            <a:off x="538113" y="2051600"/>
            <a:ext cx="3644400" cy="12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активно применяется для создания приложений на платформах iOS, macOS, watchOS и tvOS, обеспечивая высокую производительность и безопасность кода.
</a:t>
            </a:r>
            <a:endParaRPr lang="en-US" sz="1600" dirty="0"/>
          </a:p>
        </p:txBody>
      </p:sp>
      <p:sp>
        <p:nvSpPr>
          <p:cNvPr id="8" name="Text 2"/>
          <p:cNvSpPr txBox="1"/>
          <p:nvPr/>
        </p:nvSpPr>
        <p:spPr>
          <a:xfrm>
            <a:off x="8013971" y="2647875"/>
            <a:ext cx="3644400" cy="12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Внедрение Swift в серверной разработке через фреймворки Vapor и Kitura расширяет его использование за пределами Apple-экосистемы.
</a:t>
            </a:r>
            <a:endParaRPr lang="en-US" sz="1600" dirty="0"/>
          </a:p>
        </p:txBody>
      </p:sp>
      <p:sp>
        <p:nvSpPr>
          <p:cNvPr id="9" name="Text 3"/>
          <p:cNvSpPr txBox="1"/>
          <p:nvPr/>
        </p:nvSpPr>
        <p:spPr>
          <a:xfrm>
            <a:off x="538113" y="4377975"/>
            <a:ext cx="3644400" cy="12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Язык удобен для написания CLI-инструментов и скриптов благодаря простому синтаксису и быстрой компиляции.
</a:t>
            </a:r>
            <a:endParaRPr lang="en-US" sz="1600" dirty="0"/>
          </a:p>
        </p:txBody>
      </p:sp>
      <p:sp>
        <p:nvSpPr>
          <p:cNvPr id="10" name="Text 4"/>
          <p:cNvSpPr txBox="1"/>
          <p:nvPr/>
        </p:nvSpPr>
        <p:spPr>
          <a:xfrm>
            <a:off x="8013971" y="5263987"/>
            <a:ext cx="3644400" cy="1228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широко используется в образовательных программах, способствуя изучению современных подходов в программировании.
</a:t>
            </a:r>
            <a:endParaRPr lang="en-US" sz="1600" dirty="0"/>
          </a:p>
        </p:txBody>
      </p:sp>
      <p:sp>
        <p:nvSpPr>
          <p:cNvPr id="11" name="Text 5"/>
          <p:cNvSpPr txBox="1"/>
          <p:nvPr/>
        </p:nvSpPr>
        <p:spPr>
          <a:xfrm>
            <a:off x="404425" y="365213"/>
            <a:ext cx="11394900" cy="10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Ключевые области применения Swift
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1" y="0"/>
            <a:ext cx="16783457" cy="68580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545600" y="796625"/>
            <a:ext cx="6302100" cy="1162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Запуск Swift-приложений с помощью Docker
</a:t>
            </a:r>
            <a:endParaRPr lang="en-US" sz="3600" dirty="0"/>
          </a:p>
        </p:txBody>
      </p:sp>
      <p:sp>
        <p:nvSpPr>
          <p:cNvPr id="6" name="Text 1"/>
          <p:cNvSpPr txBox="1"/>
          <p:nvPr/>
        </p:nvSpPr>
        <p:spPr>
          <a:xfrm>
            <a:off x="1175825" y="4405075"/>
            <a:ext cx="5703300" cy="145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Исходный код копируется в контейнер, где затем компилируется и запускается командными swift build и swift run, что удобно для тестирования серверных проектов.
</a:t>
            </a:r>
            <a:endParaRPr lang="en-US" sz="2000" dirty="0"/>
          </a:p>
        </p:txBody>
      </p:sp>
      <p:sp>
        <p:nvSpPr>
          <p:cNvPr id="7" name="Text 2"/>
          <p:cNvSpPr txBox="1"/>
          <p:nvPr/>
        </p:nvSpPr>
        <p:spPr>
          <a:xfrm>
            <a:off x="1175925" y="2549350"/>
            <a:ext cx="5703300" cy="1455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Контейнеризация позволяет запускать Swift на Linux и Windows, используя официальный образ swift:latest с гарантией воспроизводимости окружения.
</a:t>
            </a:r>
            <a:endParaRPr lang="en-US" sz="2000" dirty="0"/>
          </a:p>
        </p:txBody>
      </p:sp>
      <p:sp>
        <p:nvSpPr>
          <p:cNvPr id="8" name="Text 3"/>
          <p:cNvSpPr txBox="1"/>
          <p:nvPr/>
        </p:nvSpPr>
        <p:spPr>
          <a:xfrm>
            <a:off x="11559200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96635" y="0"/>
            <a:ext cx="18888635" cy="6858000"/>
          </a:xfrm>
          <a:prstGeom prst="rect">
            <a:avLst/>
          </a:prstGeom>
        </p:spPr>
      </p:pic>
      <p:sp>
        <p:nvSpPr>
          <p:cNvPr id="6" name="Text 0"/>
          <p:cNvSpPr txBox="1"/>
          <p:nvPr/>
        </p:nvSpPr>
        <p:spPr>
          <a:xfrm>
            <a:off x="11559200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2300" dirty="0"/>
          </a:p>
        </p:txBody>
      </p:sp>
      <p:sp>
        <p:nvSpPr>
          <p:cNvPr id="7" name="Text 1"/>
          <p:cNvSpPr txBox="1"/>
          <p:nvPr/>
        </p:nvSpPr>
        <p:spPr>
          <a:xfrm>
            <a:off x="2360735" y="621200"/>
            <a:ext cx="9512640" cy="5535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40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Онлайн-запуск Swift
</a:t>
            </a:r>
            <a:r>
              <a:rPr lang="en-US" sz="60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28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Playgrounds и онлайн-компиляторы
</a:t>
            </a:r>
            <a:r>
              <a:rPr lang="en-US" sz="16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Playgrounds и платформы вроде SwiftFiddle и Replit позволяют вводить и выполнять Swift-код непосредственно в браузере без установки дополнительных инструментов.
</a:t>
            </a:r>
            <a:r>
              <a:rPr lang="en-US" sz="28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Ограничения онлайн-окружений
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Тем не менее отсутствует полный доступ к SDK, что не позволяет создавать и собирать полноценные приложения в онлайн-средах.
</a:t>
            </a:r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 txBox="1"/>
          <p:nvPr/>
        </p:nvSpPr>
        <p:spPr>
          <a:xfrm>
            <a:off x="1336431" y="421175"/>
            <a:ext cx="10439269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Программа «Hello, World!» на Swift
</a:t>
            </a:r>
            <a:endParaRPr lang="en-US" sz="3200" dirty="0"/>
          </a:p>
        </p:txBody>
      </p:sp>
      <p:sp>
        <p:nvSpPr>
          <p:cNvPr id="8" name="Text 1"/>
          <p:cNvSpPr txBox="1"/>
          <p:nvPr/>
        </p:nvSpPr>
        <p:spPr>
          <a:xfrm>
            <a:off x="1336431" y="2199313"/>
            <a:ext cx="10341505" cy="19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Минимальный пример программы состоит из одной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команды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endParaRPr lang="ru-RU" sz="2000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ru-RU" sz="2000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print("Hello, world!")</a:t>
            </a:r>
            <a:endParaRPr lang="ru-RU" sz="2000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ru-RU" sz="2000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которая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выводит текст в консоль в кодировке UTF-8.
</a:t>
            </a:r>
            <a:endParaRPr lang="en-US" sz="2000" dirty="0"/>
          </a:p>
        </p:txBody>
      </p:sp>
      <p:sp>
        <p:nvSpPr>
          <p:cNvPr id="9" name="Text 2"/>
          <p:cNvSpPr txBox="1"/>
          <p:nvPr/>
        </p:nvSpPr>
        <p:spPr>
          <a:xfrm>
            <a:off x="1336431" y="4254460"/>
            <a:ext cx="10341505" cy="19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Точка входа создаётся автоматически, а компиляция выполняется через swiftc, формируя исполняемый файл для запуска в системе.
</a:t>
            </a:r>
            <a:endParaRPr lang="en-US" sz="2000" dirty="0"/>
          </a:p>
        </p:txBody>
      </p:sp>
      <p:sp>
        <p:nvSpPr>
          <p:cNvPr id="10" name="Text 3"/>
          <p:cNvSpPr txBox="1"/>
          <p:nvPr/>
        </p:nvSpPr>
        <p:spPr>
          <a:xfrm>
            <a:off x="11559200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2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0" y="3092338"/>
            <a:ext cx="10934516" cy="3328595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196850" y="778500"/>
            <a:ext cx="10197726" cy="18093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15000"/>
              </a:lnSpc>
              <a:buNone/>
            </a:pPr>
            <a:r>
              <a:rPr lang="en-US" sz="28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Примерный разбор преимуществ и недостатков Swift
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Таблица демонстрирует ключевые плюсы и минусы языка, связанные с производительностью и экосистемой.
Swift сочетает в себе современные возможности с ограничениями, связанными с молодостью и зависимостью от платформ Apple.
</a:t>
            </a:r>
            <a:endParaRPr lang="en-US" sz="2800" dirty="0"/>
          </a:p>
        </p:txBody>
      </p:sp>
      <p:sp>
        <p:nvSpPr>
          <p:cNvPr id="5" name="Text 1"/>
          <p:cNvSpPr txBox="1"/>
          <p:nvPr/>
        </p:nvSpPr>
        <p:spPr>
          <a:xfrm>
            <a:off x="0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2300" dirty="0"/>
          </a:p>
        </p:txBody>
      </p:sp>
      <p:sp>
        <p:nvSpPr>
          <p:cNvPr id="6" name="Text 2"/>
          <p:cNvSpPr txBox="1"/>
          <p:nvPr/>
        </p:nvSpPr>
        <p:spPr>
          <a:xfrm>
            <a:off x="5320167" y="6420933"/>
            <a:ext cx="6488400" cy="184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000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77" y="0"/>
            <a:ext cx="12192000" cy="6858000"/>
          </a:xfrm>
          <a:prstGeom prst="rect">
            <a:avLst/>
          </a:prstGeom>
        </p:spPr>
      </p:pic>
      <p:sp>
        <p:nvSpPr>
          <p:cNvPr id="7" name="Text 0"/>
          <p:cNvSpPr txBox="1"/>
          <p:nvPr/>
        </p:nvSpPr>
        <p:spPr>
          <a:xfrm>
            <a:off x="497250" y="642800"/>
            <a:ext cx="11197500" cy="1078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Влияние Swift на разработку программного обеспечения
</a:t>
            </a:r>
            <a:endParaRPr lang="en-US" sz="3200" dirty="0"/>
          </a:p>
        </p:txBody>
      </p:sp>
      <p:sp>
        <p:nvSpPr>
          <p:cNvPr id="8" name="Text 1"/>
          <p:cNvSpPr txBox="1"/>
          <p:nvPr/>
        </p:nvSpPr>
        <p:spPr>
          <a:xfrm>
            <a:off x="779925" y="3173450"/>
            <a:ext cx="2784600" cy="1555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Swift ускорил отказ от устаревшего Objective-C, став де-факто стандартом для iOS и macOS разработки.
</a:t>
            </a:r>
            <a:endParaRPr lang="en-US" dirty="0"/>
          </a:p>
        </p:txBody>
      </p:sp>
      <p:sp>
        <p:nvSpPr>
          <p:cNvPr id="9" name="Text 2"/>
          <p:cNvSpPr txBox="1"/>
          <p:nvPr/>
        </p:nvSpPr>
        <p:spPr>
          <a:xfrm>
            <a:off x="4496799" y="3173450"/>
            <a:ext cx="2784600" cy="1555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Язык привлекает молодых специалистов своим современным синтаксисом и надежной системой типов.
</a:t>
            </a:r>
            <a:endParaRPr lang="en-US" dirty="0"/>
          </a:p>
        </p:txBody>
      </p:sp>
      <p:sp>
        <p:nvSpPr>
          <p:cNvPr id="10" name="Text 3"/>
          <p:cNvSpPr txBox="1"/>
          <p:nvPr/>
        </p:nvSpPr>
        <p:spPr>
          <a:xfrm>
            <a:off x="8213673" y="2734150"/>
            <a:ext cx="2784600" cy="1555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5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Идеи Swift интегрируются в другие языки, а само обучение программированию становится более качественным благодаря внедрению Swift в образовательные курсы.
</a:t>
            </a:r>
            <a:endParaRPr lang="en-US" dirty="0"/>
          </a:p>
        </p:txBody>
      </p:sp>
      <p:sp>
        <p:nvSpPr>
          <p:cNvPr id="11" name="Text 4"/>
          <p:cNvSpPr txBox="1"/>
          <p:nvPr/>
        </p:nvSpPr>
        <p:spPr>
          <a:xfrm>
            <a:off x="11558958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</a:t>
            </a:r>
            <a:endParaRPr lang="en-US" sz="2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04" y="2293800"/>
            <a:ext cx="485100" cy="485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723" y="2293800"/>
            <a:ext cx="424462" cy="4851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929" y="2313150"/>
            <a:ext cx="502200" cy="446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348" y="2293800"/>
            <a:ext cx="424462" cy="4851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4104" y="2293800"/>
            <a:ext cx="485100" cy="4851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0"/>
          <p:cNvSpPr txBox="1"/>
          <p:nvPr/>
        </p:nvSpPr>
        <p:spPr>
          <a:xfrm>
            <a:off x="11558958" y="6358500"/>
            <a:ext cx="632100" cy="148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300" b="1" dirty="0">
                <a:solidFill>
                  <a:srgbClr val="D9D9D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</a:t>
            </a:r>
            <a:endParaRPr lang="en-US" sz="2300" dirty="0"/>
          </a:p>
        </p:txBody>
      </p:sp>
      <p:sp>
        <p:nvSpPr>
          <p:cNvPr id="10" name="Text 1"/>
          <p:cNvSpPr txBox="1"/>
          <p:nvPr/>
        </p:nvSpPr>
        <p:spPr>
          <a:xfrm>
            <a:off x="565500" y="564225"/>
            <a:ext cx="11061000" cy="627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Ключевые ресурсы для изучения Swift
</a:t>
            </a:r>
            <a:endParaRPr lang="en-US" sz="3200" dirty="0"/>
          </a:p>
        </p:txBody>
      </p:sp>
      <p:sp>
        <p:nvSpPr>
          <p:cNvPr id="11" name="Text 2"/>
          <p:cNvSpPr txBox="1"/>
          <p:nvPr/>
        </p:nvSpPr>
        <p:spPr>
          <a:xfrm>
            <a:off x="925063" y="2963375"/>
            <a:ext cx="1878900" cy="552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Официальный сайт Swift
</a:t>
            </a:r>
            <a:endParaRPr lang="en-US" sz="2000" dirty="0"/>
          </a:p>
        </p:txBody>
      </p:sp>
      <p:sp>
        <p:nvSpPr>
          <p:cNvPr id="12" name="Text 3"/>
          <p:cNvSpPr txBox="1"/>
          <p:nvPr/>
        </p:nvSpPr>
        <p:spPr>
          <a:xfrm>
            <a:off x="932554" y="3653800"/>
            <a:ext cx="1878900" cy="2654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Подробная документация, новости и руководства доступны на https://swift.org, что делает его основным источником информации.
</a:t>
            </a:r>
            <a:endParaRPr lang="en-US" sz="1600" dirty="0"/>
          </a:p>
        </p:txBody>
      </p:sp>
      <p:sp>
        <p:nvSpPr>
          <p:cNvPr id="13" name="Text 4"/>
          <p:cNvSpPr txBox="1"/>
          <p:nvPr/>
        </p:nvSpPr>
        <p:spPr>
          <a:xfrm>
            <a:off x="3081862" y="2963375"/>
            <a:ext cx="1871400" cy="552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Apple Developer
</a:t>
            </a:r>
            <a:endParaRPr lang="en-US" sz="2000" dirty="0"/>
          </a:p>
        </p:txBody>
      </p:sp>
      <p:sp>
        <p:nvSpPr>
          <p:cNvPr id="14" name="Text 5"/>
          <p:cNvSpPr txBox="1"/>
          <p:nvPr/>
        </p:nvSpPr>
        <p:spPr>
          <a:xfrm>
            <a:off x="3089325" y="3653800"/>
            <a:ext cx="1871400" cy="2654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Ресурс https://developer.apple.com/swift/ предлагает официальный SDK, API и лучшие практики по работе с Swift.
</a:t>
            </a:r>
            <a:endParaRPr lang="en-US" sz="1600" dirty="0"/>
          </a:p>
        </p:txBody>
      </p:sp>
      <p:sp>
        <p:nvSpPr>
          <p:cNvPr id="15" name="Text 6"/>
          <p:cNvSpPr txBox="1"/>
          <p:nvPr/>
        </p:nvSpPr>
        <p:spPr>
          <a:xfrm>
            <a:off x="5183937" y="2963375"/>
            <a:ext cx="1871400" cy="552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Лекции Криса Латтнера
</a:t>
            </a:r>
            <a:endParaRPr lang="en-US" sz="2000" dirty="0"/>
          </a:p>
        </p:txBody>
      </p:sp>
      <p:sp>
        <p:nvSpPr>
          <p:cNvPr id="16" name="Text 7"/>
          <p:cNvSpPr txBox="1"/>
          <p:nvPr/>
        </p:nvSpPr>
        <p:spPr>
          <a:xfrm>
            <a:off x="5191400" y="3653800"/>
            <a:ext cx="1871400" cy="2654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Выступления и интервью создателя Swift раскрывают цели и концепции языка, углубляя понимание его развития.
</a:t>
            </a:r>
            <a:endParaRPr lang="en-US" sz="1600" dirty="0"/>
          </a:p>
        </p:txBody>
      </p:sp>
      <p:sp>
        <p:nvSpPr>
          <p:cNvPr id="17" name="Text 8"/>
          <p:cNvSpPr txBox="1"/>
          <p:nvPr/>
        </p:nvSpPr>
        <p:spPr>
          <a:xfrm>
            <a:off x="7293487" y="2963375"/>
            <a:ext cx="1871400" cy="552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GitHub репозиторий
</a:t>
            </a:r>
            <a:endParaRPr lang="en-US" sz="2000" dirty="0"/>
          </a:p>
        </p:txBody>
      </p:sp>
      <p:sp>
        <p:nvSpPr>
          <p:cNvPr id="18" name="Text 9"/>
          <p:cNvSpPr txBox="1"/>
          <p:nvPr/>
        </p:nvSpPr>
        <p:spPr>
          <a:xfrm>
            <a:off x="7300950" y="3653800"/>
            <a:ext cx="1871400" cy="2654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Исходный код Swift и процесс эволюции языка доступны на GitHub, где можно ознакомиться с последними изменениями.
</a:t>
            </a:r>
            <a:endParaRPr lang="en-US" sz="1600" dirty="0"/>
          </a:p>
        </p:txBody>
      </p:sp>
      <p:sp>
        <p:nvSpPr>
          <p:cNvPr id="19" name="Text 10"/>
          <p:cNvSpPr txBox="1"/>
          <p:nvPr/>
        </p:nvSpPr>
        <p:spPr>
          <a:xfrm>
            <a:off x="9395563" y="2963375"/>
            <a:ext cx="1871400" cy="552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Практические проекты
</a:t>
            </a:r>
            <a:endParaRPr lang="en-US" sz="2000" dirty="0"/>
          </a:p>
        </p:txBody>
      </p:sp>
      <p:sp>
        <p:nvSpPr>
          <p:cNvPr id="20" name="Text 11"/>
          <p:cNvSpPr txBox="1"/>
          <p:nvPr/>
        </p:nvSpPr>
        <p:spPr>
          <a:xfrm>
            <a:off x="9403025" y="3653800"/>
            <a:ext cx="1871400" cy="2654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Playground проекты и примеры Dockerfile помогают на практике осваивать запуск и разработку на Swift.
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409</Words>
  <Application>Microsoft Office PowerPoint</Application>
  <PresentationFormat>Широкоэкранный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Igor Kan</cp:lastModifiedBy>
  <cp:revision>3</cp:revision>
  <dcterms:created xsi:type="dcterms:W3CDTF">2025-09-17T19:00:48Z</dcterms:created>
  <dcterms:modified xsi:type="dcterms:W3CDTF">2025-09-19T11:56:31Z</dcterms:modified>
</cp:coreProperties>
</file>