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03" r:id="rId3"/>
    <p:sldId id="372" r:id="rId4"/>
    <p:sldId id="401" r:id="rId5"/>
    <p:sldId id="437" r:id="rId6"/>
    <p:sldId id="374" r:id="rId7"/>
    <p:sldId id="407" r:id="rId8"/>
    <p:sldId id="408" r:id="rId9"/>
    <p:sldId id="441" r:id="rId10"/>
    <p:sldId id="438" r:id="rId11"/>
    <p:sldId id="439" r:id="rId12"/>
    <p:sldId id="440" r:id="rId13"/>
    <p:sldId id="409" r:id="rId14"/>
    <p:sldId id="413" r:id="rId15"/>
    <p:sldId id="426" r:id="rId16"/>
    <p:sldId id="429" r:id="rId17"/>
    <p:sldId id="431" r:id="rId18"/>
    <p:sldId id="434" r:id="rId19"/>
    <p:sldId id="442" r:id="rId20"/>
    <p:sldId id="445" r:id="rId21"/>
    <p:sldId id="417" r:id="rId22"/>
    <p:sldId id="418" r:id="rId23"/>
    <p:sldId id="308" r:id="rId24"/>
    <p:sldId id="267" r:id="rId25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2C22"/>
    <a:srgbClr val="9737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77670" autoAdjust="0"/>
  </p:normalViewPr>
  <p:slideViewPr>
    <p:cSldViewPr>
      <p:cViewPr varScale="1">
        <p:scale>
          <a:sx n="81" d="100"/>
          <a:sy n="81" d="100"/>
        </p:scale>
        <p:origin x="-4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796" y="-108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55534-D1D3-4BDB-A442-A2A6E7B4BC88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3ED75-E8EC-47EF-8332-72698BC0A0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ED75-E8EC-47EF-8332-72698BC0A0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developer looks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JavaScript, they see this.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Small investment</a:t>
            </a:r>
          </a:p>
          <a:p>
            <a:pPr lvl="1"/>
            <a:r>
              <a:rPr lang="en-US" dirty="0" smtClean="0"/>
              <a:t>Document Object Model (DOM)</a:t>
            </a:r>
          </a:p>
          <a:p>
            <a:pPr lvl="1"/>
            <a:r>
              <a:rPr lang="en-US" dirty="0" smtClean="0"/>
              <a:t>Browser Object Model (BOM)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ED75-E8EC-47EF-8332-72698BC0A0E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are developers so confused?</a:t>
            </a:r>
          </a:p>
          <a:p>
            <a:pPr lvl="1"/>
            <a:r>
              <a:rPr lang="en-US" dirty="0" smtClean="0"/>
              <a:t>Preconceptions</a:t>
            </a:r>
          </a:p>
          <a:p>
            <a:pPr lvl="1"/>
            <a:r>
              <a:rPr lang="en-US" dirty="0" smtClean="0"/>
              <a:t>Misinformation</a:t>
            </a:r>
          </a:p>
          <a:p>
            <a:pPr lvl="1"/>
            <a:r>
              <a:rPr lang="en-US" dirty="0" smtClean="0"/>
              <a:t>“Bad parts”</a:t>
            </a:r>
          </a:p>
          <a:p>
            <a:r>
              <a:rPr lang="en-US" dirty="0" smtClean="0"/>
              <a:t>How could this happen?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ED75-E8EC-47EF-8332-72698BC0A0E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March 1996 – v1.0</a:t>
            </a:r>
          </a:p>
          <a:p>
            <a:pPr lvl="1"/>
            <a:r>
              <a:rPr lang="en-US" dirty="0" smtClean="0"/>
              <a:t>Bring interactivity to the browser (like </a:t>
            </a:r>
            <a:r>
              <a:rPr lang="en-US" dirty="0" err="1" smtClean="0"/>
              <a:t>hypercard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Made syntax “look like Java”</a:t>
            </a:r>
          </a:p>
          <a:p>
            <a:pPr lvl="1"/>
            <a:r>
              <a:rPr lang="en-US" dirty="0" smtClean="0"/>
              <a:t>Simplified to appeal to beginners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Jscript August</a:t>
            </a:r>
            <a:r>
              <a:rPr lang="en-US" baseline="0" dirty="0" smtClean="0"/>
              <a:t> 1996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ES – Oct 1998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3200" i="1" dirty="0" smtClean="0"/>
              <a:t>European Computer Manufacturers Assoc.</a:t>
            </a:r>
            <a:endParaRPr lang="en-US" sz="3200" dirty="0" smtClean="0"/>
          </a:p>
          <a:p>
            <a:r>
              <a:rPr lang="en-US" sz="3200" dirty="0" err="1" smtClean="0"/>
              <a:t>ECMAScript</a:t>
            </a:r>
            <a:r>
              <a:rPr lang="en-US" sz="3200" dirty="0" smtClean="0"/>
              <a:t> – title of ECMA-262 specification</a:t>
            </a:r>
          </a:p>
          <a:p>
            <a:pPr lvl="1"/>
            <a:r>
              <a:rPr lang="en-US" sz="2800" dirty="0" smtClean="0"/>
              <a:t>ES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-2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(1998)</a:t>
            </a:r>
          </a:p>
          <a:p>
            <a:pPr lvl="1"/>
            <a:r>
              <a:rPr lang="en-US" sz="2800" dirty="0" smtClean="0"/>
              <a:t>ES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edition (2000) </a:t>
            </a:r>
          </a:p>
          <a:p>
            <a:pPr lvl="1"/>
            <a:r>
              <a:rPr lang="en-US" sz="2800" dirty="0" smtClean="0"/>
              <a:t>ES 5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edition (2009)</a:t>
            </a:r>
          </a:p>
          <a:p>
            <a:pPr lvl="1"/>
            <a:r>
              <a:rPr lang="en-US" sz="2800" dirty="0" smtClean="0"/>
              <a:t>ES Harmony (6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edition?)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 other “modern” languages have a standard?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No: PHP, Ruby, Java (specification yes,</a:t>
            </a:r>
            <a:r>
              <a:rPr lang="en-US" baseline="0" dirty="0" smtClean="0"/>
              <a:t> not standardized)</a:t>
            </a:r>
            <a:r>
              <a:rPr lang="en-US" dirty="0" smtClean="0"/>
              <a:t>, Perl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Yes: C, C++, C#,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ED75-E8EC-47EF-8332-72698BC0A0E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 lead to several misconceptions.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ED75-E8EC-47EF-8332-72698BC0A0E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Java’s </a:t>
            </a:r>
            <a:r>
              <a:rPr lang="en-US" dirty="0" err="1" smtClean="0"/>
              <a:t>HotSpot</a:t>
            </a:r>
            <a:r>
              <a:rPr lang="en-US" dirty="0" smtClean="0"/>
              <a:t> is just-in-time</a:t>
            </a:r>
            <a:r>
              <a:rPr lang="en-US" baseline="0" dirty="0" smtClean="0"/>
              <a:t> compilation derived from research into 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ED75-E8EC-47EF-8332-72698BC0A0E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ED75-E8EC-47EF-8332-72698BC0A0E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Java’s generics and C#’s dynamic type are examples of strongly typed languages trying to be more like JavaScript.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ED75-E8EC-47EF-8332-72698BC0A0E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ED75-E8EC-47EF-8332-72698BC0A0E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 way, JavaScript’s own origins demonstrate prototypal</a:t>
            </a:r>
            <a:r>
              <a:rPr lang="en-US" baseline="0" dirty="0" smtClean="0"/>
              <a:t> inheritance.  Without a standard (read class) to follow, </a:t>
            </a:r>
            <a:r>
              <a:rPr lang="en-US" baseline="0" dirty="0" err="1" smtClean="0"/>
              <a:t>JScript</a:t>
            </a:r>
            <a:r>
              <a:rPr lang="en-US" baseline="0" dirty="0" smtClean="0"/>
              <a:t> became another instance of “</a:t>
            </a:r>
            <a:r>
              <a:rPr lang="en-US" baseline="0" dirty="0" err="1" smtClean="0"/>
              <a:t>ECMAScript</a:t>
            </a:r>
            <a:r>
              <a:rPr lang="en-US" baseline="0" dirty="0" smtClean="0"/>
              <a:t>” by inheriting everything from another instance—JavaScript™.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Information Architecture (IA) = all based in semiotics (study of sign processes:  semantics, </a:t>
            </a:r>
            <a:r>
              <a:rPr lang="en-US" baseline="0" dirty="0" err="1" smtClean="0"/>
              <a:t>syntactics</a:t>
            </a:r>
            <a:r>
              <a:rPr lang="en-US" baseline="0" dirty="0" smtClean="0"/>
              <a:t>, pragmatics) = Classification (Ontology, or grouping) and Taxonomy (a scheme to name the groups)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Very resistant to change = very fragile.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Really helps to be orthogonal (balanced vectors) as well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Orthogonal IA takes time, patience, deep understanding of subject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ED75-E8EC-47EF-8332-72698BC0A0E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ED75-E8EC-47EF-8332-72698BC0A0E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JavaScript?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system is he talking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ED75-E8EC-47EF-8332-72698BC0A0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</a:t>
            </a:r>
            <a:r>
              <a:rPr lang="en-US" baseline="0" dirty="0" smtClean="0"/>
              <a:t> = prototypes, Scheme = functional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ED75-E8EC-47EF-8332-72698BC0A0E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should have died, but it thrived and even evolved</a:t>
            </a:r>
            <a:r>
              <a:rPr lang="en-US" baseline="0" dirty="0" smtClean="0"/>
              <a:t> because of its:</a:t>
            </a:r>
            <a:endParaRPr lang="en-US" dirty="0" smtClean="0"/>
          </a:p>
          <a:p>
            <a:pPr lvl="1"/>
            <a:r>
              <a:rPr lang="en-US" dirty="0" smtClean="0"/>
              <a:t>Simple, familiar syntax</a:t>
            </a:r>
          </a:p>
          <a:p>
            <a:pPr lvl="1"/>
            <a:r>
              <a:rPr lang="en-US" dirty="0" smtClean="0"/>
              <a:t>Expressiveness</a:t>
            </a:r>
          </a:p>
          <a:p>
            <a:pPr lvl="1"/>
            <a:r>
              <a:rPr lang="en-US" dirty="0" smtClean="0"/>
              <a:t>Flexibility</a:t>
            </a:r>
          </a:p>
          <a:p>
            <a:endParaRPr lang="en-US" b="1" dirty="0" smtClean="0"/>
          </a:p>
          <a:p>
            <a:r>
              <a:rPr lang="en-US" dirty="0" smtClean="0"/>
              <a:t>AJAX</a:t>
            </a:r>
            <a:r>
              <a:rPr lang="en-US" baseline="0" dirty="0" smtClean="0"/>
              <a:t> s</a:t>
            </a:r>
            <a:r>
              <a:rPr lang="en-US" dirty="0" smtClean="0"/>
              <a:t>tarts in 1999 as Microsoft creates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XMLHTTP ActiveX control in IE5.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on large scale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2002, patented 2003, standardized 2006.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JSON.org launched in 2002, Yahoo! adoption in 2005 for web services.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ED75-E8EC-47EF-8332-72698BC0A0E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Consumer electronics</a:t>
            </a:r>
            <a:r>
              <a:rPr lang="en-US" baseline="0" dirty="0" smtClean="0"/>
              <a:t> like high-end remote controls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ED75-E8EC-47EF-8332-72698BC0A0E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ED75-E8EC-47EF-8332-72698BC0A0E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Despite that.. </a:t>
            </a:r>
          </a:p>
          <a:p>
            <a:endParaRPr lang="en-US" dirty="0" smtClean="0"/>
          </a:p>
          <a:p>
            <a:r>
              <a:rPr lang="en-US" dirty="0" smtClean="0"/>
              <a:t>When your system architect looks at JavaScript, he may see </a:t>
            </a:r>
            <a:r>
              <a:rPr lang="en-US" baseline="0" dirty="0" smtClean="0"/>
              <a:t>this.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big pile of stuff that’s just going to slow things down.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ED75-E8EC-47EF-8332-72698BC0A0E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dirty="0" smtClean="0"/>
              <a:t>Customer acceptance starts with the front-end.</a:t>
            </a:r>
          </a:p>
          <a:p>
            <a:pPr>
              <a:buFont typeface="Arial" pitchFamily="34" charset="0"/>
              <a:buNone/>
            </a:pPr>
            <a:endParaRPr lang="en-US" dirty="0" smtClean="0"/>
          </a:p>
          <a:p>
            <a:pPr>
              <a:buFont typeface="Arial" pitchFamily="34" charset="0"/>
              <a:buNone/>
            </a:pPr>
            <a:r>
              <a:rPr lang="en-US" dirty="0" smtClean="0"/>
              <a:t>The most important thing to consider is their</a:t>
            </a:r>
            <a:r>
              <a:rPr lang="en-US" baseline="0" dirty="0" smtClean="0"/>
              <a:t> perception of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ED75-E8EC-47EF-8332-72698BC0A0E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dirty="0" smtClean="0"/>
              <a:t>Architects should know that proper use of JavaScript can:</a:t>
            </a:r>
          </a:p>
          <a:p>
            <a:pPr lvl="1">
              <a:buFont typeface="Arial" pitchFamily="34" charset="0"/>
              <a:buNone/>
            </a:pPr>
            <a:r>
              <a:rPr lang="en-US" dirty="0" smtClean="0"/>
              <a:t>reduce</a:t>
            </a:r>
            <a:r>
              <a:rPr lang="en-US" baseline="0" dirty="0" smtClean="0"/>
              <a:t> server round trips</a:t>
            </a:r>
          </a:p>
          <a:p>
            <a:pPr lvl="1">
              <a:buFont typeface="Arial" pitchFamily="34" charset="0"/>
              <a:buNone/>
            </a:pPr>
            <a:r>
              <a:rPr lang="en-US" baseline="0" dirty="0" smtClean="0"/>
              <a:t>reduce load on the database</a:t>
            </a:r>
          </a:p>
          <a:p>
            <a:pPr lvl="1">
              <a:buFont typeface="Arial" pitchFamily="34" charset="0"/>
              <a:buNone/>
            </a:pPr>
            <a:r>
              <a:rPr lang="en-US" baseline="0" dirty="0" smtClean="0"/>
              <a:t>improve performance</a:t>
            </a:r>
          </a:p>
          <a:p>
            <a:pPr>
              <a:buFont typeface="Arial" pitchFamily="34" charset="0"/>
              <a:buNone/>
            </a:pPr>
            <a:endParaRPr lang="en-US" baseline="0" dirty="0" smtClean="0"/>
          </a:p>
          <a:p>
            <a:r>
              <a:rPr lang="en-US" dirty="0" smtClean="0"/>
              <a:t>Streaming:  Initially load minimal content, AJAX the rest</a:t>
            </a:r>
          </a:p>
          <a:p>
            <a:r>
              <a:rPr lang="en-US" dirty="0" smtClean="0"/>
              <a:t>Threading:  Content pre-fetching, web workers, AJAX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Caching:  HTML5 storage features, Cookies</a:t>
            </a:r>
          </a:p>
          <a:p>
            <a:endParaRPr lang="en-US" dirty="0" smtClean="0"/>
          </a:p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ED75-E8EC-47EF-8332-72698BC0A0E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When your designer looks at JavaScript he might see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ED75-E8EC-47EF-8332-72698BC0A0E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WebAIM's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top goal is to help make the web more accessible to individuals with disabilities.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ED75-E8EC-47EF-8332-72698BC0A0E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</a:t>
            </a:r>
            <a:r>
              <a:rPr lang="en-US" baseline="0" dirty="0" smtClean="0"/>
              <a:t> </a:t>
            </a:r>
            <a:r>
              <a:rPr lang="en-US" dirty="0" smtClean="0"/>
              <a:t>your </a:t>
            </a:r>
            <a:r>
              <a:rPr lang="en-US" baseline="0" dirty="0" smtClean="0"/>
              <a:t>system administrator looks at heavy JavaScript usage, they might see this.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</a:t>
            </a:r>
            <a:r>
              <a:rPr lang="en-US" baseline="0" dirty="0" smtClean="0"/>
              <a:t>ome sort of crazy mash-up that’s, at best, a horrible idea.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ED75-E8EC-47EF-8332-72698BC0A0E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notes: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Cross-site Request Forgery</a:t>
            </a:r>
            <a:r>
              <a:rPr lang="en-US" baseline="0" dirty="0" smtClean="0"/>
              <a:t> (</a:t>
            </a:r>
            <a:r>
              <a:rPr lang="en-US" dirty="0" smtClean="0"/>
              <a:t>CSRF) 1988, predates JavaScript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XSS invented in 1996</a:t>
            </a:r>
          </a:p>
          <a:p>
            <a:r>
              <a:rPr lang="en-US" dirty="0" smtClean="0"/>
              <a:t>Ads/mash-ups</a:t>
            </a:r>
            <a:r>
              <a:rPr lang="en-US" baseline="0" dirty="0" smtClean="0"/>
              <a:t> are self-inflicted XSS attacks.</a:t>
            </a:r>
          </a:p>
          <a:p>
            <a:endParaRPr lang="en-US" baseline="0" dirty="0" smtClean="0"/>
          </a:p>
          <a:p>
            <a:r>
              <a:rPr lang="en-US" dirty="0" smtClean="0"/>
              <a:t>CSRF – cross-site request forgery</a:t>
            </a:r>
          </a:p>
          <a:p>
            <a:pPr lvl="1"/>
            <a:r>
              <a:rPr lang="en-US" dirty="0" smtClean="0"/>
              <a:t>Use SSL</a:t>
            </a:r>
          </a:p>
          <a:p>
            <a:pPr lvl="1"/>
            <a:r>
              <a:rPr lang="en-US" dirty="0" smtClean="0"/>
              <a:t>Use POST (and server variable)</a:t>
            </a:r>
          </a:p>
          <a:p>
            <a:pPr lvl="1"/>
            <a:r>
              <a:rPr lang="en-US" dirty="0" smtClean="0"/>
              <a:t>Check referrer</a:t>
            </a:r>
          </a:p>
          <a:p>
            <a:pPr lvl="1"/>
            <a:r>
              <a:rPr lang="en-US" dirty="0" smtClean="0"/>
              <a:t>Use challenge tokens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ED75-E8EC-47EF-8332-72698BC0A0E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cida Console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Lucida Console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AA50E7-7B78-440F-8A3E-AE771E40ECAE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3A31DC-DAC3-4F88-BBD7-C31813939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50E7-7B78-440F-8A3E-AE771E40ECAE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31DC-DAC3-4F88-BBD7-C31813939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50E7-7B78-440F-8A3E-AE771E40ECAE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31DC-DAC3-4F88-BBD7-C31813939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50E7-7B78-440F-8A3E-AE771E40ECAE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31DC-DAC3-4F88-BBD7-C31813939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50E7-7B78-440F-8A3E-AE771E40ECAE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31DC-DAC3-4F88-BBD7-C31813939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50E7-7B78-440F-8A3E-AE771E40ECAE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31DC-DAC3-4F88-BBD7-C31813939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50E7-7B78-440F-8A3E-AE771E40ECAE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31DC-DAC3-4F88-BBD7-C31813939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50E7-7B78-440F-8A3E-AE771E40ECAE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31DC-DAC3-4F88-BBD7-C31813939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50E7-7B78-440F-8A3E-AE771E40ECAE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31DC-DAC3-4F88-BBD7-C31813939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50E7-7B78-440F-8A3E-AE771E40ECAE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31DC-DAC3-4F88-BBD7-C31813939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50E7-7B78-440F-8A3E-AE771E40ECAE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31DC-DAC3-4F88-BBD7-C31813939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0AA50E7-7B78-440F-8A3E-AE771E40ECAE}" type="datetimeFigureOut">
              <a:rPr lang="en-US" smtClean="0"/>
              <a:pPr/>
              <a:t>7/21/2010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C3A31DC-DAC3-4F88-BBD7-C31813939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Lucida Console" pitchFamily="49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v8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erver-side_JavaScript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clivelimpkin.com/nggallery/page-12/page-6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JavaScript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4" name="Picture 6" descr="fail owned pwnd pictur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tx1"/>
                </a:solidFill>
              </a:rPr>
              <a:t>Developer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JavaScript Is…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3600" dirty="0" smtClean="0"/>
              <a:t>“The world’s most misunderstood programming language” </a:t>
            </a:r>
          </a:p>
          <a:p>
            <a:pPr algn="ctr">
              <a:buNone/>
            </a:pPr>
            <a:r>
              <a:rPr lang="en-US" sz="1800" dirty="0" smtClean="0"/>
              <a:t>–Douglas </a:t>
            </a:r>
            <a:r>
              <a:rPr lang="en-US" sz="1800" dirty="0" err="1" smtClean="0"/>
              <a:t>Crockford</a:t>
            </a:r>
            <a:endParaRPr lang="en-US" sz="3600" dirty="0" smtClean="0"/>
          </a:p>
          <a:p>
            <a:endParaRPr lang="en-US" sz="2000" dirty="0"/>
          </a:p>
        </p:txBody>
      </p:sp>
      <p:pic>
        <p:nvPicPr>
          <p:cNvPr id="7" name="Picture 2" descr="C:\Users\pag07005\AppData\Local\Microsoft\Windows\Temporary Internet Files\Content.IE5\SG0LZKTM\MP900422224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8109" y="1600200"/>
            <a:ext cx="3018782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History</a:t>
            </a:r>
            <a:endParaRPr lang="en-US" sz="4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Sun and Netscape release JavaScript™</a:t>
            </a:r>
          </a:p>
          <a:p>
            <a:r>
              <a:rPr lang="en-US" dirty="0" smtClean="0"/>
              <a:t>Microsoft releases </a:t>
            </a:r>
            <a:r>
              <a:rPr lang="en-US" dirty="0" err="1" smtClean="0"/>
              <a:t>JScript</a:t>
            </a:r>
            <a:endParaRPr lang="en-US" dirty="0" smtClean="0"/>
          </a:p>
          <a:p>
            <a:r>
              <a:rPr lang="en-US" dirty="0" smtClean="0"/>
              <a:t>ECMA standardizes </a:t>
            </a:r>
            <a:r>
              <a:rPr lang="en-US" dirty="0" err="1" smtClean="0"/>
              <a:t>ECMAScript</a:t>
            </a:r>
            <a:endParaRPr lang="en-US" dirty="0" smtClean="0"/>
          </a:p>
        </p:txBody>
      </p:sp>
      <p:pic>
        <p:nvPicPr>
          <p:cNvPr id="83972" name="Picture 4" descr="http://tazlambert.files.wordpress.com/2008/05/sun-java-android-goog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026694"/>
            <a:ext cx="1905000" cy="850106"/>
          </a:xfrm>
          <a:prstGeom prst="rect">
            <a:avLst/>
          </a:prstGeom>
          <a:noFill/>
        </p:spPr>
      </p:pic>
      <p:pic>
        <p:nvPicPr>
          <p:cNvPr id="83974" name="Picture 6" descr="http://cultblender.files.wordpress.com/2008/10/netscape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3810000"/>
            <a:ext cx="1371600" cy="1371600"/>
          </a:xfrm>
          <a:prstGeom prst="rect">
            <a:avLst/>
          </a:prstGeom>
          <a:noFill/>
        </p:spPr>
      </p:pic>
      <p:pic>
        <p:nvPicPr>
          <p:cNvPr id="83980" name="Picture 12" descr="http://www.laptoptoys.net/images/a_microsoft_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72175" y="3962400"/>
            <a:ext cx="885825" cy="1076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Scripting Language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Claim: JavaScript is just a scripting language, not a “real programming language” like Java</a:t>
            </a:r>
          </a:p>
          <a:p>
            <a:endParaRPr lang="en-US" dirty="0" smtClean="0"/>
          </a:p>
        </p:txBody>
      </p:sp>
      <p:pic>
        <p:nvPicPr>
          <p:cNvPr id="5" name="Picture 2" descr="http://www.wiispace.com/wii-forum/members/superhero-albums-she-woot-i-bet-you-all-like-dis-picture1840-o-rl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421693"/>
            <a:ext cx="3429000" cy="3131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Interpreted v Compiled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Interpreted (traditional JavaScript):</a:t>
            </a:r>
          </a:p>
          <a:p>
            <a:pPr lvl="1"/>
            <a:r>
              <a:rPr lang="en-US" sz="2800" dirty="0" smtClean="0"/>
              <a:t>Run-time evaluation</a:t>
            </a:r>
          </a:p>
          <a:p>
            <a:pPr lvl="1"/>
            <a:r>
              <a:rPr lang="en-US" sz="2800" dirty="0" smtClean="0"/>
              <a:t>Dynamic binding, reflection, polymorphism</a:t>
            </a:r>
          </a:p>
          <a:p>
            <a:r>
              <a:rPr lang="en-US" sz="3200" dirty="0" smtClean="0"/>
              <a:t>Compiled (traditional Java):</a:t>
            </a:r>
          </a:p>
          <a:p>
            <a:pPr lvl="1"/>
            <a:r>
              <a:rPr lang="en-US" sz="2800" dirty="0" smtClean="0"/>
              <a:t>Faster execution (when already downloaded)</a:t>
            </a:r>
          </a:p>
          <a:p>
            <a:pPr lvl="1"/>
            <a:r>
              <a:rPr lang="en-US" sz="2800" dirty="0" smtClean="0"/>
              <a:t>Terrible for client-side execution</a:t>
            </a:r>
          </a:p>
          <a:p>
            <a:r>
              <a:rPr lang="en-US" sz="2800" u="sng" dirty="0" smtClean="0"/>
              <a:t>Modern</a:t>
            </a:r>
            <a:r>
              <a:rPr lang="en-US" sz="2800" dirty="0" smtClean="0"/>
              <a:t> trends toward just-in-time (JIT) compilation</a:t>
            </a:r>
            <a:endParaRPr lang="en-US" sz="2800" dirty="0"/>
          </a:p>
        </p:txBody>
      </p:sp>
      <p:pic>
        <p:nvPicPr>
          <p:cNvPr id="114690" name="Picture 2" descr="Chrome 2.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5410200"/>
            <a:ext cx="457200" cy="457200"/>
          </a:xfrm>
          <a:prstGeom prst="rect">
            <a:avLst/>
          </a:prstGeom>
          <a:noFill/>
        </p:spPr>
      </p:pic>
      <p:pic>
        <p:nvPicPr>
          <p:cNvPr id="114692" name="Picture 4" descr="Firefox 3.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5410200"/>
            <a:ext cx="457200" cy="438151"/>
          </a:xfrm>
          <a:prstGeom prst="rect">
            <a:avLst/>
          </a:prstGeom>
          <a:noFill/>
        </p:spPr>
      </p:pic>
      <p:pic>
        <p:nvPicPr>
          <p:cNvPr id="114694" name="Picture 6" descr="Safari 3.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5410200"/>
            <a:ext cx="4572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Type Casting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Claim: JavaScript will never have the power of a true programming language, like Java, because it lacks strong types</a:t>
            </a:r>
          </a:p>
          <a:p>
            <a:endParaRPr lang="en-US" dirty="0" smtClean="0"/>
          </a:p>
        </p:txBody>
      </p:sp>
      <p:pic>
        <p:nvPicPr>
          <p:cNvPr id="4" name="Picture 2" descr="http://www.wiispace.com/wii-forum/members/superhero-albums-she-woot-i-bet-you-all-like-dis-picture1840-o-rl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421693"/>
            <a:ext cx="3429000" cy="3131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Weak v Strong Typing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to test values anyway</a:t>
            </a:r>
          </a:p>
          <a:p>
            <a:r>
              <a:rPr lang="en-US" dirty="0" smtClean="0"/>
              <a:t>Strong typing:</a:t>
            </a:r>
          </a:p>
          <a:p>
            <a:pPr lvl="1"/>
            <a:r>
              <a:rPr lang="en-US" dirty="0" smtClean="0"/>
              <a:t>More work</a:t>
            </a:r>
          </a:p>
          <a:p>
            <a:pPr lvl="1"/>
            <a:r>
              <a:rPr lang="en-US" dirty="0" smtClean="0"/>
              <a:t>Less adaptable</a:t>
            </a:r>
          </a:p>
          <a:p>
            <a:r>
              <a:rPr lang="en-US" dirty="0" smtClean="0"/>
              <a:t>Modern trends toward dynamic typing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Object-oriented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Claim: JavaScript is object-based, not object-oriented, like Java, because it lacks classical inheritance</a:t>
            </a:r>
          </a:p>
        </p:txBody>
      </p:sp>
      <p:pic>
        <p:nvPicPr>
          <p:cNvPr id="5" name="Picture 2" descr="http://www.wiispace.com/wii-forum/members/superhero-albums-she-woot-i-bet-you-all-like-dis-picture1840-o-rl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421693"/>
            <a:ext cx="3429000" cy="3131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http://www.islamkalvi.com/images/science/platipus.jpg"/>
          <p:cNvPicPr>
            <a:picLocks noChangeAspect="1" noChangeArrowheads="1"/>
          </p:cNvPicPr>
          <p:nvPr/>
        </p:nvPicPr>
        <p:blipFill>
          <a:blip r:embed="rId3" cstate="print"/>
          <a:srcRect b="7143"/>
          <a:stretch>
            <a:fillRect/>
          </a:stretch>
        </p:blipFill>
        <p:spPr bwMode="auto">
          <a:xfrm>
            <a:off x="2133600" y="3429000"/>
            <a:ext cx="4762500" cy="2971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Classes v Prototypes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Prototypes (</a:t>
            </a:r>
            <a:r>
              <a:rPr lang="en-US" i="1" dirty="0" err="1" smtClean="0"/>
              <a:t>Rosch</a:t>
            </a:r>
            <a:r>
              <a:rPr lang="en-US" i="1" dirty="0" smtClean="0"/>
              <a:t>, 1970’s</a:t>
            </a:r>
            <a:r>
              <a:rPr lang="en-US" dirty="0" smtClean="0"/>
              <a:t>) evolved from classes (</a:t>
            </a:r>
            <a:r>
              <a:rPr lang="en-US" i="1" dirty="0" smtClean="0"/>
              <a:t>Aristotle 350’s BCE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Classical JavaScript possible</a:t>
            </a:r>
          </a:p>
          <a:p>
            <a:r>
              <a:rPr lang="en-US" dirty="0" smtClean="0"/>
              <a:t>Classification difficult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Macro Language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Claim: JavaScript is a procedural (imperative) language only good for writing browser “macros”</a:t>
            </a:r>
          </a:p>
          <a:p>
            <a:endParaRPr lang="en-US" dirty="0" smtClean="0"/>
          </a:p>
        </p:txBody>
      </p:sp>
      <p:pic>
        <p:nvPicPr>
          <p:cNvPr id="6" name="Picture 2" descr="http://www.wiispace.com/wii-forum/members/superhero-albums-she-woot-i-bet-you-all-like-dis-picture1840-o-rl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421693"/>
            <a:ext cx="3429000" cy="3131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What Is JavaScript?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“The programming language of the world’s largest open system.” </a:t>
            </a:r>
          </a:p>
          <a:p>
            <a:pPr algn="ctr">
              <a:buNone/>
            </a:pPr>
            <a:r>
              <a:rPr lang="en-US" sz="2400" dirty="0" smtClean="0"/>
              <a:t>–Douglas </a:t>
            </a:r>
            <a:r>
              <a:rPr lang="en-US" sz="2400" dirty="0" err="1" smtClean="0"/>
              <a:t>Crockford</a:t>
            </a:r>
            <a:endParaRPr lang="en-US" sz="4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Functional v Procedural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“JavaScript masquerades as a procedural language until you're ready to take it to the next level.” </a:t>
            </a:r>
            <a:r>
              <a:rPr lang="en-US" sz="1600" dirty="0" smtClean="0"/>
              <a:t>–Patrick Hunlock </a:t>
            </a:r>
            <a:endParaRPr lang="en-US" dirty="0" smtClean="0"/>
          </a:p>
          <a:p>
            <a:r>
              <a:rPr lang="en-US" dirty="0" smtClean="0"/>
              <a:t>“…the world’s most popular functional programming language.” </a:t>
            </a:r>
            <a:r>
              <a:rPr lang="en-US" sz="1600" dirty="0" smtClean="0"/>
              <a:t>–Douglas </a:t>
            </a:r>
            <a:r>
              <a:rPr lang="en-US" sz="1600" dirty="0" err="1" smtClean="0"/>
              <a:t>Crockford</a:t>
            </a:r>
            <a:endParaRPr lang="en-US" sz="1600" dirty="0" smtClean="0"/>
          </a:p>
          <a:p>
            <a:r>
              <a:rPr lang="en-US" dirty="0" smtClean="0"/>
              <a:t>Based on Self and Scheme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Evolution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AJAX</a:t>
            </a:r>
          </a:p>
          <a:p>
            <a:r>
              <a:rPr lang="en-US" sz="3600" dirty="0" smtClean="0"/>
              <a:t>Libraries</a:t>
            </a:r>
          </a:p>
          <a:p>
            <a:r>
              <a:rPr lang="en-US" sz="3600" dirty="0" smtClean="0"/>
              <a:t>JSON</a:t>
            </a:r>
          </a:p>
          <a:p>
            <a:r>
              <a:rPr lang="en-US" sz="3600" dirty="0" smtClean="0"/>
              <a:t>Beyond the browser</a:t>
            </a:r>
          </a:p>
        </p:txBody>
      </p:sp>
      <p:pic>
        <p:nvPicPr>
          <p:cNvPr id="64514" name="Picture 2" descr="http://www.wired.com/geekdad/wp-content/uploads/2010/02/darwin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6020" y="1600200"/>
            <a:ext cx="3522959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Beyond the Browser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Embedded scripting (</a:t>
            </a:r>
            <a:r>
              <a:rPr lang="en-US" dirty="0" err="1" smtClean="0"/>
              <a:t>OpenOffice</a:t>
            </a:r>
            <a:r>
              <a:rPr lang="en-US" dirty="0" smtClean="0"/>
              <a:t>, PDF)</a:t>
            </a:r>
          </a:p>
          <a:p>
            <a:r>
              <a:rPr lang="en-US" dirty="0" smtClean="0"/>
              <a:t>Consumer electronics</a:t>
            </a:r>
          </a:p>
          <a:p>
            <a:r>
              <a:rPr lang="en-US" dirty="0" smtClean="0"/>
              <a:t>VM APIs (mobile and desktop)</a:t>
            </a:r>
          </a:p>
          <a:p>
            <a:r>
              <a:rPr lang="en-US" dirty="0" smtClean="0"/>
              <a:t>Compiled to machine code (</a:t>
            </a:r>
            <a:r>
              <a:rPr lang="en-US" dirty="0" smtClean="0">
                <a:hlinkClick r:id="rId3"/>
              </a:rPr>
              <a:t>V8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Server-side execution (</a:t>
            </a:r>
            <a:r>
              <a:rPr lang="en-US" dirty="0" smtClean="0">
                <a:hlinkClick r:id="rId4"/>
              </a:rPr>
              <a:t>SSJS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Database (</a:t>
            </a:r>
            <a:r>
              <a:rPr lang="en-US" dirty="0" err="1" smtClean="0"/>
              <a:t>NoSQL</a:t>
            </a:r>
            <a:r>
              <a:rPr lang="en-US" dirty="0" smtClean="0"/>
              <a:t> with JSON)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Resources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JavaScript, The Good Parts</a:t>
            </a:r>
          </a:p>
          <a:p>
            <a:pPr lvl="1"/>
            <a:r>
              <a:rPr lang="en-US" dirty="0" smtClean="0"/>
              <a:t>Douglas </a:t>
            </a:r>
            <a:r>
              <a:rPr lang="en-US" dirty="0" err="1" smtClean="0"/>
              <a:t>Crockford</a:t>
            </a:r>
            <a:r>
              <a:rPr lang="en-US" i="1" dirty="0" smtClean="0"/>
              <a:t>, </a:t>
            </a:r>
            <a:r>
              <a:rPr lang="en-US" u="sng" dirty="0" smtClean="0"/>
              <a:t>javascript.crockford.com</a:t>
            </a:r>
          </a:p>
          <a:p>
            <a:r>
              <a:rPr lang="en-US" i="1" dirty="0" smtClean="0"/>
              <a:t>Even Faster Web Sites</a:t>
            </a:r>
          </a:p>
          <a:p>
            <a:pPr lvl="1"/>
            <a:r>
              <a:rPr lang="en-US" dirty="0" smtClean="0"/>
              <a:t>Steve </a:t>
            </a:r>
            <a:r>
              <a:rPr lang="en-US" dirty="0" err="1" smtClean="0"/>
              <a:t>Souders</a:t>
            </a:r>
            <a:r>
              <a:rPr lang="en-US" i="1" dirty="0" smtClean="0"/>
              <a:t>, </a:t>
            </a:r>
            <a:r>
              <a:rPr lang="en-US" u="sng" dirty="0" smtClean="0"/>
              <a:t>stevesouders.com</a:t>
            </a:r>
          </a:p>
          <a:p>
            <a:r>
              <a:rPr lang="en-US" i="1" dirty="0" smtClean="0"/>
              <a:t>YUI Theatre</a:t>
            </a:r>
          </a:p>
          <a:p>
            <a:pPr lvl="1"/>
            <a:r>
              <a:rPr lang="en-US" u="sng" dirty="0" smtClean="0"/>
              <a:t>developer.yahoo.com/</a:t>
            </a:r>
            <a:r>
              <a:rPr lang="en-US" u="sng" dirty="0" err="1" smtClean="0"/>
              <a:t>yui</a:t>
            </a:r>
            <a:r>
              <a:rPr lang="en-US" u="sng" dirty="0" smtClean="0"/>
              <a:t>/theater/</a:t>
            </a:r>
          </a:p>
          <a:p>
            <a:r>
              <a:rPr lang="en-US" i="1" dirty="0" err="1" smtClean="0"/>
              <a:t>GoogleTechTalks</a:t>
            </a:r>
            <a:endParaRPr lang="en-US" i="1" dirty="0" smtClean="0"/>
          </a:p>
          <a:p>
            <a:pPr lvl="1"/>
            <a:r>
              <a:rPr lang="en-US" u="sng" dirty="0" smtClean="0"/>
              <a:t>youtube.com/user/</a:t>
            </a:r>
            <a:r>
              <a:rPr lang="en-US" u="sng" dirty="0" err="1" smtClean="0"/>
              <a:t>GoogleTechTalks</a:t>
            </a:r>
            <a:endParaRPr lang="en-US" u="sng" dirty="0" smtClean="0"/>
          </a:p>
          <a:p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 descr="http://clivelimpkin.com/wp-content/gallery/main_gallery/overload_bike_d_001.jpg"/>
          <p:cNvPicPr>
            <a:picLocks noChangeAspect="1" noChangeArrowheads="1"/>
          </p:cNvPicPr>
          <p:nvPr/>
        </p:nvPicPr>
        <p:blipFill>
          <a:blip r:embed="rId3" cstate="print"/>
          <a:srcRect b="12266"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189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 </a:t>
            </a:r>
            <a:r>
              <a:rPr lang="en-US" dirty="0" smtClean="0">
                <a:hlinkClick r:id="rId4"/>
              </a:rPr>
              <a:t>clivelimpkin.com/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Architect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Speed v Performance</a:t>
            </a:r>
            <a:endParaRPr lang="en-US" sz="4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to interactivity</a:t>
            </a:r>
          </a:p>
          <a:p>
            <a:r>
              <a:rPr lang="en-US" dirty="0" smtClean="0"/>
              <a:t>Interaction responsiveness</a:t>
            </a:r>
          </a:p>
          <a:p>
            <a:r>
              <a:rPr lang="en-US" dirty="0" smtClean="0"/>
              <a:t>Perceived performance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/>
              <a:t>Threading</a:t>
            </a:r>
          </a:p>
          <a:p>
            <a:pPr lvl="0">
              <a:defRPr/>
            </a:pPr>
            <a:r>
              <a:rPr lang="en-US" dirty="0" smtClean="0"/>
              <a:t>Caching</a:t>
            </a:r>
          </a:p>
          <a:p>
            <a:pPr lvl="0">
              <a:defRPr/>
            </a:pPr>
            <a:r>
              <a:rPr lang="en-US" dirty="0" smtClean="0"/>
              <a:t>Streaming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Server v Client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70" name="Picture 6" descr="epic fail pictur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Designer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Accessibility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  </a:t>
            </a:r>
          </a:p>
          <a:p>
            <a:pPr>
              <a:buNone/>
            </a:pPr>
            <a:r>
              <a:rPr lang="en-US" sz="3600" dirty="0" smtClean="0"/>
              <a:t>  “In many cases, JavaScript can be used to increase accessibility.” </a:t>
            </a:r>
            <a:br>
              <a:rPr lang="en-US" sz="3600" dirty="0" smtClean="0"/>
            </a:br>
            <a:r>
              <a:rPr lang="en-US" sz="1600" dirty="0" smtClean="0"/>
              <a:t>–webaim.org</a:t>
            </a:r>
            <a:endParaRPr lang="en-US" sz="3600" dirty="0"/>
          </a:p>
        </p:txBody>
      </p:sp>
      <p:pic>
        <p:nvPicPr>
          <p:cNvPr id="6" name="Picture 2" descr="http://www.portalprelude.com/images/news/dude-wait-what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355437"/>
            <a:ext cx="4038600" cy="3015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Crazy Neighbor Photos - Playground Ahead, Watch For Bea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tx1"/>
                </a:solidFill>
              </a:rPr>
              <a:t>Administrator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XSS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000" dirty="0" smtClean="0"/>
              <a:t>“The vulnerabilities are required by Web Standards.</a:t>
            </a:r>
          </a:p>
          <a:p>
            <a:pPr algn="ctr">
              <a:buNone/>
            </a:pPr>
            <a:endParaRPr lang="en-US" sz="4000" dirty="0" smtClean="0"/>
          </a:p>
          <a:p>
            <a:pPr algn="ctr">
              <a:buNone/>
            </a:pPr>
            <a:r>
              <a:rPr lang="en-US" dirty="0" smtClean="0"/>
              <a:t>The consequences of standards behavior, not bugs”</a:t>
            </a:r>
          </a:p>
          <a:p>
            <a:pPr algn="ctr">
              <a:buNone/>
            </a:pPr>
            <a:r>
              <a:rPr lang="en-US" sz="1600" dirty="0" smtClean="0"/>
              <a:t>--Douglas </a:t>
            </a:r>
            <a:r>
              <a:rPr lang="en-US" sz="1600" dirty="0" err="1" smtClean="0"/>
              <a:t>Crockford</a:t>
            </a:r>
            <a:endParaRPr lang="en-US" sz="16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4589</TotalTime>
  <Words>969</Words>
  <Application>Microsoft Office PowerPoint</Application>
  <PresentationFormat>On-screen Show (4:3)</PresentationFormat>
  <Paragraphs>194</Paragraphs>
  <Slides>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JavaScript</vt:lpstr>
      <vt:lpstr>What Is JavaScript?</vt:lpstr>
      <vt:lpstr>Architect</vt:lpstr>
      <vt:lpstr>Speed v Performance</vt:lpstr>
      <vt:lpstr>Server v Client</vt:lpstr>
      <vt:lpstr>Designer</vt:lpstr>
      <vt:lpstr>Accessibility</vt:lpstr>
      <vt:lpstr>Administrator</vt:lpstr>
      <vt:lpstr>XSS</vt:lpstr>
      <vt:lpstr>Developer</vt:lpstr>
      <vt:lpstr>JavaScript Is…</vt:lpstr>
      <vt:lpstr>History</vt:lpstr>
      <vt:lpstr>Scripting Language</vt:lpstr>
      <vt:lpstr>Interpreted v Compiled</vt:lpstr>
      <vt:lpstr>Type Casting</vt:lpstr>
      <vt:lpstr>Weak v Strong Typing</vt:lpstr>
      <vt:lpstr>Object-oriented</vt:lpstr>
      <vt:lpstr>Classes v Prototypes</vt:lpstr>
      <vt:lpstr>Macro Language</vt:lpstr>
      <vt:lpstr>Functional v Procedural</vt:lpstr>
      <vt:lpstr>Evolution</vt:lpstr>
      <vt:lpstr>Beyond the Browser</vt:lpstr>
      <vt:lpstr>Slide 23</vt:lpstr>
      <vt:lpstr>Resources</vt:lpstr>
    </vt:vector>
  </TitlesOfParts>
  <Company>University of Connecticut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Paul Grenier</dc:creator>
  <cp:lastModifiedBy>Paul Grenier</cp:lastModifiedBy>
  <cp:revision>346</cp:revision>
  <dcterms:created xsi:type="dcterms:W3CDTF">2010-05-04T12:29:44Z</dcterms:created>
  <dcterms:modified xsi:type="dcterms:W3CDTF">2010-07-21T18:25:15Z</dcterms:modified>
</cp:coreProperties>
</file>