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1765"/>
                  </a:srgbClr>
                </a:gs>
                <a:gs pos="60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6000"/>
                  </a:srgbClr>
                </a:gs>
                <a:gs pos="61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xmlns:mc="http://schemas.openxmlformats.org/markup-compatibility/2006" xmlns:a14="http://schemas.microsoft.com/office/drawing/2010/main" val="010101" mc:Ignorable="">
                  <a:alpha val="34000"/>
                </a:srgbClr>
              </a:gs>
              <a:gs pos="100000">
                <a:srgbClr xmlns:mc="http://schemas.openxmlformats.org/markup-compatibility/2006" xmlns:a14="http://schemas.microsoft.com/office/drawing/2010/main" val="010101" mc:Ignorable="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1765"/>
                  </a:srgbClr>
                </a:gs>
                <a:gs pos="60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6000"/>
                  </a:srgbClr>
                </a:gs>
                <a:gs pos="61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xmlns:mc="http://schemas.openxmlformats.org/markup-compatibility/2006" xmlns:a14="http://schemas.microsoft.com/office/drawing/2010/main" val="010101" mc:Ignorable="">
                  <a:alpha val="34000"/>
                </a:srgbClr>
              </a:gs>
              <a:gs pos="100000">
                <a:srgbClr xmlns:mc="http://schemas.openxmlformats.org/markup-compatibility/2006" xmlns:a14="http://schemas.microsoft.com/office/drawing/2010/main" val="010101" mc:Ignorable="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1765"/>
                  </a:srgbClr>
                </a:gs>
                <a:gs pos="60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6000"/>
                  </a:srgbClr>
                </a:gs>
                <a:gs pos="61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xmlns:mc="http://schemas.openxmlformats.org/markup-compatibility/2006" xmlns:a14="http://schemas.microsoft.com/office/drawing/2010/main" val="010101" mc:Ignorable="">
                  <a:alpha val="34000"/>
                </a:srgbClr>
              </a:gs>
              <a:gs pos="100000">
                <a:srgbClr xmlns:mc="http://schemas.openxmlformats.org/markup-compatibility/2006" xmlns:a14="http://schemas.microsoft.com/office/drawing/2010/main" val="010101" mc:Ignorable="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xmlns:mc="http://schemas.openxmlformats.org/markup-compatibility/2006" xmlns:a14="http://schemas.microsoft.com/office/drawing/2010/main" val="FFFFFF" mc:Ignorable="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1765"/>
                  </a:srgbClr>
                </a:gs>
                <a:gs pos="60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xmlns:mc="http://schemas.openxmlformats.org/markup-compatibility/2006" xmlns:a14="http://schemas.microsoft.com/office/drawing/2010/main" val="010101" mc:Ignorable="">
                    <a:alpha val="56000"/>
                  </a:srgbClr>
                </a:gs>
                <a:gs pos="61000">
                  <a:srgbClr xmlns:mc="http://schemas.openxmlformats.org/markup-compatibility/2006" xmlns:a14="http://schemas.microsoft.com/office/drawing/2010/main" val="FEFEFE" mc:Ignorable="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xmlns:mc="http://schemas.openxmlformats.org/markup-compatibility/2006" xmlns:a14="http://schemas.microsoft.com/office/drawing/2010/main" val="010101" mc:Ignorable="">
                  <a:alpha val="34000"/>
                </a:srgbClr>
              </a:gs>
              <a:gs pos="100000">
                <a:srgbClr xmlns:mc="http://schemas.openxmlformats.org/markup-compatibility/2006" xmlns:a14="http://schemas.microsoft.com/office/drawing/2010/main" val="010101" mc:Ignorable="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4998B00-0D25-4854-A1F6-1F0AA27DEBD2}" type="datetimeFigureOut">
              <a:rPr lang="en-US" smtClean="0"/>
              <a:t>24/2/2010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70D9576-200C-40DD-AC94-8F93355E36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17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160000"/>
        <a:buFont typeface="Rage Italic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590800"/>
            <a:ext cx="5723468" cy="1828090"/>
          </a:xfrm>
        </p:spPr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Traversal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</a:p>
          <a:p>
            <a:pPr lvl="1"/>
            <a:r>
              <a:rPr lang="en-US" dirty="0" smtClean="0"/>
              <a:t>DOM Load &amp; Save</a:t>
            </a:r>
          </a:p>
          <a:p>
            <a:pPr lvl="1"/>
            <a:r>
              <a:rPr lang="en-US" dirty="0" smtClean="0"/>
              <a:t>DOM Validation</a:t>
            </a:r>
          </a:p>
          <a:p>
            <a:pPr lvl="1"/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smtClean="0"/>
              <a:t>XML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1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DOMs</a:t>
            </a:r>
          </a:p>
          <a:p>
            <a:pPr lvl="1"/>
            <a:r>
              <a:rPr lang="en-US" dirty="0" smtClean="0"/>
              <a:t>Scalable Vector Graphics (SVG)</a:t>
            </a:r>
          </a:p>
          <a:p>
            <a:pPr lvl="1"/>
            <a:r>
              <a:rPr lang="en-US" dirty="0" smtClean="0"/>
              <a:t>Mathematical Markup Language (</a:t>
            </a:r>
            <a:r>
              <a:rPr lang="en-US" dirty="0" err="1" smtClean="0"/>
              <a:t>MathML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Synchronized Multimedia Integration Language (SMIL)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6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 Support</a:t>
            </a:r>
          </a:p>
          <a:p>
            <a:pPr lvl="1"/>
            <a:r>
              <a:rPr lang="en-US" dirty="0" smtClean="0"/>
              <a:t>Level 0</a:t>
            </a:r>
          </a:p>
          <a:p>
            <a:pPr lvl="2"/>
            <a:r>
              <a:rPr lang="en-US" dirty="0" smtClean="0"/>
              <a:t>Netscape Navigator 4</a:t>
            </a:r>
          </a:p>
          <a:p>
            <a:pPr lvl="2"/>
            <a:r>
              <a:rPr lang="en-US" dirty="0" smtClean="0"/>
              <a:t>Internet Explorer 4</a:t>
            </a:r>
          </a:p>
          <a:p>
            <a:pPr lvl="2"/>
            <a:r>
              <a:rPr lang="en-US" dirty="0" smtClean="0"/>
              <a:t>Opera 1 – 6</a:t>
            </a:r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Netscape Navigator 6+</a:t>
            </a:r>
          </a:p>
          <a:p>
            <a:pPr lvl="2"/>
            <a:r>
              <a:rPr lang="en-US" dirty="0" smtClean="0"/>
              <a:t>Internet Explorer 5+</a:t>
            </a:r>
          </a:p>
          <a:p>
            <a:pPr lvl="2"/>
            <a:r>
              <a:rPr lang="en-US" dirty="0" smtClean="0"/>
              <a:t>Opera 7+</a:t>
            </a:r>
          </a:p>
          <a:p>
            <a:pPr lvl="2"/>
            <a:r>
              <a:rPr lang="en-US" dirty="0" smtClean="0"/>
              <a:t>Safari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8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28800"/>
            <a:ext cx="6196405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Browser Support Cont..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Internet Explorer 8</a:t>
            </a:r>
          </a:p>
          <a:p>
            <a:pPr lvl="2"/>
            <a:r>
              <a:rPr lang="en-US" dirty="0" smtClean="0"/>
              <a:t>Safari 2+</a:t>
            </a:r>
          </a:p>
          <a:p>
            <a:pPr lvl="2"/>
            <a:r>
              <a:rPr lang="en-US" dirty="0" smtClean="0"/>
              <a:t>Chrome</a:t>
            </a:r>
          </a:p>
          <a:p>
            <a:pPr lvl="2"/>
            <a:r>
              <a:rPr lang="en-US" dirty="0" smtClean="0"/>
              <a:t>Opera 7+</a:t>
            </a:r>
          </a:p>
          <a:p>
            <a:pPr lvl="1"/>
            <a:r>
              <a:rPr lang="en-US" dirty="0" smtClean="0"/>
              <a:t>Level 3</a:t>
            </a:r>
          </a:p>
          <a:p>
            <a:pPr lvl="2"/>
            <a:r>
              <a:rPr lang="en-US" dirty="0" smtClean="0"/>
              <a:t>Safari 3+</a:t>
            </a:r>
          </a:p>
          <a:p>
            <a:pPr lvl="2"/>
            <a:r>
              <a:rPr lang="en-US" dirty="0" smtClean="0"/>
              <a:t>Chrome 2+</a:t>
            </a:r>
          </a:p>
          <a:p>
            <a:pPr lvl="2"/>
            <a:r>
              <a:rPr lang="en-US" dirty="0" smtClean="0"/>
              <a:t>Firefox 1+</a:t>
            </a:r>
          </a:p>
          <a:p>
            <a:pPr lvl="2"/>
            <a:r>
              <a:rPr lang="en-US" dirty="0" smtClean="0"/>
              <a:t>Opera 9+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8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 3</a:t>
            </a:r>
          </a:p>
          <a:p>
            <a:r>
              <a:rPr lang="en-US" dirty="0" smtClean="0"/>
              <a:t>Interact with the Browser</a:t>
            </a:r>
          </a:p>
          <a:p>
            <a:r>
              <a:rPr lang="en-US" dirty="0" smtClean="0"/>
              <a:t>No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0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windows – </a:t>
            </a:r>
            <a:r>
              <a:rPr lang="en-US" i="1" dirty="0" err="1" smtClean="0"/>
              <a:t>window.open</a:t>
            </a:r>
            <a:endParaRPr lang="en-US" i="1" dirty="0" smtClean="0"/>
          </a:p>
          <a:p>
            <a:r>
              <a:rPr lang="en-US" dirty="0" smtClean="0"/>
              <a:t>Move, resize &amp; close windows</a:t>
            </a:r>
          </a:p>
          <a:p>
            <a:r>
              <a:rPr lang="en-US" b="1" i="1" dirty="0" smtClean="0"/>
              <a:t>Navigator</a:t>
            </a:r>
            <a:r>
              <a:rPr lang="en-US" dirty="0" smtClean="0"/>
              <a:t> object </a:t>
            </a:r>
          </a:p>
          <a:p>
            <a:r>
              <a:rPr lang="en-US" b="1" i="1" dirty="0" smtClean="0"/>
              <a:t>location </a:t>
            </a:r>
            <a:r>
              <a:rPr lang="en-US" dirty="0" smtClean="0"/>
              <a:t>object</a:t>
            </a:r>
          </a:p>
          <a:p>
            <a:r>
              <a:rPr lang="en-US" b="1" i="1" dirty="0" smtClean="0"/>
              <a:t>screen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Cookie</a:t>
            </a:r>
          </a:p>
          <a:p>
            <a:r>
              <a:rPr lang="en-US" dirty="0" err="1" smtClean="0"/>
              <a:t>XMLHttpRequest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4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Trident</a:t>
            </a:r>
          </a:p>
          <a:p>
            <a:r>
              <a:rPr lang="en-US" dirty="0" smtClean="0"/>
              <a:t>Gecko</a:t>
            </a:r>
          </a:p>
          <a:p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smtClean="0"/>
              <a:t>KHTML</a:t>
            </a:r>
          </a:p>
          <a:p>
            <a:r>
              <a:rPr lang="en-US" dirty="0" smtClean="0"/>
              <a:t>Presto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0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3</a:t>
            </a:r>
            <a:r>
              <a:rPr lang="en-US" baseline="30000" dirty="0" smtClean="0"/>
              <a:t>rd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C, Perl Syntax</a:t>
            </a:r>
          </a:p>
          <a:p>
            <a:r>
              <a:rPr lang="en-US" dirty="0" smtClean="0"/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60227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066800"/>
            <a:ext cx="6196405" cy="4656269"/>
          </a:xfrm>
        </p:spPr>
        <p:txBody>
          <a:bodyPr/>
          <a:lstStyle/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A-Z, a-z, 0-9, $, _</a:t>
            </a:r>
          </a:p>
          <a:p>
            <a:pPr lvl="1"/>
            <a:r>
              <a:rPr lang="en-US" dirty="0" smtClean="0"/>
              <a:t>Cannot use Keywords and reserved words</a:t>
            </a:r>
          </a:p>
          <a:p>
            <a:pPr lvl="1"/>
            <a:endParaRPr lang="en-US" dirty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//single-line comments</a:t>
            </a:r>
          </a:p>
          <a:p>
            <a:pPr lvl="1"/>
            <a:r>
              <a:rPr lang="en-US" dirty="0" smtClean="0"/>
              <a:t>/* */ multi-line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appeared in 1995</a:t>
            </a:r>
          </a:p>
          <a:p>
            <a:r>
              <a:rPr lang="en-US" dirty="0" smtClean="0"/>
              <a:t>Main purpose was Input validation</a:t>
            </a:r>
          </a:p>
          <a:p>
            <a:r>
              <a:rPr lang="en-US" dirty="0" smtClean="0"/>
              <a:t>Netscape Navigator 3</a:t>
            </a:r>
          </a:p>
          <a:p>
            <a:r>
              <a:rPr lang="en-US" dirty="0" err="1" smtClean="0"/>
              <a:t>Cmm</a:t>
            </a:r>
            <a:r>
              <a:rPr lang="en-US" dirty="0" smtClean="0"/>
              <a:t> -&gt; </a:t>
            </a:r>
            <a:r>
              <a:rPr lang="en-US" dirty="0" err="1" smtClean="0"/>
              <a:t>ScriptEase</a:t>
            </a:r>
            <a:r>
              <a:rPr lang="en-US" dirty="0" smtClean="0"/>
              <a:t> -&gt; </a:t>
            </a:r>
            <a:r>
              <a:rPr lang="en-US" dirty="0" err="1" smtClean="0"/>
              <a:t>Expresso</a:t>
            </a:r>
            <a:r>
              <a:rPr lang="en-US" dirty="0" smtClean="0"/>
              <a:t> Pages</a:t>
            </a:r>
          </a:p>
          <a:p>
            <a:r>
              <a:rPr lang="en-US" dirty="0"/>
              <a:t>Brendan </a:t>
            </a:r>
            <a:r>
              <a:rPr lang="en-US" dirty="0" err="1"/>
              <a:t>Eich</a:t>
            </a:r>
            <a:r>
              <a:rPr lang="en-US" dirty="0"/>
              <a:t> </a:t>
            </a:r>
          </a:p>
          <a:p>
            <a:r>
              <a:rPr lang="en-US" dirty="0" smtClean="0"/>
              <a:t>Mocha -&gt; </a:t>
            </a:r>
            <a:r>
              <a:rPr lang="en-US" dirty="0" err="1" smtClean="0"/>
              <a:t>LiveScript</a:t>
            </a:r>
            <a:r>
              <a:rPr lang="en-US" dirty="0" smtClean="0"/>
              <a:t> -&gt;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IE 3 &amp; Jscript</a:t>
            </a:r>
          </a:p>
          <a:p>
            <a:r>
              <a:rPr lang="en-US" dirty="0" err="1"/>
              <a:t>ECMAScript</a:t>
            </a:r>
            <a:r>
              <a:rPr lang="en-US" dirty="0"/>
              <a:t> – 1997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0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309743"/>
          </a:xfrm>
        </p:spPr>
        <p:txBody>
          <a:bodyPr/>
          <a:lstStyle/>
          <a:p>
            <a:r>
              <a:rPr lang="en-US" dirty="0" smtClean="0"/>
              <a:t>Ends with ;</a:t>
            </a:r>
          </a:p>
          <a:p>
            <a:pPr lvl="1"/>
            <a:r>
              <a:rPr lang="en-US" dirty="0" smtClean="0"/>
              <a:t>is optional</a:t>
            </a:r>
          </a:p>
          <a:p>
            <a:pPr lvl="1"/>
            <a:r>
              <a:rPr lang="en-US" dirty="0" smtClean="0"/>
              <a:t>but recommended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962400"/>
            <a:ext cx="6705600" cy="120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5760" lvl="1" indent="0">
              <a:buNone/>
            </a:pPr>
            <a:endParaRPr lang="en-US" dirty="0" smtClean="0">
              <a:latin typeface="Monaco" pitchFamily="49" charset="0"/>
            </a:endParaRPr>
          </a:p>
          <a:p>
            <a:pPr marL="365760" lvl="1" indent="0">
              <a:buNone/>
            </a:pPr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sum = a + b</a:t>
            </a:r>
          </a:p>
          <a:p>
            <a:pPr marL="365760" lvl="1" indent="0">
              <a:buNone/>
            </a:pPr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difference = a – b;</a:t>
            </a:r>
          </a:p>
          <a:p>
            <a:endParaRPr lang="en-US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50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471543"/>
          </a:xfrm>
        </p:spPr>
        <p:txBody>
          <a:bodyPr/>
          <a:lstStyle/>
          <a:p>
            <a:r>
              <a:rPr lang="en-US" dirty="0" smtClean="0"/>
              <a:t>Multiple statements  wrap in {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048000"/>
            <a:ext cx="6705600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5760" lvl="1" indent="0">
              <a:buNone/>
            </a:pPr>
            <a:endParaRPr lang="en-US" dirty="0" smtClean="0">
              <a:latin typeface="Monaco" pitchFamily="49" charset="0"/>
            </a:endParaRPr>
          </a:p>
          <a:p>
            <a:pPr marL="365760" lvl="1" indent="0">
              <a:buNone/>
            </a:pPr>
            <a:r>
              <a:rPr lang="en-US" dirty="0" smtClean="0">
                <a:latin typeface="Monaco" pitchFamily="49" charset="0"/>
              </a:rPr>
              <a:t>if (true === true) {</a:t>
            </a:r>
          </a:p>
          <a:p>
            <a:pPr marL="365760" lvl="1" indent="0">
              <a:buNone/>
            </a:pPr>
            <a:r>
              <a:rPr lang="en-US" dirty="0">
                <a:latin typeface="Monaco" pitchFamily="49" charset="0"/>
              </a:rPr>
              <a:t>	</a:t>
            </a:r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</a:t>
            </a:r>
            <a:r>
              <a:rPr lang="en-US" dirty="0" err="1" smtClean="0">
                <a:latin typeface="Monaco" pitchFamily="49" charset="0"/>
              </a:rPr>
              <a:t>msg</a:t>
            </a:r>
            <a:r>
              <a:rPr lang="en-US" dirty="0" smtClean="0">
                <a:latin typeface="Monaco" pitchFamily="49" charset="0"/>
              </a:rPr>
              <a:t> = “hello”;</a:t>
            </a:r>
          </a:p>
          <a:p>
            <a:pPr marL="365760" lvl="1" indent="0">
              <a:buNone/>
            </a:pPr>
            <a:r>
              <a:rPr lang="en-US" dirty="0">
                <a:latin typeface="Monaco" pitchFamily="49" charset="0"/>
              </a:rPr>
              <a:t>	</a:t>
            </a:r>
            <a:r>
              <a:rPr lang="en-US" dirty="0" smtClean="0">
                <a:latin typeface="Monaco" pitchFamily="49" charset="0"/>
              </a:rPr>
              <a:t>alert(</a:t>
            </a:r>
            <a:r>
              <a:rPr lang="en-US" dirty="0" err="1" smtClean="0">
                <a:latin typeface="Monaco" pitchFamily="49" charset="0"/>
              </a:rPr>
              <a:t>msg</a:t>
            </a:r>
            <a:r>
              <a:rPr lang="en-US" dirty="0" smtClean="0">
                <a:latin typeface="Monaco" pitchFamily="49" charset="0"/>
              </a:rPr>
              <a:t> + “world”);</a:t>
            </a:r>
          </a:p>
          <a:p>
            <a:pPr marL="365760" lvl="1" indent="0">
              <a:buNone/>
            </a:pPr>
            <a:r>
              <a:rPr lang="en-US" dirty="0" smtClean="0">
                <a:latin typeface="Monaco" pitchFamily="49" charset="0"/>
              </a:rPr>
              <a:t>}</a:t>
            </a:r>
          </a:p>
          <a:p>
            <a:pPr marL="365760" lvl="1" indent="0">
              <a:buNone/>
            </a:pPr>
            <a:endParaRPr lang="en-US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1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20040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		else		new		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case		finally		return		void</a:t>
            </a:r>
          </a:p>
          <a:p>
            <a:r>
              <a:rPr lang="en-US" dirty="0" smtClean="0"/>
              <a:t>catch		for		switch		while</a:t>
            </a:r>
          </a:p>
          <a:p>
            <a:r>
              <a:rPr lang="en-US" dirty="0" smtClean="0"/>
              <a:t>continue		function		this		with</a:t>
            </a:r>
          </a:p>
          <a:p>
            <a:r>
              <a:rPr lang="en-US" dirty="0" smtClean="0"/>
              <a:t>default		if		throw</a:t>
            </a:r>
          </a:p>
          <a:p>
            <a:r>
              <a:rPr lang="en-US" dirty="0" smtClean="0"/>
              <a:t>delete		in		try</a:t>
            </a:r>
          </a:p>
          <a:p>
            <a:r>
              <a:rPr lang="en-US" dirty="0" smtClean="0"/>
              <a:t>do		</a:t>
            </a:r>
            <a:r>
              <a:rPr lang="en-US" dirty="0" err="1" smtClean="0"/>
              <a:t>instanceof</a:t>
            </a:r>
            <a:r>
              <a:rPr lang="en-US" dirty="0" smtClean="0"/>
              <a:t>	</a:t>
            </a:r>
            <a:r>
              <a:rPr lang="en-US" dirty="0" err="1" smtClean="0"/>
              <a:t>typeof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38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		</a:t>
            </a:r>
            <a:r>
              <a:rPr lang="en-US" dirty="0" err="1" smtClean="0"/>
              <a:t>enum</a:t>
            </a: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		short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		export		interface		static</a:t>
            </a:r>
          </a:p>
          <a:p>
            <a:r>
              <a:rPr lang="en-US" dirty="0" smtClean="0"/>
              <a:t>byte		extends		long		super</a:t>
            </a:r>
          </a:p>
          <a:p>
            <a:r>
              <a:rPr lang="en-US" dirty="0" smtClean="0"/>
              <a:t>char		final		native		synchronized</a:t>
            </a:r>
          </a:p>
          <a:p>
            <a:r>
              <a:rPr lang="en-US" dirty="0" smtClean="0"/>
              <a:t>class		float		package		throws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		</a:t>
            </a:r>
            <a:r>
              <a:rPr lang="en-US" dirty="0" err="1" smtClean="0"/>
              <a:t>goto</a:t>
            </a:r>
            <a:r>
              <a:rPr lang="en-US" dirty="0" smtClean="0"/>
              <a:t>		private		transient</a:t>
            </a:r>
          </a:p>
          <a:p>
            <a:r>
              <a:rPr lang="en-US" dirty="0" smtClean="0"/>
              <a:t>debugger		implements	protected		volatile</a:t>
            </a:r>
          </a:p>
          <a:p>
            <a:r>
              <a:rPr lang="en-US" dirty="0" smtClean="0"/>
              <a:t>double		import		public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23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Loosely typed</a:t>
            </a:r>
          </a:p>
          <a:p>
            <a:r>
              <a:rPr lang="en-US" dirty="0" smtClean="0"/>
              <a:t>Can hold any data</a:t>
            </a:r>
          </a:p>
          <a:p>
            <a:r>
              <a:rPr lang="en-US" dirty="0" smtClean="0"/>
              <a:t>Can be modified and contain different type of value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var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0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219200"/>
            <a:ext cx="6553200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function </a:t>
            </a:r>
            <a:r>
              <a:rPr lang="en-US" dirty="0" err="1" smtClean="0">
                <a:latin typeface="Monaco" pitchFamily="49" charset="0"/>
              </a:rPr>
              <a:t>myFunction</a:t>
            </a:r>
            <a:r>
              <a:rPr lang="en-US" dirty="0" smtClean="0">
                <a:latin typeface="Monaco" pitchFamily="49" charset="0"/>
              </a:rPr>
              <a:t> () {</a:t>
            </a:r>
          </a:p>
          <a:p>
            <a:r>
              <a:rPr lang="en-US" dirty="0" smtClean="0">
                <a:latin typeface="Monaco" pitchFamily="49" charset="0"/>
              </a:rPr>
              <a:t>	</a:t>
            </a:r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</a:t>
            </a:r>
            <a:r>
              <a:rPr lang="en-US" dirty="0" err="1" smtClean="0">
                <a:latin typeface="Monaco" pitchFamily="49" charset="0"/>
              </a:rPr>
              <a:t>myVariables</a:t>
            </a:r>
            <a:r>
              <a:rPr lang="en-US" dirty="0" smtClean="0">
                <a:latin typeface="Monaco" pitchFamily="49" charset="0"/>
              </a:rPr>
              <a:t> = ‘some string’;</a:t>
            </a:r>
            <a:endParaRPr lang="en-US" dirty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}</a:t>
            </a:r>
          </a:p>
          <a:p>
            <a:endParaRPr lang="en-US" dirty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alert(</a:t>
            </a:r>
            <a:r>
              <a:rPr lang="en-US" dirty="0" err="1" smtClean="0">
                <a:latin typeface="Monaco" pitchFamily="49" charset="0"/>
              </a:rPr>
              <a:t>myVariables</a:t>
            </a:r>
            <a:r>
              <a:rPr lang="en-US" dirty="0" smtClean="0">
                <a:latin typeface="Monaco" pitchFamily="49" charset="0"/>
              </a:rPr>
              <a:t>); //undefined</a:t>
            </a:r>
          </a:p>
          <a:p>
            <a:endParaRPr lang="en-US" dirty="0">
              <a:latin typeface="Monaco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6029" y="3657600"/>
            <a:ext cx="6553200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a = 1, b = ‘hello’, </a:t>
            </a:r>
            <a:r>
              <a:rPr lang="en-US" dirty="0" err="1" smtClean="0">
                <a:latin typeface="Monaco" pitchFamily="49" charset="0"/>
              </a:rPr>
              <a:t>myArray</a:t>
            </a:r>
            <a:r>
              <a:rPr lang="en-US" dirty="0" smtClean="0">
                <a:latin typeface="Monaco" pitchFamily="49" charset="0"/>
              </a:rPr>
              <a:t> = {};</a:t>
            </a:r>
          </a:p>
          <a:p>
            <a:endParaRPr lang="en-US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8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primitive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typeof</a:t>
            </a:r>
            <a:r>
              <a:rPr lang="en-US" dirty="0" smtClean="0"/>
              <a:t>’ operator</a:t>
            </a:r>
          </a:p>
          <a:p>
            <a:r>
              <a:rPr lang="en-US" dirty="0" smtClean="0"/>
              <a:t>‘objects’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5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029" y="1905000"/>
            <a:ext cx="6553200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temp;</a:t>
            </a:r>
          </a:p>
          <a:p>
            <a:r>
              <a:rPr lang="en-US" dirty="0" smtClean="0">
                <a:latin typeface="Monaco" pitchFamily="49" charset="0"/>
              </a:rPr>
              <a:t>alert(temp); 		//undefined</a:t>
            </a:r>
          </a:p>
          <a:p>
            <a:endParaRPr lang="en-US" dirty="0" smtClean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alert(</a:t>
            </a:r>
            <a:r>
              <a:rPr lang="en-US" dirty="0" err="1" smtClean="0">
                <a:latin typeface="Monaco" pitchFamily="49" charset="0"/>
              </a:rPr>
              <a:t>typeof</a:t>
            </a:r>
            <a:r>
              <a:rPr lang="en-US" dirty="0" smtClean="0">
                <a:latin typeface="Monaco" pitchFamily="49" charset="0"/>
              </a:rPr>
              <a:t> temp === ‘undefined’) //true</a:t>
            </a:r>
          </a:p>
          <a:p>
            <a:endParaRPr lang="en-US" dirty="0">
              <a:latin typeface="Monac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0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029" y="2819400"/>
            <a:ext cx="6553200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temp = null;</a:t>
            </a:r>
          </a:p>
          <a:p>
            <a:endParaRPr lang="en-US" dirty="0" smtClean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alert(null == undefined) //true</a:t>
            </a:r>
          </a:p>
          <a:p>
            <a:endParaRPr lang="en-US" dirty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alert(null === undefined) //false</a:t>
            </a:r>
          </a:p>
          <a:p>
            <a:endParaRPr lang="en-US" dirty="0">
              <a:latin typeface="Monaco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623943"/>
          </a:xfrm>
        </p:spPr>
        <p:txBody>
          <a:bodyPr/>
          <a:lstStyle/>
          <a:p>
            <a:r>
              <a:rPr lang="en-US" dirty="0" smtClean="0"/>
              <a:t>Empty object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4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029" y="2819400"/>
            <a:ext cx="6553200" cy="25853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Monaco" pitchFamily="49" charset="0"/>
              </a:rPr>
              <a:t>		      true		false</a:t>
            </a:r>
          </a:p>
          <a:p>
            <a:endParaRPr lang="en-US" dirty="0" smtClean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String		non-empty string	empty string</a:t>
            </a:r>
          </a:p>
          <a:p>
            <a:r>
              <a:rPr lang="en-US" dirty="0" smtClean="0">
                <a:latin typeface="Monaco" pitchFamily="49" charset="0"/>
              </a:rPr>
              <a:t>Number		non-zero		0</a:t>
            </a:r>
          </a:p>
          <a:p>
            <a:r>
              <a:rPr lang="en-US" dirty="0" smtClean="0">
                <a:latin typeface="Monaco" pitchFamily="49" charset="0"/>
              </a:rPr>
              <a:t>Object		any object</a:t>
            </a:r>
          </a:p>
          <a:p>
            <a:endParaRPr lang="en-US" dirty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Undefined – false</a:t>
            </a:r>
          </a:p>
          <a:p>
            <a:r>
              <a:rPr lang="en-US" dirty="0" smtClean="0">
                <a:latin typeface="Monaco" pitchFamily="49" charset="0"/>
              </a:rPr>
              <a:t>Null - false</a:t>
            </a:r>
          </a:p>
          <a:p>
            <a:endParaRPr lang="en-US" dirty="0">
              <a:latin typeface="Monaco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623943"/>
          </a:xfrm>
        </p:spPr>
        <p:txBody>
          <a:bodyPr/>
          <a:lstStyle/>
          <a:p>
            <a:r>
              <a:rPr lang="en-US" dirty="0" smtClean="0"/>
              <a:t>Boolean()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(</a:t>
            </a:r>
            <a:r>
              <a:rPr lang="en-US" dirty="0" err="1" smtClean="0"/>
              <a:t>ECMAScript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Document Object Model (DOM)</a:t>
            </a:r>
          </a:p>
          <a:p>
            <a:r>
              <a:rPr lang="en-US" dirty="0" smtClean="0"/>
              <a:t>Browser Object Model (BOM)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8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029" y="2362200"/>
            <a:ext cx="6553200" cy="2862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</a:t>
            </a:r>
            <a:r>
              <a:rPr lang="en-US" dirty="0" err="1" smtClean="0">
                <a:latin typeface="Monaco" pitchFamily="49" charset="0"/>
              </a:rPr>
              <a:t>intNum</a:t>
            </a:r>
            <a:r>
              <a:rPr lang="en-US" dirty="0" smtClean="0">
                <a:latin typeface="Monaco" pitchFamily="49" charset="0"/>
              </a:rPr>
              <a:t> = 100;		//integer</a:t>
            </a: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</a:t>
            </a:r>
            <a:r>
              <a:rPr lang="en-US" dirty="0" err="1" smtClean="0">
                <a:latin typeface="Monaco" pitchFamily="49" charset="0"/>
              </a:rPr>
              <a:t>octNum</a:t>
            </a:r>
            <a:r>
              <a:rPr lang="en-US" dirty="0" smtClean="0">
                <a:latin typeface="Monaco" pitchFamily="49" charset="0"/>
              </a:rPr>
              <a:t> = 070;		//Octal for 56</a:t>
            </a: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</a:t>
            </a:r>
            <a:r>
              <a:rPr lang="en-US" dirty="0" err="1" smtClean="0">
                <a:latin typeface="Monaco" pitchFamily="49" charset="0"/>
              </a:rPr>
              <a:t>hexNum</a:t>
            </a:r>
            <a:r>
              <a:rPr lang="en-US" dirty="0" smtClean="0">
                <a:latin typeface="Monaco" pitchFamily="49" charset="0"/>
              </a:rPr>
              <a:t> = 0xA;		//Hex for 10</a:t>
            </a: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floatNum1 = 1.1;		//float</a:t>
            </a: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floatNum2 = 1.;		//1 integer</a:t>
            </a: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floatNum3 = 0.1;		//1 integer</a:t>
            </a:r>
          </a:p>
          <a:p>
            <a:r>
              <a:rPr lang="en-US" dirty="0" err="1" smtClean="0">
                <a:latin typeface="Monaco" pitchFamily="49" charset="0"/>
              </a:rPr>
              <a:t>var</a:t>
            </a:r>
            <a:r>
              <a:rPr lang="en-US" dirty="0" smtClean="0">
                <a:latin typeface="Monaco" pitchFamily="49" charset="0"/>
              </a:rPr>
              <a:t> </a:t>
            </a:r>
            <a:r>
              <a:rPr lang="en-US" dirty="0" err="1" smtClean="0">
                <a:latin typeface="Monaco" pitchFamily="49" charset="0"/>
              </a:rPr>
              <a:t>lrgFloat</a:t>
            </a:r>
            <a:r>
              <a:rPr lang="en-US" dirty="0" smtClean="0">
                <a:latin typeface="Monaco" pitchFamily="49" charset="0"/>
              </a:rPr>
              <a:t> = 3.125e7;	//31250000</a:t>
            </a:r>
          </a:p>
          <a:p>
            <a:r>
              <a:rPr lang="en-US" dirty="0">
                <a:latin typeface="Monaco" pitchFamily="49" charset="0"/>
              </a:rPr>
              <a:t>	</a:t>
            </a:r>
            <a:r>
              <a:rPr lang="en-US" dirty="0" smtClean="0">
                <a:latin typeface="Monaco" pitchFamily="49" charset="0"/>
              </a:rPr>
              <a:t>			//3.125 * 10^7</a:t>
            </a:r>
            <a:endParaRPr lang="en-US" dirty="0">
              <a:latin typeface="Monaco" pitchFamily="49" charset="0"/>
            </a:endParaRPr>
          </a:p>
          <a:p>
            <a:endParaRPr lang="en-US" dirty="0">
              <a:latin typeface="Monaco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6915" y="1676400"/>
            <a:ext cx="6196405" cy="623943"/>
          </a:xfrm>
        </p:spPr>
        <p:txBody>
          <a:bodyPr/>
          <a:lstStyle/>
          <a:p>
            <a:r>
              <a:rPr lang="en-US" dirty="0" smtClean="0"/>
              <a:t>Integers &amp; floating point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39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143" y="3124200"/>
            <a:ext cx="6553200" cy="2031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r>
              <a:rPr lang="en-US" dirty="0" err="1" smtClean="0">
                <a:latin typeface="Monaco" pitchFamily="49" charset="0"/>
              </a:rPr>
              <a:t>isNaN</a:t>
            </a:r>
            <a:r>
              <a:rPr lang="en-US" dirty="0" smtClean="0">
                <a:latin typeface="Monaco" pitchFamily="49" charset="0"/>
              </a:rPr>
              <a:t>(</a:t>
            </a:r>
            <a:r>
              <a:rPr lang="en-US" dirty="0" err="1" smtClean="0">
                <a:latin typeface="Monaco" pitchFamily="49" charset="0"/>
              </a:rPr>
              <a:t>NaN</a:t>
            </a:r>
            <a:r>
              <a:rPr lang="en-US" dirty="0" smtClean="0">
                <a:latin typeface="Monaco" pitchFamily="49" charset="0"/>
              </a:rPr>
              <a:t>);			//true</a:t>
            </a:r>
          </a:p>
          <a:p>
            <a:r>
              <a:rPr lang="en-US" dirty="0" err="1" smtClean="0">
                <a:latin typeface="Monaco" pitchFamily="49" charset="0"/>
              </a:rPr>
              <a:t>isNaN</a:t>
            </a:r>
            <a:r>
              <a:rPr lang="en-US" dirty="0" smtClean="0">
                <a:latin typeface="Monaco" pitchFamily="49" charset="0"/>
              </a:rPr>
              <a:t>(10);			//false</a:t>
            </a:r>
          </a:p>
          <a:p>
            <a:r>
              <a:rPr lang="en-US" dirty="0" err="1" smtClean="0">
                <a:latin typeface="Monaco" pitchFamily="49" charset="0"/>
              </a:rPr>
              <a:t>isNaN</a:t>
            </a:r>
            <a:r>
              <a:rPr lang="en-US" dirty="0" smtClean="0">
                <a:latin typeface="Monaco" pitchFamily="49" charset="0"/>
              </a:rPr>
              <a:t>(’10’);			//false</a:t>
            </a:r>
          </a:p>
          <a:p>
            <a:r>
              <a:rPr lang="en-US" dirty="0" err="1" smtClean="0">
                <a:latin typeface="Monaco" pitchFamily="49" charset="0"/>
              </a:rPr>
              <a:t>isNaN</a:t>
            </a:r>
            <a:r>
              <a:rPr lang="en-US" dirty="0" smtClean="0">
                <a:latin typeface="Monaco" pitchFamily="49" charset="0"/>
              </a:rPr>
              <a:t>(‘cool’);		//true</a:t>
            </a:r>
          </a:p>
          <a:p>
            <a:r>
              <a:rPr lang="en-US" dirty="0" err="1" smtClean="0">
                <a:latin typeface="Monaco" pitchFamily="49" charset="0"/>
              </a:rPr>
              <a:t>isNaN</a:t>
            </a:r>
            <a:r>
              <a:rPr lang="en-US" dirty="0" smtClean="0">
                <a:latin typeface="Monaco" pitchFamily="49" charset="0"/>
              </a:rPr>
              <a:t>(true);			//false</a:t>
            </a:r>
          </a:p>
          <a:p>
            <a:endParaRPr lang="en-US" dirty="0">
              <a:latin typeface="Monaco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6915" y="1676400"/>
            <a:ext cx="6196405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– not a number</a:t>
            </a:r>
          </a:p>
          <a:p>
            <a:r>
              <a:rPr lang="en-US" dirty="0" err="1" smtClean="0"/>
              <a:t>isNaN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===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36915" y="1676400"/>
            <a:ext cx="6196405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Number()</a:t>
            </a:r>
          </a:p>
          <a:p>
            <a:r>
              <a:rPr lang="en-US" dirty="0" err="1" smtClean="0"/>
              <a:t>Number.MIN_VALUE</a:t>
            </a:r>
            <a:endParaRPr lang="en-US" dirty="0" smtClean="0"/>
          </a:p>
          <a:p>
            <a:r>
              <a:rPr lang="en-US" dirty="0" smtClean="0"/>
              <a:t>NUMBER.MAX_VALUE</a:t>
            </a:r>
          </a:p>
          <a:p>
            <a:r>
              <a:rPr lang="en-US" dirty="0" smtClean="0"/>
              <a:t>Infinity</a:t>
            </a:r>
          </a:p>
          <a:p>
            <a:r>
              <a:rPr lang="en-US" dirty="0" err="1" smtClean="0"/>
              <a:t>isFinite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89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6965245" cy="935018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2667000"/>
            <a:ext cx="6965245" cy="93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8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Implementations of </a:t>
            </a:r>
            <a:r>
              <a:rPr lang="en-US" dirty="0" err="1" smtClean="0"/>
              <a:t>ECMAScript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JScript</a:t>
            </a:r>
            <a:endParaRPr lang="en-US" dirty="0" smtClean="0"/>
          </a:p>
          <a:p>
            <a:r>
              <a:rPr lang="en-US" dirty="0" err="1" smtClean="0"/>
              <a:t>ActionScript</a:t>
            </a:r>
            <a:endParaRPr lang="en-US" dirty="0" smtClean="0"/>
          </a:p>
          <a:p>
            <a:r>
              <a:rPr lang="en-US" dirty="0" err="1" smtClean="0"/>
              <a:t>Ejscript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JSCript</a:t>
            </a:r>
            <a:r>
              <a:rPr lang="en-US" dirty="0" smtClean="0"/>
              <a:t> 3.0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3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for XML &amp; HTML documents</a:t>
            </a:r>
          </a:p>
          <a:p>
            <a:r>
              <a:rPr lang="en-US" dirty="0" smtClean="0"/>
              <a:t>Hierarchy of Nodes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147838"/>
            <a:ext cx="5615640" cy="23083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 pitchFamily="49" charset="0"/>
              </a:rPr>
              <a:t>&lt;html&gt;</a:t>
            </a:r>
          </a:p>
          <a:p>
            <a:r>
              <a:rPr lang="en-US" dirty="0" smtClean="0">
                <a:latin typeface="Monaco" pitchFamily="49" charset="0"/>
              </a:rPr>
              <a:t>	&lt;head&gt;</a:t>
            </a:r>
          </a:p>
          <a:p>
            <a:r>
              <a:rPr lang="en-US" dirty="0" smtClean="0">
                <a:latin typeface="Monaco" pitchFamily="49" charset="0"/>
              </a:rPr>
              <a:t>		&lt;title&gt;DOM Example&lt;/title&gt;</a:t>
            </a:r>
          </a:p>
          <a:p>
            <a:r>
              <a:rPr lang="en-US" dirty="0" smtClean="0">
                <a:latin typeface="Monaco" pitchFamily="49" charset="0"/>
              </a:rPr>
              <a:t>	&lt;/head&gt;</a:t>
            </a:r>
          </a:p>
          <a:p>
            <a:r>
              <a:rPr lang="en-US" dirty="0" smtClean="0">
                <a:latin typeface="Monaco" pitchFamily="49" charset="0"/>
              </a:rPr>
              <a:t>	&lt;body&gt;</a:t>
            </a:r>
          </a:p>
          <a:p>
            <a:r>
              <a:rPr lang="en-US" dirty="0" smtClean="0">
                <a:latin typeface="Monaco" pitchFamily="49" charset="0"/>
              </a:rPr>
              <a:t>		&lt;p&gt;Welcome to the DOM&lt;/p&gt;</a:t>
            </a:r>
          </a:p>
          <a:p>
            <a:r>
              <a:rPr lang="en-US" dirty="0" smtClean="0">
                <a:latin typeface="Monaco" pitchFamily="49" charset="0"/>
              </a:rPr>
              <a:t>	&lt;/body&gt;</a:t>
            </a:r>
          </a:p>
          <a:p>
            <a:r>
              <a:rPr lang="en-US" dirty="0" smtClean="0">
                <a:latin typeface="Monaco" pitchFamily="49" charset="0"/>
              </a:rPr>
              <a:t>&lt;/html&gt;​</a:t>
            </a:r>
            <a:endParaRPr lang="en-US" dirty="0">
              <a:latin typeface="Monaco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9164" y="472440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Document</a:t>
            </a:r>
          </a:p>
        </p:txBody>
      </p:sp>
    </p:spTree>
    <p:extLst>
      <p:ext uri="{BB962C8B-B14F-4D97-AF65-F5344CB8AC3E}">
        <p14:creationId xmlns:p14="http://schemas.microsoft.com/office/powerpoint/2010/main" val="398560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1447800"/>
            <a:ext cx="6096000" cy="31393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Monaco" pitchFamily="49" charset="0"/>
            </a:endParaRPr>
          </a:p>
          <a:p>
            <a:endParaRPr lang="en-US" dirty="0">
              <a:latin typeface="Monaco" pitchFamily="49" charset="0"/>
            </a:endParaRPr>
          </a:p>
          <a:p>
            <a:r>
              <a:rPr lang="en-US" dirty="0" smtClean="0">
                <a:latin typeface="Monaco" pitchFamily="49" charset="0"/>
              </a:rPr>
              <a:t>HTML</a:t>
            </a:r>
          </a:p>
          <a:p>
            <a:r>
              <a:rPr lang="en-US" dirty="0" smtClean="0">
                <a:latin typeface="Monaco" pitchFamily="49" charset="0"/>
              </a:rPr>
              <a:t>	HEAD</a:t>
            </a:r>
          </a:p>
          <a:p>
            <a:r>
              <a:rPr lang="en-US" dirty="0" smtClean="0">
                <a:latin typeface="Monaco" pitchFamily="49" charset="0"/>
              </a:rPr>
              <a:t>		TITLE</a:t>
            </a:r>
          </a:p>
          <a:p>
            <a:r>
              <a:rPr lang="en-US" dirty="0" smtClean="0">
                <a:latin typeface="Monaco" pitchFamily="49" charset="0"/>
              </a:rPr>
              <a:t>			DOM Example</a:t>
            </a:r>
          </a:p>
          <a:p>
            <a:r>
              <a:rPr lang="en-US" dirty="0" smtClean="0">
                <a:latin typeface="Monaco" pitchFamily="49" charset="0"/>
              </a:rPr>
              <a:t>	BODY</a:t>
            </a:r>
          </a:p>
          <a:p>
            <a:r>
              <a:rPr lang="en-US" dirty="0" smtClean="0">
                <a:latin typeface="Monaco" pitchFamily="49" charset="0"/>
              </a:rPr>
              <a:t>		P</a:t>
            </a:r>
          </a:p>
          <a:p>
            <a:r>
              <a:rPr lang="en-US" dirty="0" smtClean="0">
                <a:latin typeface="Monaco" pitchFamily="49" charset="0"/>
              </a:rPr>
              <a:t>			Welcome to the DOM</a:t>
            </a:r>
          </a:p>
          <a:p>
            <a:endParaRPr lang="en-US" dirty="0">
              <a:latin typeface="Monaco" pitchFamily="49" charset="0"/>
            </a:endParaRPr>
          </a:p>
          <a:p>
            <a:endParaRPr lang="en-US" dirty="0">
              <a:latin typeface="Monac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2442" y="4938889"/>
            <a:ext cx="3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 Hierarchy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of Content &amp; Structure</a:t>
            </a:r>
          </a:p>
          <a:p>
            <a:r>
              <a:rPr lang="en-US" dirty="0" smtClean="0"/>
              <a:t>Add, remove and modify nodes</a:t>
            </a:r>
          </a:p>
          <a:p>
            <a:r>
              <a:rPr lang="en-US" dirty="0" smtClean="0"/>
              <a:t>Standards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DOM Level 0</a:t>
            </a:r>
          </a:p>
          <a:p>
            <a:pPr lvl="1"/>
            <a:r>
              <a:rPr lang="en-US" dirty="0" smtClean="0"/>
              <a:t>DOM Level 1</a:t>
            </a:r>
          </a:p>
          <a:p>
            <a:pPr lvl="1"/>
            <a:r>
              <a:rPr lang="en-US" dirty="0" smtClean="0"/>
              <a:t>DOM Level 2</a:t>
            </a:r>
          </a:p>
          <a:p>
            <a:pPr lvl="1"/>
            <a:r>
              <a:rPr lang="en-US" dirty="0" smtClean="0"/>
              <a:t>DOM Level 3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5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</a:p>
          <a:p>
            <a:pPr lvl="1"/>
            <a:r>
              <a:rPr lang="en-US" dirty="0" smtClean="0"/>
              <a:t>Netscape Navigator 3 &amp; IE 3</a:t>
            </a:r>
          </a:p>
          <a:p>
            <a:pPr lvl="1"/>
            <a:r>
              <a:rPr lang="en-US" dirty="0" smtClean="0"/>
              <a:t>Primitive </a:t>
            </a:r>
          </a:p>
          <a:p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DOM Core</a:t>
            </a:r>
          </a:p>
          <a:p>
            <a:pPr lvl="1"/>
            <a:r>
              <a:rPr lang="en-US" dirty="0" smtClean="0"/>
              <a:t>DOM 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0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5E9C" mc:Ignorable=""/>
      </a:dk2>
      <a:lt2>
        <a:srgbClr xmlns:mc="http://schemas.openxmlformats.org/markup-compatibility/2006" xmlns:a14="http://schemas.microsoft.com/office/drawing/2010/main" val="CCDDEA" mc:Ignorable=""/>
      </a:lt2>
      <a:accent1>
        <a:srgbClr xmlns:mc="http://schemas.openxmlformats.org/markup-compatibility/2006" xmlns:a14="http://schemas.microsoft.com/office/drawing/2010/main" val="FDA023" mc:Ignorable=""/>
      </a:accent1>
      <a:accent2>
        <a:srgbClr xmlns:mc="http://schemas.openxmlformats.org/markup-compatibility/2006" xmlns:a14="http://schemas.microsoft.com/office/drawing/2010/main" val="AA2B1E" mc:Ignorable=""/>
      </a:accent2>
      <a:accent3>
        <a:srgbClr xmlns:mc="http://schemas.openxmlformats.org/markup-compatibility/2006" xmlns:a14="http://schemas.microsoft.com/office/drawing/2010/main" val="71685C" mc:Ignorable=""/>
      </a:accent3>
      <a:accent4>
        <a:srgbClr xmlns:mc="http://schemas.openxmlformats.org/markup-compatibility/2006" xmlns:a14="http://schemas.microsoft.com/office/drawing/2010/main" val="64A73B" mc:Ignorable=""/>
      </a:accent4>
      <a:accent5>
        <a:srgbClr xmlns:mc="http://schemas.openxmlformats.org/markup-compatibility/2006" xmlns:a14="http://schemas.microsoft.com/office/drawing/2010/main" val="EB5605" mc:Ignorable=""/>
      </a:accent5>
      <a:accent6>
        <a:srgbClr xmlns:mc="http://schemas.openxmlformats.org/markup-compatibility/2006" xmlns:a14="http://schemas.microsoft.com/office/drawing/2010/main" val="B9CA1A" mc:Ignorable=""/>
      </a:accent6>
      <a:hlink>
        <a:srgbClr xmlns:mc="http://schemas.openxmlformats.org/markup-compatibility/2006" xmlns:a14="http://schemas.microsoft.com/office/drawing/2010/main" val="D83E2C" mc:Ignorable=""/>
      </a:hlink>
      <a:folHlink>
        <a:srgbClr xmlns:mc="http://schemas.openxmlformats.org/markup-compatibility/2006" xmlns:a14="http://schemas.microsoft.com/office/drawing/2010/main" val="ED7D27" mc:Ignorable="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xmlns:mc="http://schemas.openxmlformats.org/markup-compatibility/2006" xmlns:a14="http://schemas.microsoft.com/office/drawing/2010/main" val="000000" mc:Ignorable="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857</TotalTime>
  <Words>456</Words>
  <Application>Microsoft Office PowerPoint</Application>
  <PresentationFormat>On-screen Show (4:3)</PresentationFormat>
  <Paragraphs>236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Pushpin</vt:lpstr>
      <vt:lpstr>Introduction to  Javascript</vt:lpstr>
      <vt:lpstr>History of Javascript</vt:lpstr>
      <vt:lpstr>Javascript Implementation</vt:lpstr>
      <vt:lpstr>Implementations of ECMAScript</vt:lpstr>
      <vt:lpstr>DOM</vt:lpstr>
      <vt:lpstr>PowerPoint Presentation</vt:lpstr>
      <vt:lpstr>PowerPoint Presentation</vt:lpstr>
      <vt:lpstr>DOM</vt:lpstr>
      <vt:lpstr>DOM</vt:lpstr>
      <vt:lpstr>DOM</vt:lpstr>
      <vt:lpstr>DOM</vt:lpstr>
      <vt:lpstr>DOM</vt:lpstr>
      <vt:lpstr>DOM</vt:lpstr>
      <vt:lpstr>DOM</vt:lpstr>
      <vt:lpstr>BOM</vt:lpstr>
      <vt:lpstr>BOM</vt:lpstr>
      <vt:lpstr>Browser Engines</vt:lpstr>
      <vt:lpstr>Javascript Language</vt:lpstr>
      <vt:lpstr>PowerPoint Presentation</vt:lpstr>
      <vt:lpstr>Statements</vt:lpstr>
      <vt:lpstr> Statements</vt:lpstr>
      <vt:lpstr>Keywords</vt:lpstr>
      <vt:lpstr>Reserved Words</vt:lpstr>
      <vt:lpstr>Variables</vt:lpstr>
      <vt:lpstr>PowerPoint Presentation</vt:lpstr>
      <vt:lpstr>Datatypes</vt:lpstr>
      <vt:lpstr>Undefined</vt:lpstr>
      <vt:lpstr>Null</vt:lpstr>
      <vt:lpstr>Boolean</vt:lpstr>
      <vt:lpstr>Number</vt:lpstr>
      <vt:lpstr>Number</vt:lpstr>
      <vt:lpstr>Number</vt:lpstr>
      <vt:lpstr>String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Javascript</dc:title>
  <dc:creator>Livingston Samuel</dc:creator>
  <cp:lastModifiedBy>Livingston Samuel</cp:lastModifiedBy>
  <cp:revision>16</cp:revision>
  <dcterms:created xsi:type="dcterms:W3CDTF">2010-02-19T15:37:50Z</dcterms:created>
  <dcterms:modified xsi:type="dcterms:W3CDTF">2010-02-23T19:50:46Z</dcterms:modified>
</cp:coreProperties>
</file>