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1" r:id="rId2"/>
    <p:sldId id="318" r:id="rId3"/>
    <p:sldId id="322" r:id="rId4"/>
    <p:sldId id="324" r:id="rId5"/>
    <p:sldId id="323" r:id="rId6"/>
    <p:sldId id="321" r:id="rId7"/>
    <p:sldId id="270" r:id="rId8"/>
    <p:sldId id="271" r:id="rId9"/>
    <p:sldId id="31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4C126-1FCF-C841-A13A-D4880355B8F9}" type="datetimeFigureOut">
              <a:rPr lang="en-US" smtClean="0"/>
              <a:t>4/27/17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A6AE2-3F44-934C-B80F-7869077E61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386081"/>
            <a:ext cx="8313420" cy="7694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2"/>
            <a:ext cx="8290560" cy="5365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84163" marR="0" lvl="1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84163" marR="0" lvl="2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45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5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0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0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F54F-C7AB-304E-9960-1E5CBB80D0DD}" type="datetimeFigureOut">
              <a:rPr lang="en-US" smtClean="0"/>
              <a:t>4/27/17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6CC2-2DAA-2E4C-9059-BCB0C4801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76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epcc.ed.ac.uk/online-training/learnCUD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609600" y="810680"/>
            <a:ext cx="8153400" cy="934720"/>
          </a:xfrm>
        </p:spPr>
        <p:txBody>
          <a:bodyPr>
            <a:noAutofit/>
          </a:bodyPr>
          <a:lstStyle>
            <a:extLst/>
          </a:lstStyle>
          <a:p>
            <a:r>
              <a:rPr lang="en-US" sz="3800" dirty="0"/>
              <a:t>T</a:t>
            </a:r>
            <a:r>
              <a:rPr lang="pt-BR" sz="3800" dirty="0" err="1" smtClean="0"/>
              <a:t>ópicos</a:t>
            </a:r>
            <a:r>
              <a:rPr lang="pt-BR" sz="3800" dirty="0" smtClean="0"/>
              <a:t> Especiais Em Redes E Sistemas Distribuídos: Programação Paralela</a:t>
            </a:r>
            <a:endParaRPr lang="en-US" sz="3800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609600" y="5339878"/>
            <a:ext cx="8156448" cy="1238721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en-US" sz="2000" dirty="0"/>
              <a:t>Learn CUDA in an </a:t>
            </a:r>
            <a:r>
              <a:rPr lang="en-US" sz="2000" dirty="0" smtClean="0"/>
              <a:t>Afternoon. Alan </a:t>
            </a:r>
            <a:r>
              <a:rPr lang="en-US" sz="2000" dirty="0"/>
              <a:t>Gray EPCC The University of Edinburgh </a:t>
            </a:r>
          </a:p>
          <a:p>
            <a:r>
              <a:rPr lang="en-US" sz="2000" dirty="0" smtClean="0">
                <a:latin typeface="Century"/>
                <a:cs typeface="Century"/>
              </a:rPr>
              <a:t>Pacheco</a:t>
            </a:r>
          </a:p>
          <a:p>
            <a:r>
              <a:rPr lang="en-US" sz="2000" dirty="0" smtClean="0">
                <a:latin typeface="Century"/>
                <a:cs typeface="Century"/>
              </a:rPr>
              <a:t>Structured </a:t>
            </a:r>
            <a:r>
              <a:rPr lang="en-US" sz="2000" dirty="0">
                <a:latin typeface="Century"/>
                <a:cs typeface="Century"/>
              </a:rPr>
              <a:t>Parallel Programming: Patterns for Efficient Computation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87" y="2105907"/>
            <a:ext cx="3472133" cy="26636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8140" y="4400223"/>
            <a:ext cx="406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octopus-code.org</a:t>
            </a:r>
            <a:r>
              <a:rPr lang="pt-BR" dirty="0"/>
              <a:t>/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Main_Page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5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sobre Vetorização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Leia o tutorial atentamente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Discussão do trabalho do fórum e a vetorização da multiplicação de matrizes: laboratório da quinta feira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68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07"/>
            <a:ext cx="8313420" cy="830997"/>
          </a:xfrm>
        </p:spPr>
        <p:txBody>
          <a:bodyPr/>
          <a:lstStyle/>
          <a:p>
            <a:r>
              <a:rPr lang="pt-BR" sz="4800" dirty="0" smtClean="0"/>
              <a:t>Trabalho de laboratório</a:t>
            </a:r>
            <a:endParaRPr lang="pt-B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467556"/>
            <a:ext cx="8290560" cy="478931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Login </a:t>
            </a:r>
            <a:r>
              <a:rPr lang="en-US" sz="3600" dirty="0" err="1" smtClean="0"/>
              <a:t>na</a:t>
            </a:r>
            <a:r>
              <a:rPr lang="en-US" sz="3600" dirty="0" smtClean="0"/>
              <a:t> 200.131.37.129 </a:t>
            </a:r>
            <a:r>
              <a:rPr lang="en-US" sz="3600" dirty="0" smtClean="0"/>
              <a:t>(-p 2200) com </a:t>
            </a:r>
            <a:r>
              <a:rPr lang="en-US" sz="3600" dirty="0" err="1" smtClean="0"/>
              <a:t>seu</a:t>
            </a:r>
            <a:r>
              <a:rPr lang="en-US" sz="3600" dirty="0" smtClean="0"/>
              <a:t> </a:t>
            </a:r>
            <a:r>
              <a:rPr lang="en-US" sz="3600" dirty="0" err="1" smtClean="0"/>
              <a:t>usuário</a:t>
            </a:r>
            <a:r>
              <a:rPr lang="en-US" sz="3600" dirty="0" smtClean="0"/>
              <a:t> e </a:t>
            </a:r>
            <a:r>
              <a:rPr lang="en-US" sz="3600" dirty="0" err="1" smtClean="0"/>
              <a:t>senha</a:t>
            </a:r>
            <a:r>
              <a:rPr lang="en-US" sz="3600" dirty="0" smtClean="0"/>
              <a:t>. </a:t>
            </a:r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/>
              <a:t>O </a:t>
            </a:r>
            <a:r>
              <a:rPr lang="en-US" sz="3600" dirty="0" err="1" smtClean="0"/>
              <a:t>trabalho</a:t>
            </a:r>
            <a:r>
              <a:rPr lang="en-US" sz="3600" dirty="0" smtClean="0"/>
              <a:t> de </a:t>
            </a:r>
            <a:r>
              <a:rPr lang="en-US" sz="3600" dirty="0" err="1" smtClean="0"/>
              <a:t>hoje</a:t>
            </a:r>
            <a:r>
              <a:rPr lang="en-US" sz="3600" dirty="0" smtClean="0"/>
              <a:t> </a:t>
            </a:r>
            <a:r>
              <a:rPr lang="x-none" sz="3600" dirty="0" smtClean="0"/>
              <a:t>é uma introdução à programação em CUDA.</a:t>
            </a:r>
          </a:p>
          <a:p>
            <a:pPr marL="342900" indent="-342900">
              <a:buFont typeface="+mj-lt"/>
              <a:buAutoNum type="arabicPeriod"/>
            </a:pPr>
            <a:r>
              <a:rPr lang="x-none" sz="3600" dirty="0" smtClean="0"/>
              <a:t>Confira os slides em 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https://www.epcc.ed.ac.uk/online-training/</a:t>
            </a:r>
            <a:r>
              <a:rPr lang="en-US" sz="3600" dirty="0" smtClean="0">
                <a:hlinkClick r:id="rId2"/>
              </a:rPr>
              <a:t>learnCUDA</a:t>
            </a:r>
            <a:endParaRPr lang="x-none" sz="36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x-none" sz="3600" dirty="0" smtClean="0"/>
              <a:t>Complete, compile </a:t>
            </a:r>
            <a:r>
              <a:rPr lang="x-none" sz="3600" dirty="0"/>
              <a:t>e execute os </a:t>
            </a:r>
            <a:r>
              <a:rPr lang="x-none" sz="3600" dirty="0" smtClean="0"/>
              <a:t>exemplos.</a:t>
            </a:r>
            <a:endParaRPr lang="x-none" sz="3600" dirty="0" smtClean="0"/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6611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19100"/>
            <a:ext cx="79629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8800"/>
            <a:ext cx="77597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Speedup</a:t>
            </a:r>
            <a:r>
              <a:rPr lang="pt-BR" dirty="0" smtClean="0"/>
              <a:t> e Eficiência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271620"/>
            <a:ext cx="4445000" cy="444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6476" y="6226507"/>
            <a:ext cx="751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Imagem tomada de </a:t>
            </a:r>
            <a:r>
              <a:rPr lang="pt-BR" dirty="0" err="1" smtClean="0"/>
              <a:t>http</a:t>
            </a:r>
            <a:r>
              <a:rPr lang="pt-BR" dirty="0"/>
              <a:t>://</a:t>
            </a:r>
            <a:r>
              <a:rPr lang="pt-BR" dirty="0" err="1"/>
              <a:t>www.deviantart.com</a:t>
            </a:r>
            <a:r>
              <a:rPr lang="pt-BR" dirty="0"/>
              <a:t>/</a:t>
            </a:r>
            <a:r>
              <a:rPr lang="pt-BR" dirty="0" err="1"/>
              <a:t>tag</a:t>
            </a:r>
            <a:r>
              <a:rPr lang="pt-BR" dirty="0"/>
              <a:t>/</a:t>
            </a:r>
            <a:r>
              <a:rPr lang="pt-BR" dirty="0" err="1"/>
              <a:t>bikedrawing?offset</a:t>
            </a:r>
            <a:r>
              <a:rPr lang="pt-BR" dirty="0"/>
              <a:t>=34</a:t>
            </a:r>
          </a:p>
        </p:txBody>
      </p:sp>
    </p:spTree>
    <p:extLst>
      <p:ext uri="{BB962C8B-B14F-4D97-AF65-F5344CB8AC3E}">
        <p14:creationId xmlns:p14="http://schemas.microsoft.com/office/powerpoint/2010/main" val="189641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Example (cont.)</a:t>
            </a:r>
          </a:p>
        </p:txBody>
      </p:sp>
      <p:sp>
        <p:nvSpPr>
          <p:cNvPr id="145410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735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Runtime  of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err="1" smtClean="0">
                <a:latin typeface="Arial" charset="0"/>
              </a:rPr>
              <a:t>unparallelizable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part is  </a:t>
            </a:r>
          </a:p>
          <a:p>
            <a:pPr>
              <a:defRPr/>
            </a:pPr>
            <a:endParaRPr lang="en-US" dirty="0" smtClean="0">
              <a:latin typeface="Arial" charset="0"/>
            </a:endParaRPr>
          </a:p>
          <a:p>
            <a:pPr>
              <a:defRPr/>
            </a:pPr>
            <a:endParaRPr lang="en-US" dirty="0" smtClean="0">
              <a:latin typeface="Arial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</a:rPr>
              <a:t>Overall parallel run-time is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AU" sz="1200">
                <a:solidFill>
                  <a:schemeClr val="tx1"/>
                </a:solidFill>
                <a:latin typeface="Arial" charset="0"/>
              </a:rPr>
              <a:t>Copyright © 2010, Elsevier Inc. All rights Reserved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6847" y="1961823"/>
            <a:ext cx="2496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3399"/>
                </a:solidFill>
                <a:latin typeface="Arial"/>
                <a:ea typeface="+mn-ea"/>
              </a:rPr>
              <a:t>0.1 x T</a:t>
            </a:r>
            <a:r>
              <a:rPr lang="en-US" sz="2800" kern="0" baseline="-25000" dirty="0">
                <a:solidFill>
                  <a:srgbClr val="003399"/>
                </a:solidFill>
                <a:latin typeface="Arial"/>
                <a:ea typeface="+mn-ea"/>
              </a:rPr>
              <a:t>serial  </a:t>
            </a:r>
            <a:r>
              <a:rPr lang="en-US" sz="2800" kern="0" dirty="0">
                <a:solidFill>
                  <a:srgbClr val="003399"/>
                </a:solidFill>
                <a:latin typeface="Arial"/>
                <a:ea typeface="+mn-ea"/>
              </a:rPr>
              <a:t>= 2</a:t>
            </a:r>
            <a:endParaRPr lang="en-US" sz="2800" dirty="0">
              <a:latin typeface="Arial Black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900" y="4076700"/>
            <a:ext cx="7815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C00000"/>
                </a:solidFill>
                <a:latin typeface="Arial"/>
                <a:ea typeface="+mn-ea"/>
              </a:rPr>
              <a:t>T</a:t>
            </a:r>
            <a:r>
              <a:rPr lang="en-US" sz="2800" kern="0" baseline="-25000" dirty="0">
                <a:solidFill>
                  <a:srgbClr val="C00000"/>
                </a:solidFill>
                <a:latin typeface="Arial"/>
                <a:ea typeface="+mn-ea"/>
              </a:rPr>
              <a:t>parallel</a:t>
            </a:r>
            <a:r>
              <a:rPr lang="en-US" sz="2800" kern="0" dirty="0">
                <a:solidFill>
                  <a:srgbClr val="C00000"/>
                </a:solidFill>
                <a:latin typeface="Arial"/>
                <a:ea typeface="+mn-ea"/>
              </a:rPr>
              <a:t> = 0.9 x T</a:t>
            </a:r>
            <a:r>
              <a:rPr lang="en-US" sz="2800" kern="0" baseline="-25000" dirty="0">
                <a:solidFill>
                  <a:srgbClr val="C00000"/>
                </a:solidFill>
                <a:latin typeface="Arial"/>
                <a:ea typeface="+mn-ea"/>
              </a:rPr>
              <a:t>serial </a:t>
            </a:r>
            <a:r>
              <a:rPr lang="en-US" sz="2800" kern="0" dirty="0">
                <a:solidFill>
                  <a:srgbClr val="C00000"/>
                </a:solidFill>
                <a:latin typeface="Arial"/>
                <a:ea typeface="+mn-ea"/>
              </a:rPr>
              <a:t>/ p + 0.1 x T</a:t>
            </a:r>
            <a:r>
              <a:rPr lang="en-US" sz="2800" kern="0" baseline="-25000" dirty="0">
                <a:solidFill>
                  <a:srgbClr val="C00000"/>
                </a:solidFill>
                <a:latin typeface="Arial"/>
                <a:ea typeface="+mn-ea"/>
              </a:rPr>
              <a:t>serial</a:t>
            </a:r>
            <a:r>
              <a:rPr lang="en-US" sz="2800" kern="0" dirty="0">
                <a:solidFill>
                  <a:srgbClr val="C00000"/>
                </a:solidFill>
                <a:latin typeface="Arial"/>
                <a:ea typeface="+mn-ea"/>
              </a:rPr>
              <a:t>  = 18 / p + 2</a:t>
            </a:r>
            <a:endParaRPr lang="en-US" sz="2800" dirty="0">
              <a:solidFill>
                <a:srgbClr val="C00000"/>
              </a:solidFill>
              <a:latin typeface="Arial Black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17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Example (cont.)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Speed up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AU" sz="1200">
                <a:solidFill>
                  <a:schemeClr val="tx1"/>
                </a:solidFill>
                <a:latin typeface="Arial" charset="0"/>
              </a:rPr>
              <a:t>Copyright © 2010, Elsevier Inc. All rights Reserved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175" y="2997200"/>
            <a:ext cx="3796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0.9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  <a:ea typeface="+mn-ea"/>
              </a:rPr>
              <a:t>serial </a:t>
            </a: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/ p + 0.1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  <a:ea typeface="+mn-ea"/>
              </a:rPr>
              <a:t>serial</a:t>
            </a:r>
            <a:endParaRPr lang="en-US" sz="2400" dirty="0">
              <a:solidFill>
                <a:srgbClr val="C00000"/>
              </a:solidFill>
              <a:latin typeface="Arial Black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8038" y="2349500"/>
            <a:ext cx="862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  <a:ea typeface="+mn-ea"/>
              </a:rPr>
              <a:t>serial</a:t>
            </a:r>
            <a:endParaRPr lang="en-US" sz="2400" baseline="-25000" dirty="0">
              <a:latin typeface="Arial Black" pitchFamily="34" charset="0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550" y="2708275"/>
            <a:ext cx="655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S =</a:t>
            </a:r>
            <a:endParaRPr lang="en-US" sz="2400" dirty="0">
              <a:latin typeface="Arial Black" pitchFamily="34" charset="0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525" y="270827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=</a:t>
            </a:r>
            <a:endParaRPr lang="en-US" sz="2400" dirty="0">
              <a:latin typeface="Arial Black" pitchFamily="34" charset="0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88" y="2997200"/>
            <a:ext cx="147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  <a:ea typeface="+mn-ea"/>
              </a:rPr>
              <a:t>18 / p + </a:t>
            </a:r>
            <a:r>
              <a:rPr lang="en-US" sz="2400" b="1" kern="0" dirty="0">
                <a:solidFill>
                  <a:schemeClr val="tx2">
                    <a:lumMod val="75000"/>
                  </a:schemeClr>
                </a:solidFill>
                <a:latin typeface="Arial"/>
                <a:ea typeface="+mn-ea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2588" y="2420938"/>
            <a:ext cx="52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rgbClr val="17375E"/>
                </a:solidFill>
                <a:latin typeface="Arial"/>
                <a:ea typeface="+mn-ea"/>
              </a:rPr>
              <a:t>20</a:t>
            </a:r>
            <a:endParaRPr lang="en-US" sz="2400" b="1" dirty="0">
              <a:solidFill>
                <a:srgbClr val="17375E"/>
              </a:solidFill>
              <a:latin typeface="Arial Black" pitchFamily="34" charset="0"/>
              <a:ea typeface="+mn-ea"/>
            </a:endParaRPr>
          </a:p>
        </p:txBody>
      </p:sp>
      <p:cxnSp>
        <p:nvCxnSpPr>
          <p:cNvPr id="48138" name="Straight Connector 11"/>
          <p:cNvCxnSpPr>
            <a:cxnSpLocks noChangeShapeType="1"/>
          </p:cNvCxnSpPr>
          <p:nvPr/>
        </p:nvCxnSpPr>
        <p:spPr bwMode="auto">
          <a:xfrm>
            <a:off x="2051050" y="2924175"/>
            <a:ext cx="36004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Connector 13"/>
          <p:cNvCxnSpPr>
            <a:cxnSpLocks noChangeShapeType="1"/>
          </p:cNvCxnSpPr>
          <p:nvPr/>
        </p:nvCxnSpPr>
        <p:spPr bwMode="auto">
          <a:xfrm>
            <a:off x="6372225" y="2924175"/>
            <a:ext cx="1295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242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Conseqüências</a:t>
            </a:r>
            <a:r>
              <a:rPr lang="pt-BR" dirty="0" smtClean="0"/>
              <a:t>, na GPU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Exposing parallelism </a:t>
            </a:r>
          </a:p>
          <a:p>
            <a:r>
              <a:rPr lang="en-US" dirty="0"/>
              <a:t>•  GPU performance relies on parallel use of many threads </a:t>
            </a:r>
          </a:p>
          <a:p>
            <a:r>
              <a:rPr lang="en-US" dirty="0"/>
              <a:t>– Degree of parallelism much higher than a CPU </a:t>
            </a:r>
          </a:p>
          <a:p>
            <a:r>
              <a:rPr lang="en-US" dirty="0"/>
              <a:t>•  Effort must be made to expose as much parallelism </a:t>
            </a:r>
          </a:p>
          <a:p>
            <a:r>
              <a:rPr lang="en-US" dirty="0"/>
              <a:t>as possible within application – May involve rewriting/refactoring </a:t>
            </a:r>
          </a:p>
          <a:p>
            <a:r>
              <a:rPr lang="en-US" dirty="0"/>
              <a:t>•  If significant sections of code remain serial, effectiveness of GPU acceleration will be limited (Amdahl’s law)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2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232</Words>
  <Application>Microsoft Macintosh PowerPoint</Application>
  <PresentationFormat>On-screen Show (4:3)</PresentationFormat>
  <Paragraphs>41</Paragraphs>
  <Slides>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Tópicos Especiais Em Redes E Sistemas Distribuídos: Programação Paralela</vt:lpstr>
      <vt:lpstr>Trabalho sobre Vetorização</vt:lpstr>
      <vt:lpstr>Trabalho de laboratório</vt:lpstr>
      <vt:lpstr>PowerPoint Presentation</vt:lpstr>
      <vt:lpstr>PowerPoint Presentation</vt:lpstr>
      <vt:lpstr>Speedup e Eficiência</vt:lpstr>
      <vt:lpstr>Example (cont.)</vt:lpstr>
      <vt:lpstr>Example (cont.)</vt:lpstr>
      <vt:lpstr>Conseqüências, na GPU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Anolan :-)</dc:creator>
  <cp:lastModifiedBy>Anolan :-)</cp:lastModifiedBy>
  <cp:revision>35</cp:revision>
  <dcterms:created xsi:type="dcterms:W3CDTF">2016-03-17T09:16:07Z</dcterms:created>
  <dcterms:modified xsi:type="dcterms:W3CDTF">2017-04-27T14:56:03Z</dcterms:modified>
</cp:coreProperties>
</file>