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23"/>
  </p:notesMasterIdLst>
  <p:handoutMasterIdLst>
    <p:handoutMasterId r:id="rId24"/>
  </p:handoutMasterIdLst>
  <p:sldIdLst>
    <p:sldId id="764" r:id="rId2"/>
    <p:sldId id="762" r:id="rId3"/>
    <p:sldId id="763" r:id="rId4"/>
    <p:sldId id="730" r:id="rId5"/>
    <p:sldId id="710" r:id="rId6"/>
    <p:sldId id="711" r:id="rId7"/>
    <p:sldId id="760" r:id="rId8"/>
    <p:sldId id="713" r:id="rId9"/>
    <p:sldId id="714" r:id="rId10"/>
    <p:sldId id="720" r:id="rId11"/>
    <p:sldId id="630" r:id="rId12"/>
    <p:sldId id="631" r:id="rId13"/>
    <p:sldId id="632" r:id="rId14"/>
    <p:sldId id="633" r:id="rId15"/>
    <p:sldId id="701" r:id="rId16"/>
    <p:sldId id="634" r:id="rId17"/>
    <p:sldId id="635" r:id="rId18"/>
    <p:sldId id="636" r:id="rId19"/>
    <p:sldId id="700" r:id="rId20"/>
    <p:sldId id="638" r:id="rId21"/>
    <p:sldId id="51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43416A-4922-C448-8FDE-C952A9C0D519}">
          <p14:sldIdLst>
            <p14:sldId id="764"/>
            <p14:sldId id="762"/>
            <p14:sldId id="763"/>
            <p14:sldId id="730"/>
            <p14:sldId id="710"/>
            <p14:sldId id="711"/>
            <p14:sldId id="760"/>
            <p14:sldId id="713"/>
            <p14:sldId id="714"/>
            <p14:sldId id="720"/>
            <p14:sldId id="630"/>
            <p14:sldId id="631"/>
            <p14:sldId id="632"/>
            <p14:sldId id="633"/>
            <p14:sldId id="701"/>
            <p14:sldId id="634"/>
            <p14:sldId id="635"/>
            <p14:sldId id="636"/>
            <p14:sldId id="700"/>
            <p14:sldId id="638"/>
          </p14:sldIdLst>
        </p14:section>
        <p14:section name="Structured Parallel Programming" id="{EFFE4EE7-746B-2342-BE47-F5AAEB419FDD}">
          <p14:sldIdLst>
            <p14:sldId id="5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8734" autoAdjust="0"/>
  </p:normalViewPr>
  <p:slideViewPr>
    <p:cSldViewPr snapToGrid="0" snapToObjects="1">
      <p:cViewPr>
        <p:scale>
          <a:sx n="80" d="100"/>
          <a:sy n="80" d="100"/>
        </p:scale>
        <p:origin x="-43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8" y="15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-401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58DE4-BDB3-E745-A597-4AFC144812A8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17C2-7830-764A-A540-7A51BC0C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25B9-C81F-BD4B-A997-3F9055EE3E5C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C89C-C330-6447-8B91-5D405D62A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parallelize this by dividing the iterations in the outer loop among the cores. If we have core count cores, we might assign the first m/core count iterations to the first core, the next m/core count iterations to the second core, and so on. 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CPU writes data to a cache, the value in the cache and the value in main memory are different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inconsistent.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basic approaches to dealing with the inconsistency.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write-through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caches, the line is written to main memory when it is written to the cache.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write-back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caches, the data isn’t written immediately. Rather, the updated data in the cache is marked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the cache line is replaced by a new cache line from memory, the dirty line is written to memory. 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9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A7ECE19-8CA8-EE4D-AE11-19E37E61CE4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7388"/>
            <a:ext cx="4557712" cy="34178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189" y="4344767"/>
            <a:ext cx="5016969" cy="410269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8BB6593-582E-DC4D-848B-60C4F6CEB79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  <a:cs typeface="MS PGothic" charset="0"/>
              </a:rPr>
              <a:t>Details in subsequent slides, except coordination and synchronization</a:t>
            </a:r>
          </a:p>
          <a:p>
            <a:r>
              <a:rPr lang="en-US">
                <a:ea typeface="MS PGothic" charset="0"/>
                <a:cs typeface="MS PGothic" charset="0"/>
              </a:rPr>
              <a:t>Amdahl: if I can parallelize 99% of a computation very well, say use 1000 processors efficiently,</a:t>
            </a:r>
          </a:p>
          <a:p>
            <a:r>
              <a:rPr lang="en-US">
                <a:ea typeface="MS PGothic" charset="0"/>
                <a:cs typeface="MS PGothic" charset="0"/>
              </a:rPr>
              <a:t>    how much faster will it go? Just 100X; details later!</a:t>
            </a:r>
          </a:p>
          <a:p>
            <a:r>
              <a:rPr lang="en-US">
                <a:ea typeface="MS PGothic" charset="0"/>
                <a:cs typeface="MS PGothic" charset="0"/>
              </a:rPr>
              <a:t>Granularity: consider nxn matmul, so n^3 multiplies, can I use n^3 procs?</a:t>
            </a:r>
          </a:p>
          <a:p>
            <a:r>
              <a:rPr lang="en-US">
                <a:ea typeface="MS PGothic" charset="0"/>
                <a:cs typeface="MS PGothic" charset="0"/>
              </a:rPr>
              <a:t>   overhead of waking up another processor, sending data, getting answer back, overwhelms cost of mult</a:t>
            </a:r>
          </a:p>
          <a:p>
            <a:r>
              <a:rPr lang="en-US">
                <a:ea typeface="MS PGothic" charset="0"/>
                <a:cs typeface="MS PGothic" charset="0"/>
              </a:rPr>
              <a:t>   What is right size (granularity) of task? Should be too large or too small</a:t>
            </a:r>
          </a:p>
          <a:p>
            <a:r>
              <a:rPr lang="en-US">
                <a:ea typeface="MS PGothic" charset="0"/>
                <a:cs typeface="MS PGothic" charset="0"/>
              </a:rPr>
              <a:t>Locality: usual story</a:t>
            </a:r>
          </a:p>
          <a:p>
            <a:r>
              <a:rPr lang="en-US">
                <a:ea typeface="MS PGothic" charset="0"/>
                <a:cs typeface="MS PGothic" charset="0"/>
              </a:rPr>
              <a:t>Load balance: if 999 procs have to wait for 1 slow one, they all wait</a:t>
            </a:r>
          </a:p>
          <a:p>
            <a:r>
              <a:rPr lang="en-US">
                <a:ea typeface="MS PGothic" charset="0"/>
                <a:cs typeface="MS PGothic" charset="0"/>
              </a:rPr>
              <a:t>Coordination example: 1k processors, just 2, all trying to update global variable, describe race</a:t>
            </a:r>
          </a:p>
          <a:p>
            <a:r>
              <a:rPr lang="en-US">
                <a:ea typeface="MS PGothic" charset="0"/>
                <a:cs typeface="MS PGothic" charset="0"/>
              </a:rPr>
              <a:t>Hard to tell if you’ve done this all right: automatically find bottlenecks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CPU writes data to a cache, the value in the cache and the value in main memory are different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inconsistent.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basic approaches to dealing with the inconsistency.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write-through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caches, the line is written to main memory when it is written to the cache.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write-back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caches, the data isn’t written immediately. Rather, the updated data in the cache is marked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the cache line is replaced by a new cache line from memory, the dirty line is written to memory. 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FC89C-C330-6447-8B91-5D405D62AD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4" y="1123856"/>
            <a:ext cx="8260246" cy="514247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538" y="1123856"/>
            <a:ext cx="8105362" cy="51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3200" b="0" i="0" kern="1200">
          <a:solidFill>
            <a:schemeClr val="tx1">
              <a:lumMod val="65000"/>
              <a:lumOff val="35000"/>
            </a:schemeClr>
          </a:solidFill>
          <a:latin typeface="Trebuchet MS"/>
          <a:ea typeface="+mn-ea"/>
          <a:cs typeface="Trebuchet M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3200" b="0" i="0" kern="1200">
          <a:solidFill>
            <a:schemeClr val="tx1">
              <a:lumMod val="65000"/>
              <a:lumOff val="35000"/>
            </a:schemeClr>
          </a:solidFill>
          <a:latin typeface="Trebuchet MS"/>
          <a:ea typeface="+mn-ea"/>
          <a:cs typeface="Trebuchet M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3200" b="0" i="0" kern="1200">
          <a:solidFill>
            <a:schemeClr val="tx1">
              <a:lumMod val="65000"/>
              <a:lumOff val="35000"/>
            </a:schemeClr>
          </a:solidFill>
          <a:latin typeface="Trebuchet MS"/>
          <a:ea typeface="+mn-ea"/>
          <a:cs typeface="Trebuchet M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3200" b="0" i="0" kern="1200">
          <a:solidFill>
            <a:schemeClr val="tx1">
              <a:lumMod val="65000"/>
              <a:lumOff val="35000"/>
            </a:schemeClr>
          </a:solidFill>
          <a:latin typeface="Trebuchet MS"/>
          <a:ea typeface="+mn-ea"/>
          <a:cs typeface="Trebuchet M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3200" b="0" i="0" kern="1200">
          <a:solidFill>
            <a:schemeClr val="tx1">
              <a:lumMod val="65000"/>
              <a:lumOff val="35000"/>
            </a:schemeClr>
          </a:solidFill>
          <a:latin typeface="Trebuchet MS"/>
          <a:ea typeface="+mn-ea"/>
          <a:cs typeface="Trebuchet M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products/processor/corei7/index.htm" TargetMode="Externa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atalog.utah.edu/preview_course_nopop.php?catoid=5&amp;coid=6041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5.jpeg"/><Relationship Id="rId7" Type="http://schemas.openxmlformats.org/officeDocument/2006/relationships/image" Target="../media/image3.jpeg"/><Relationship Id="rId8" Type="http://schemas.openxmlformats.org/officeDocument/2006/relationships/image" Target="../media/image4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err="1" smtClean="0">
                <a:solidFill>
                  <a:srgbClr val="92D050"/>
                </a:solidFill>
              </a:rPr>
              <a:t>Benvindos</a:t>
            </a:r>
            <a:r>
              <a:rPr lang="en-US" sz="4400" dirty="0" smtClean="0">
                <a:solidFill>
                  <a:srgbClr val="92D050"/>
                </a:solidFill>
              </a:rPr>
              <a:t>!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228600" y="3040922"/>
            <a:ext cx="89154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pt-B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TÓPICOS </a:t>
            </a:r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ESPECIAIS EM REDES E SISTEMAS DISTRIBUÍDOS: </a:t>
            </a:r>
            <a:endParaRPr lang="pt-BR" sz="3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7000"/>
              </a:lnSpc>
            </a:pPr>
            <a:r>
              <a:rPr lang="pt-B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PROGRAMAÇÃO </a:t>
            </a:r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PARALELA</a:t>
            </a:r>
          </a:p>
          <a:p>
            <a:pPr algn="l">
              <a:lnSpc>
                <a:spcPct val="87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2017.01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DCFDA0F-D053-4640-A688-A9B887620DAD}" type="slidenum">
              <a:rPr lang="en-US" sz="1400">
                <a:solidFill>
                  <a:schemeClr val="tx1"/>
                </a:solidFill>
                <a:latin typeface="Helvetica" charset="0"/>
              </a:rPr>
              <a:pPr/>
              <a:t>10</a:t>
            </a:fld>
            <a:endParaRPr lang="en-US" sz="14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0"/>
            <a:ext cx="8001000" cy="914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Princípios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 de </a:t>
            </a:r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Computação</a:t>
            </a:r>
            <a:r>
              <a:rPr lang="en-US" dirty="0" smtClean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dirty="0" err="1" smtClean="0">
                <a:latin typeface="Arial" charset="0"/>
                <a:ea typeface="MS PGothic" charset="0"/>
                <a:cs typeface="MS PGothic" charset="0"/>
              </a:rPr>
              <a:t>Paralela</a:t>
            </a:r>
            <a:endParaRPr 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320675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Encontrar paralelismo suficiente (Lei de </a:t>
            </a:r>
            <a:r>
              <a:rPr lang="pt-PT" sz="2400" dirty="0" err="1">
                <a:latin typeface="Helvetica" charset="0"/>
                <a:ea typeface="MS PGothic" charset="0"/>
                <a:cs typeface="MS PGothic" charset="0"/>
              </a:rPr>
              <a:t>Amdahl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)</a:t>
            </a:r>
          </a:p>
          <a:p>
            <a:pPr>
              <a:spcBef>
                <a:spcPts val="1000"/>
              </a:spcBef>
            </a:pP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G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ranularidade </a:t>
            </a: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- quão grande deve ser cada tarefa 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paralela</a:t>
            </a:r>
          </a:p>
          <a:p>
            <a:pPr>
              <a:spcBef>
                <a:spcPts val="1000"/>
              </a:spcBef>
            </a:pP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Localidade </a:t>
            </a: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- movimentação de dados custa mais do que 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aritmética</a:t>
            </a:r>
          </a:p>
          <a:p>
            <a:pPr>
              <a:spcBef>
                <a:spcPts val="1000"/>
              </a:spcBef>
            </a:pP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Balanceamento </a:t>
            </a: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de carga - Não quero 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que 1K </a:t>
            </a: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processadores 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esperem </a:t>
            </a: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por 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um </a:t>
            </a:r>
            <a:r>
              <a:rPr lang="pt-PT" sz="2400" dirty="0" err="1" smtClean="0">
                <a:latin typeface="Helvetica" charset="0"/>
                <a:ea typeface="MS PGothic" charset="0"/>
                <a:cs typeface="MS PGothic" charset="0"/>
              </a:rPr>
              <a:t>proc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 lento</a:t>
            </a:r>
          </a:p>
          <a:p>
            <a:pPr>
              <a:spcBef>
                <a:spcPts val="1000"/>
              </a:spcBef>
            </a:pP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Coordenação </a:t>
            </a: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e sincronização - compartilhamento de dados com 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segurança</a:t>
            </a:r>
            <a:endParaRPr lang="pt-PT" sz="2400" dirty="0">
              <a:latin typeface="Helvetica" charset="0"/>
              <a:ea typeface="MS PGothic" charset="0"/>
              <a:cs typeface="MS PGothic" charset="0"/>
            </a:endParaRPr>
          </a:p>
          <a:p>
            <a:pPr>
              <a:spcBef>
                <a:spcPts val="1000"/>
              </a:spcBef>
            </a:pP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M</a:t>
            </a:r>
            <a:r>
              <a:rPr lang="pt-PT" sz="2400" dirty="0" smtClean="0">
                <a:latin typeface="Helvetica" charset="0"/>
                <a:ea typeface="MS PGothic" charset="0"/>
                <a:cs typeface="MS PGothic" charset="0"/>
              </a:rPr>
              <a:t>odelagem </a:t>
            </a:r>
            <a:r>
              <a:rPr lang="pt-PT" sz="2400" dirty="0">
                <a:latin typeface="Helvetica" charset="0"/>
                <a:ea typeface="MS PGothic" charset="0"/>
                <a:cs typeface="MS PGothic" charset="0"/>
              </a:rPr>
              <a:t>de desempenho / depuração / </a:t>
            </a:r>
            <a:r>
              <a:rPr lang="pt-PT" sz="2400" dirty="0" err="1">
                <a:latin typeface="Helvetica" charset="0"/>
                <a:ea typeface="MS PGothic" charset="0"/>
                <a:cs typeface="MS PGothic" charset="0"/>
              </a:rPr>
              <a:t>tuning</a:t>
            </a:r>
            <a:endParaRPr lang="en-US" sz="2400" dirty="0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1143000" y="5332502"/>
            <a:ext cx="7112000" cy="1200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MS PGothic" charset="0"/>
                <a:cs typeface="MS PGothic" charset="0"/>
              </a:rPr>
              <a:t>Todas estas coisas tornam a programação paralela ainda mais difícil do que a programação sequencial.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89094" name="AutoShape 5"/>
          <p:cNvSpPr>
            <a:spLocks noChangeArrowheads="1"/>
          </p:cNvSpPr>
          <p:nvPr/>
        </p:nvSpPr>
        <p:spPr bwMode="auto">
          <a:xfrm>
            <a:off x="474133" y="5683955"/>
            <a:ext cx="473075" cy="381000"/>
          </a:xfrm>
          <a:prstGeom prst="rightArrow">
            <a:avLst>
              <a:gd name="adj1" fmla="val 50000"/>
              <a:gd name="adj2" fmla="val 3104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5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 e latência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Memória que pode ser acessada mais rapidamente que a memória principal. Como preencher a cache?</a:t>
            </a:r>
          </a:p>
          <a:p>
            <a:r>
              <a:rPr lang="pt-BR" dirty="0" smtClean="0"/>
              <a:t>Localidade: O princípio que acessar uma posição é normalmente seguido pelo acesso a posição vizinha.</a:t>
            </a:r>
          </a:p>
          <a:p>
            <a:r>
              <a:rPr lang="pt-BR" dirty="0" smtClean="0"/>
              <a:t>Depois de acessar uma posição de memória (instrução ou dados), um  programa irá tipicamente acessar a posição vizinha (localidade espacial) em um futuro próximo </a:t>
            </a:r>
            <a:r>
              <a:rPr lang="pt-BR" dirty="0"/>
              <a:t>(localidade </a:t>
            </a:r>
            <a:r>
              <a:rPr lang="pt-BR" dirty="0" smtClean="0"/>
              <a:t>temporal)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34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 localidade: Faz sentido o acesso a memória operar em blocos de dados em lugar de dados individuais, ex. ar</a:t>
            </a:r>
            <a:r>
              <a:rPr lang="is-IS" dirty="0" smtClean="0"/>
              <a:t>rays </a:t>
            </a:r>
            <a:r>
              <a:rPr lang="is-IS" dirty="0"/>
              <a:t>são alocados em posições contiguas de </a:t>
            </a:r>
            <a:r>
              <a:rPr lang="is-IS" dirty="0" smtClean="0"/>
              <a:t>memória;</a:t>
            </a:r>
            <a:endParaRPr lang="pt-BR" dirty="0" smtClean="0"/>
          </a:p>
          <a:p>
            <a:r>
              <a:rPr lang="pt-BR" dirty="0" smtClean="0"/>
              <a:t>Blocos ou linhas de cache: assumindo linhas de 16 </a:t>
            </a:r>
            <a:r>
              <a:rPr lang="pt-BR" dirty="0" err="1" smtClean="0"/>
              <a:t>floats</a:t>
            </a:r>
            <a:r>
              <a:rPr lang="pt-BR" dirty="0" smtClean="0"/>
              <a:t>: </a:t>
            </a:r>
            <a:r>
              <a:rPr lang="pt-BR" dirty="0" err="1" smtClean="0"/>
              <a:t>z</a:t>
            </a:r>
            <a:r>
              <a:rPr lang="pt-BR" dirty="0" smtClean="0"/>
              <a:t>[0], </a:t>
            </a:r>
            <a:r>
              <a:rPr lang="pt-BR" dirty="0" err="1" smtClean="0"/>
              <a:t>z</a:t>
            </a:r>
            <a:r>
              <a:rPr lang="pt-BR" dirty="0" smtClean="0"/>
              <a:t>[1],..,</a:t>
            </a:r>
            <a:r>
              <a:rPr lang="pt-BR" dirty="0" err="1" smtClean="0"/>
              <a:t>z</a:t>
            </a:r>
            <a:r>
              <a:rPr lang="pt-BR" dirty="0" smtClean="0"/>
              <a:t>[15] estão na mesma linha.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67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 no </a:t>
            </a:r>
            <a:r>
              <a:rPr lang="pt-BR" b="1" dirty="0">
                <a:hlinkClick r:id="rId3"/>
              </a:rPr>
              <a:t>Intel</a:t>
            </a:r>
            <a:r>
              <a:rPr lang="pt-BR" u="sng" dirty="0">
                <a:hlinkClick r:id="rId3"/>
              </a:rPr>
              <a:t>® Core™ </a:t>
            </a:r>
            <a:r>
              <a:rPr lang="pt-BR" b="1" u="sng" dirty="0">
                <a:hlinkClick r:id="rId3"/>
              </a:rPr>
              <a:t>i7</a:t>
            </a:r>
            <a:r>
              <a:rPr lang="pt-BR" u="sng" dirty="0">
                <a:hlinkClick r:id="rId3"/>
              </a:rPr>
              <a:t> 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067" y="1541479"/>
            <a:ext cx="5333189" cy="49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2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False </a:t>
            </a:r>
            <a:r>
              <a:rPr lang="pt-BR" dirty="0" err="1" smtClean="0"/>
              <a:t>Sharing</a:t>
            </a:r>
            <a:r>
              <a:rPr lang="pt-BR" dirty="0" smtClean="0"/>
              <a:t>: Ocorre quando duas variáveis não relacionadas (usadas por processos diferentes) são colocadas na mesma unidade de compartilhamento (página, linha de cache, </a:t>
            </a:r>
            <a:r>
              <a:rPr lang="pt-BR" dirty="0" err="1" smtClean="0"/>
              <a:t>etc</a:t>
            </a:r>
            <a:r>
              <a:rPr lang="pt-BR" dirty="0" smtClean="0"/>
              <a:t>). </a:t>
            </a:r>
            <a:r>
              <a:rPr lang="pt-BR" b="1" dirty="0" smtClean="0"/>
              <a:t>O comportamento das threads a respeito do acesso a memória se corresponde ao acesso a variáveis compartilhadas, ainda que não sejam.</a:t>
            </a:r>
          </a:p>
          <a:p>
            <a:r>
              <a:rPr lang="pt-BR" dirty="0" smtClean="0"/>
              <a:t>Qual deve ser o comportamento quando uma variável compartilhada armazenada no cache é modificada por outra thread?</a:t>
            </a:r>
          </a:p>
          <a:p>
            <a:r>
              <a:rPr lang="pt-BR" dirty="0" smtClean="0"/>
              <a:t> Invalidação!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77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Coerencia</a:t>
            </a:r>
            <a:r>
              <a:rPr lang="pt-BR" dirty="0" smtClean="0"/>
              <a:t> de cache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1696357"/>
            <a:ext cx="4572000" cy="4123592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23856"/>
            <a:ext cx="3709887" cy="514247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CPU0 escreve na cache. O valor na cache e na </a:t>
            </a:r>
            <a:r>
              <a:rPr lang="pt-BR" dirty="0" err="1" smtClean="0"/>
              <a:t>mem</a:t>
            </a:r>
            <a:r>
              <a:rPr lang="pt-BR" dirty="0" smtClean="0"/>
              <a:t> principal são inconsistentes</a:t>
            </a:r>
          </a:p>
          <a:p>
            <a:r>
              <a:rPr lang="x-none" dirty="0" smtClean="0"/>
              <a:t>Linha de cache é invalidada e deve ser substituída com uma nova linha da memória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51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False </a:t>
            </a:r>
            <a:r>
              <a:rPr lang="pt-BR" dirty="0" err="1" smtClean="0"/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err="1"/>
              <a:t>int</a:t>
            </a:r>
            <a:r>
              <a:rPr lang="es-ES_tradnl" b="1" dirty="0"/>
              <a:t> </a:t>
            </a:r>
            <a:r>
              <a:rPr lang="es-ES_tradnl" dirty="0"/>
              <a:t>i, j, m, n; </a:t>
            </a:r>
            <a:r>
              <a:rPr lang="es-ES_tradnl" b="1" dirty="0" err="1"/>
              <a:t>double</a:t>
            </a:r>
            <a:r>
              <a:rPr lang="es-ES_tradnl" b="1" dirty="0"/>
              <a:t> </a:t>
            </a:r>
            <a:r>
              <a:rPr lang="es-ES_tradnl" dirty="0"/>
              <a:t>y[m]; </a:t>
            </a:r>
          </a:p>
          <a:p>
            <a:pPr marL="0" indent="0">
              <a:buNone/>
            </a:pPr>
            <a:r>
              <a:rPr lang="es-ES_tradnl" dirty="0"/>
              <a:t>/∗ </a:t>
            </a:r>
            <a:r>
              <a:rPr lang="es-ES_tradnl" dirty="0" err="1"/>
              <a:t>Assign</a:t>
            </a:r>
            <a:r>
              <a:rPr lang="es-ES_tradnl" dirty="0"/>
              <a:t> y = 0 ∗/ ... </a:t>
            </a:r>
          </a:p>
          <a:p>
            <a:pPr marL="0" indent="0">
              <a:buNone/>
            </a:pPr>
            <a:r>
              <a:rPr lang="es-ES_tradnl" b="1" dirty="0" err="1"/>
              <a:t>for</a:t>
            </a:r>
            <a:r>
              <a:rPr lang="es-ES_tradnl" b="1" dirty="0"/>
              <a:t> </a:t>
            </a:r>
            <a:r>
              <a:rPr lang="es-ES_tradnl" dirty="0"/>
              <a:t>(i = 0; i &lt; m; i++</a:t>
            </a:r>
            <a:r>
              <a:rPr lang="es-ES_tradnl" dirty="0" smtClean="0"/>
              <a:t>)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 </a:t>
            </a:r>
            <a:r>
              <a:rPr lang="es-ES_tradnl" b="1" dirty="0" err="1"/>
              <a:t>for</a:t>
            </a:r>
            <a:r>
              <a:rPr lang="es-ES_tradnl" b="1" dirty="0"/>
              <a:t> </a:t>
            </a:r>
            <a:r>
              <a:rPr lang="es-ES_tradnl" dirty="0"/>
              <a:t>(j = 0; j &lt; n; </a:t>
            </a:r>
            <a:r>
              <a:rPr lang="es-ES_tradnl" dirty="0" err="1"/>
              <a:t>j++</a:t>
            </a:r>
            <a:r>
              <a:rPr lang="es-ES_tradnl" dirty="0"/>
              <a:t>) </a:t>
            </a:r>
          </a:p>
          <a:p>
            <a:pPr marL="0" indent="0">
              <a:buNone/>
            </a:pPr>
            <a:r>
              <a:rPr lang="es-ES_tradnl" dirty="0" smtClean="0"/>
              <a:t>		y</a:t>
            </a:r>
            <a:r>
              <a:rPr lang="es-ES_tradnl" dirty="0"/>
              <a:t>[i] += f(</a:t>
            </a:r>
            <a:r>
              <a:rPr lang="es-ES_tradnl" dirty="0" err="1"/>
              <a:t>i,j</a:t>
            </a:r>
            <a:r>
              <a:rPr lang="es-ES_tradnl" dirty="0"/>
              <a:t>);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21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False </a:t>
            </a:r>
            <a:r>
              <a:rPr lang="pt-BR" dirty="0" err="1"/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21" y="1123856"/>
            <a:ext cx="8774891" cy="573414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/∗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privadas</a:t>
            </a:r>
            <a:r>
              <a:rPr lang="en-US" dirty="0" smtClean="0"/>
              <a:t>∗</a:t>
            </a:r>
            <a:r>
              <a:rPr lang="en-US" dirty="0"/>
              <a:t>/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 smtClean="0"/>
              <a:t>iter</a:t>
            </a:r>
            <a:r>
              <a:rPr lang="en-US" dirty="0" err="1"/>
              <a:t>_</a:t>
            </a:r>
            <a:r>
              <a:rPr lang="en-US" dirty="0" err="1" smtClean="0"/>
              <a:t>count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/∗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compartilhadas</a:t>
            </a:r>
            <a:r>
              <a:rPr lang="en-US" dirty="0" smtClean="0"/>
              <a:t> </a:t>
            </a:r>
            <a:r>
              <a:rPr lang="en-US" dirty="0" err="1" smtClean="0"/>
              <a:t>inicializadas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1 core </a:t>
            </a:r>
            <a:r>
              <a:rPr lang="en-US" dirty="0"/>
              <a:t>∗</a:t>
            </a:r>
            <a:r>
              <a:rPr lang="en-US" dirty="0" smtClean="0"/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m, n, </a:t>
            </a:r>
            <a:r>
              <a:rPr lang="en-US" dirty="0" err="1" smtClean="0"/>
              <a:t>core_count</a:t>
            </a:r>
            <a:r>
              <a:rPr lang="en-US" dirty="0" smtClean="0"/>
              <a:t>; </a:t>
            </a:r>
            <a:r>
              <a:rPr lang="en-US" b="1" dirty="0" smtClean="0"/>
              <a:t>double </a:t>
            </a:r>
            <a:r>
              <a:rPr lang="en-US" dirty="0"/>
              <a:t>y[m];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Iter_count</a:t>
            </a:r>
            <a:r>
              <a:rPr lang="en-US" dirty="0" smtClean="0"/>
              <a:t> </a:t>
            </a:r>
            <a:r>
              <a:rPr lang="en-US" dirty="0"/>
              <a:t>= m/</a:t>
            </a:r>
            <a:r>
              <a:rPr lang="en-US" dirty="0" err="1" smtClean="0"/>
              <a:t>core_count</a:t>
            </a:r>
            <a:r>
              <a:rPr lang="en-US" dirty="0" smtClean="0"/>
              <a:t> 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/∗ Core 0 </a:t>
            </a:r>
            <a:r>
              <a:rPr lang="en-US" dirty="0" err="1" smtClean="0"/>
              <a:t>faz</a:t>
            </a:r>
            <a:r>
              <a:rPr lang="en-US" dirty="0" smtClean="0"/>
              <a:t> ∗</a:t>
            </a:r>
            <a:r>
              <a:rPr lang="en-US" dirty="0"/>
              <a:t>/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 smtClean="0"/>
              <a:t>iter</a:t>
            </a:r>
            <a:r>
              <a:rPr lang="en-US" dirty="0" err="1"/>
              <a:t>_</a:t>
            </a:r>
            <a:r>
              <a:rPr lang="en-US" dirty="0" err="1" smtClean="0"/>
              <a:t>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for </a:t>
            </a:r>
            <a:r>
              <a:rPr lang="en-US" dirty="0"/>
              <a:t>(j = 0; j &lt; n; j++)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f(</a:t>
            </a:r>
            <a:r>
              <a:rPr lang="en-US" dirty="0" err="1"/>
              <a:t>i,j</a:t>
            </a:r>
            <a:r>
              <a:rPr lang="en-US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/</a:t>
            </a:r>
            <a:r>
              <a:rPr lang="en-US" dirty="0"/>
              <a:t>∗ Core 1 </a:t>
            </a:r>
            <a:r>
              <a:rPr lang="en-US" dirty="0" err="1" smtClean="0"/>
              <a:t>faz</a:t>
            </a:r>
            <a:r>
              <a:rPr lang="en-US" dirty="0" smtClean="0"/>
              <a:t> ∗</a:t>
            </a:r>
            <a:r>
              <a:rPr lang="en-US" dirty="0"/>
              <a:t>/</a:t>
            </a:r>
            <a:br>
              <a:rPr lang="en-US" dirty="0"/>
            </a:b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 smtClean="0"/>
              <a:t>iter</a:t>
            </a:r>
            <a:r>
              <a:rPr lang="en-US" dirty="0" err="1"/>
              <a:t>_</a:t>
            </a:r>
            <a:r>
              <a:rPr lang="en-US" dirty="0" err="1" smtClean="0"/>
              <a:t>count</a:t>
            </a:r>
            <a:r>
              <a:rPr lang="en-US" dirty="0" smtClean="0"/>
              <a:t>; </a:t>
            </a:r>
            <a:r>
              <a:rPr lang="en-US" dirty="0" err="1"/>
              <a:t>i</a:t>
            </a:r>
            <a:r>
              <a:rPr lang="en-US" dirty="0"/>
              <a:t> &lt; 2∗</a:t>
            </a:r>
            <a:r>
              <a:rPr lang="en-US" dirty="0" smtClean="0"/>
              <a:t>iter_count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for </a:t>
            </a:r>
            <a:r>
              <a:rPr lang="en-US" dirty="0"/>
              <a:t>(j = 0; j &lt; n; j++)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f(</a:t>
            </a:r>
            <a:r>
              <a:rPr lang="en-US" dirty="0" err="1"/>
              <a:t>i,j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...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81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False </a:t>
            </a:r>
            <a:r>
              <a:rPr lang="pt-BR" dirty="0" err="1"/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89" y="1123856"/>
            <a:ext cx="8616123" cy="552331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Assumindo</a:t>
            </a:r>
            <a:r>
              <a:rPr lang="en-US" dirty="0" smtClean="0"/>
              <a:t>: 2 cores, m = 8, double = 8 bytes, cache </a:t>
            </a:r>
            <a:r>
              <a:rPr lang="en-US" dirty="0"/>
              <a:t>lines </a:t>
            </a:r>
            <a:r>
              <a:rPr lang="en-US" dirty="0" smtClean="0"/>
              <a:t>= </a:t>
            </a:r>
            <a:r>
              <a:rPr lang="en-US" dirty="0"/>
              <a:t>64 bytes, 0 e 1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simultaneamente</a:t>
            </a:r>
            <a:r>
              <a:rPr lang="en-US" dirty="0"/>
              <a:t> y[</a:t>
            </a:r>
            <a:r>
              <a:rPr lang="en-US" dirty="0" err="1"/>
              <a:t>i</a:t>
            </a:r>
            <a:r>
              <a:rPr lang="en-US" dirty="0"/>
              <a:t>] += f(</a:t>
            </a:r>
            <a:r>
              <a:rPr lang="en-US" dirty="0" err="1"/>
              <a:t>i,j</a:t>
            </a:r>
            <a:r>
              <a:rPr lang="en-US" dirty="0" smtClean="0"/>
              <a:t>), y</a:t>
            </a:r>
            <a:r>
              <a:rPr lang="en-US" dirty="0"/>
              <a:t>[0]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armazenado</a:t>
            </a:r>
            <a:r>
              <a:rPr lang="en-US" dirty="0" smtClean="0"/>
              <a:t> no </a:t>
            </a:r>
            <a:r>
              <a:rPr lang="en-US" dirty="0" err="1" smtClean="0"/>
              <a:t>inicio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cache</a:t>
            </a:r>
          </a:p>
          <a:p>
            <a:r>
              <a:rPr lang="en-US" dirty="0" smtClean="0"/>
              <a:t>Uma </a:t>
            </a:r>
            <a:r>
              <a:rPr lang="en-US" dirty="0" err="1" smtClean="0"/>
              <a:t>linha</a:t>
            </a:r>
            <a:r>
              <a:rPr lang="en-US" dirty="0" smtClean="0"/>
              <a:t> de cache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8 doubles, y </a:t>
            </a:r>
            <a:r>
              <a:rPr lang="en-US" dirty="0" err="1" smtClean="0"/>
              <a:t>ocupa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atualização</a:t>
            </a:r>
            <a:r>
              <a:rPr lang="en-US" dirty="0" smtClean="0"/>
              <a:t> de y[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invalida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/>
              <a:t> </a:t>
            </a:r>
            <a:r>
              <a:rPr lang="en-US" dirty="0" smtClean="0"/>
              <a:t>de cache, o outro core </a:t>
            </a:r>
            <a:r>
              <a:rPr lang="en-US" dirty="0" err="1" smtClean="0"/>
              <a:t>precisará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atualizada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estejam</a:t>
            </a:r>
            <a:r>
              <a:rPr lang="en-US" dirty="0" smtClean="0"/>
              <a:t> </a:t>
            </a:r>
            <a:r>
              <a:rPr lang="en-US" dirty="0" err="1" smtClean="0"/>
              <a:t>acessando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Boa parte dos </a:t>
            </a:r>
            <a:r>
              <a:rPr lang="en-US" dirty="0" err="1" smtClean="0"/>
              <a:t>acessos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a </a:t>
            </a:r>
            <a:r>
              <a:rPr lang="en-US" dirty="0" err="1" smtClean="0"/>
              <a:t>memória</a:t>
            </a:r>
            <a:r>
              <a:rPr lang="en-US" dirty="0" smtClean="0"/>
              <a:t> principal!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corretos</a:t>
            </a:r>
            <a:r>
              <a:rPr lang="en-US" dirty="0" smtClean="0"/>
              <a:t> mas o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ruim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5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Desempenho na </a:t>
            </a:r>
            <a:r>
              <a:rPr lang="pt-BR" dirty="0" err="1" smtClean="0"/>
              <a:t>mult</a:t>
            </a:r>
            <a:r>
              <a:rPr lang="pt-BR" dirty="0" smtClean="0"/>
              <a:t> de matrizes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7384"/>
            <a:ext cx="5616575" cy="2885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20" y="3254375"/>
            <a:ext cx="6634880" cy="358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3" y="1314450"/>
            <a:ext cx="3276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8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3750" y="834563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07328" y="674333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853" y="499559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1625" y="4238625"/>
            <a:ext cx="8613775" cy="233362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600" b="1" dirty="0" err="1"/>
              <a:t>Corretude</a:t>
            </a:r>
            <a:r>
              <a:rPr lang="en-US" sz="1600" b="1" dirty="0"/>
              <a:t> </a:t>
            </a:r>
            <a:r>
              <a:rPr lang="en-US" sz="1600" b="1" dirty="0" err="1"/>
              <a:t>na</a:t>
            </a:r>
            <a:r>
              <a:rPr lang="en-US" sz="1600" b="1" dirty="0"/>
              <a:t> </a:t>
            </a:r>
            <a:r>
              <a:rPr lang="en-US" sz="1600" b="1" dirty="0" err="1"/>
              <a:t>programação</a:t>
            </a:r>
            <a:r>
              <a:rPr lang="en-US" sz="1600" b="1" dirty="0"/>
              <a:t> </a:t>
            </a:r>
            <a:r>
              <a:rPr lang="en-US" sz="1600" b="1" dirty="0" err="1" smtClean="0"/>
              <a:t>paralela</a:t>
            </a:r>
            <a:endParaRPr lang="en-US" sz="1600" b="1" dirty="0" smtClean="0"/>
          </a:p>
          <a:p>
            <a:pPr>
              <a:spcBef>
                <a:spcPts val="0"/>
              </a:spcBef>
            </a:pPr>
            <a:r>
              <a:rPr lang="en-US" sz="1600" dirty="0">
                <a:latin typeface="Calibri" charset="0"/>
              </a:rPr>
              <a:t>Slides </a:t>
            </a:r>
            <a:r>
              <a:rPr lang="en-US" sz="1600" dirty="0" err="1">
                <a:latin typeface="Calibri" charset="0"/>
              </a:rPr>
              <a:t>baseados</a:t>
            </a:r>
            <a:r>
              <a:rPr lang="en-US" sz="1600" dirty="0">
                <a:latin typeface="Calibri" charset="0"/>
              </a:rPr>
              <a:t> </a:t>
            </a:r>
            <a:r>
              <a:rPr lang="en-US" sz="1600" dirty="0" err="1">
                <a:latin typeface="Calibri" charset="0"/>
              </a:rPr>
              <a:t>em</a:t>
            </a:r>
            <a:r>
              <a:rPr lang="en-US" sz="1600" dirty="0">
                <a:latin typeface="Calibri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alibri" charset="0"/>
              </a:rPr>
              <a:t>Mary Hall, </a:t>
            </a:r>
            <a:r>
              <a:rPr lang="en-US" sz="1600" b="1" dirty="0">
                <a:hlinkClick r:id="rId3"/>
              </a:rPr>
              <a:t>CS 4230 - Parallel </a:t>
            </a:r>
            <a:r>
              <a:rPr lang="en-US" sz="1600" b="1" dirty="0" smtClean="0">
                <a:hlinkClick r:id="rId3"/>
              </a:rPr>
              <a:t>Programming</a:t>
            </a:r>
            <a:r>
              <a:rPr lang="en-US" sz="1600" dirty="0" smtClean="0">
                <a:latin typeface="Calibri" charset="0"/>
              </a:rPr>
              <a:t>, </a:t>
            </a:r>
            <a:r>
              <a:rPr lang="en-US" sz="1600" dirty="0">
                <a:latin typeface="Calibri" charset="0"/>
              </a:rPr>
              <a:t>University of Utah.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alibri" charset="0"/>
              </a:rPr>
              <a:t>Capítulo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dirty="0">
                <a:latin typeface="Calibri" charset="0"/>
              </a:rPr>
              <a:t>1 </a:t>
            </a:r>
            <a:r>
              <a:rPr lang="en-US" sz="1600" dirty="0" err="1">
                <a:latin typeface="Calibri" charset="0"/>
              </a:rPr>
              <a:t>livro</a:t>
            </a:r>
            <a:r>
              <a:rPr lang="en-US" sz="1600" dirty="0">
                <a:latin typeface="Calibri" charset="0"/>
              </a:rPr>
              <a:t>: Pacheco</a:t>
            </a:r>
            <a:r>
              <a:rPr lang="en-US" sz="1600" dirty="0" smtClean="0">
                <a:latin typeface="Calibri" charset="0"/>
              </a:rPr>
              <a:t>, Structured </a:t>
            </a:r>
            <a:r>
              <a:rPr lang="en-US" sz="1600" dirty="0">
                <a:latin typeface="Calibri" charset="0"/>
              </a:rPr>
              <a:t>Parallel Programming: Arch Robison, James </a:t>
            </a:r>
            <a:r>
              <a:rPr lang="en-US" sz="1600" dirty="0" err="1">
                <a:latin typeface="Calibri" charset="0"/>
              </a:rPr>
              <a:t>Reinders</a:t>
            </a:r>
            <a:r>
              <a:rPr lang="en-US" sz="1600" dirty="0">
                <a:latin typeface="Calibri" charset="0"/>
              </a:rPr>
              <a:t>, and Michael McCool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522" y="2837207"/>
            <a:ext cx="8456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TÓPICOS ESPECIAIS EM REDES E SISTEMAS DISTRIBUÍDOS: PROGRAMAÇÃO PARALELA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9585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False </a:t>
            </a:r>
            <a:r>
              <a:rPr lang="pt-BR" dirty="0" err="1" smtClean="0"/>
              <a:t>Sharing</a:t>
            </a:r>
            <a:r>
              <a:rPr lang="pt-BR" dirty="0" smtClean="0"/>
              <a:t>: como resolvê-lo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23856"/>
            <a:ext cx="8913813" cy="5142473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Padding</a:t>
            </a:r>
            <a:r>
              <a:rPr lang="pt-BR" dirty="0" smtClean="0"/>
              <a:t>: Encher o final do vetor com espaços. Garantir que a atualização em uma thread não afete a linha de cache de outra thread.  </a:t>
            </a:r>
          </a:p>
          <a:p>
            <a:r>
              <a:rPr lang="pt-BR" dirty="0" smtClean="0"/>
              <a:t>Cada thread pode usar armazenamento local durante o laço e ao terminar atualizar o armazenamento compartilhado. </a:t>
            </a:r>
          </a:p>
          <a:p>
            <a:r>
              <a:rPr lang="pt-BR" dirty="0" smtClean="0"/>
              <a:t>Detecção: Intel </a:t>
            </a:r>
            <a:r>
              <a:rPr lang="pt-BR" dirty="0" err="1" smtClean="0"/>
              <a:t>Vtune</a:t>
            </a:r>
            <a:r>
              <a:rPr lang="pt-BR" dirty="0" smtClean="0"/>
              <a:t> Performance </a:t>
            </a:r>
            <a:r>
              <a:rPr lang="pt-BR" dirty="0" err="1" smtClean="0"/>
              <a:t>Analyzer</a:t>
            </a:r>
            <a:endParaRPr lang="pt-BR" dirty="0" smtClean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arr</a:t>
            </a:r>
            <a:r>
              <a:rPr lang="pt-BR" dirty="0"/>
              <a:t>[PARALLEL * 16] __</a:t>
            </a:r>
            <a:r>
              <a:rPr lang="pt-BR" dirty="0" err="1"/>
              <a:t>attribute</a:t>
            </a:r>
            <a:r>
              <a:rPr lang="pt-BR" dirty="0"/>
              <a:t>__ ((</a:t>
            </a:r>
            <a:r>
              <a:rPr lang="pt-BR" dirty="0" err="1"/>
              <a:t>aligned</a:t>
            </a:r>
            <a:r>
              <a:rPr lang="pt-BR" dirty="0"/>
              <a:t> (8))); (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stackoverflow.com</a:t>
            </a:r>
            <a:r>
              <a:rPr lang="pt-BR" dirty="0"/>
              <a:t>/</a:t>
            </a:r>
            <a:r>
              <a:rPr lang="pt-BR" dirty="0" err="1"/>
              <a:t>questions</a:t>
            </a:r>
            <a:r>
              <a:rPr lang="pt-BR" dirty="0"/>
              <a:t>/18236603/cache-</a:t>
            </a:r>
            <a:r>
              <a:rPr lang="pt-BR" dirty="0" err="1"/>
              <a:t>lines</a:t>
            </a:r>
            <a:r>
              <a:rPr lang="pt-BR" dirty="0"/>
              <a:t>-false-</a:t>
            </a:r>
            <a:r>
              <a:rPr lang="pt-BR" dirty="0" err="1"/>
              <a:t>sharing</a:t>
            </a:r>
            <a:r>
              <a:rPr lang="pt-BR" dirty="0"/>
              <a:t>-</a:t>
            </a:r>
            <a:r>
              <a:rPr lang="pt-BR" dirty="0" err="1"/>
              <a:t>and-alignment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/>
              <a:t>Quando o código é compilado com opções de otimização, o compilador elimina false </a:t>
            </a:r>
            <a:r>
              <a:rPr lang="pt-BR" dirty="0" err="1"/>
              <a:t>sharing</a:t>
            </a:r>
            <a:r>
              <a:rPr lang="pt-BR" dirty="0"/>
              <a:t> usando variáveis temporais privadas à thread. </a:t>
            </a:r>
            <a:r>
              <a:rPr lang="pt-BR" dirty="0" err="1"/>
              <a:t>Run</a:t>
            </a:r>
            <a:r>
              <a:rPr lang="pt-BR" dirty="0"/>
              <a:t>-time false </a:t>
            </a:r>
            <a:r>
              <a:rPr lang="pt-BR" dirty="0" err="1"/>
              <a:t>sharing</a:t>
            </a:r>
            <a:r>
              <a:rPr lang="pt-BR" dirty="0"/>
              <a:t> poderia ser um problema se na hora da compilação a otimização for inabilitada.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59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Entrega</a:t>
            </a: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5600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dever</a:t>
            </a: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de casa </a:t>
            </a:r>
            <a:r>
              <a:rPr lang="en-US" sz="5600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até</a:t>
            </a: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5600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início</a:t>
            </a: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5600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próxima</a:t>
            </a: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aula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Paralela</a:t>
            </a: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2017.01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5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2484438" y="333375"/>
            <a:ext cx="1924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pt-BR" sz="3200" b="1" smtClean="0">
                <a:solidFill>
                  <a:srgbClr val="006699"/>
                </a:solidFill>
                <a:latin typeface="Arial" charset="0"/>
                <a:cs typeface="MS PGothic" charset="0"/>
              </a:rPr>
              <a:t>Histórias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11188" y="5516563"/>
            <a:ext cx="82852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pt-BR" dirty="0" smtClean="0">
                <a:solidFill>
                  <a:srgbClr val="595959"/>
                </a:solidFill>
              </a:rPr>
              <a:t>Conjunto de todas as histórias possíveis: (</a:t>
            </a:r>
            <a:r>
              <a:rPr lang="pt-BR" dirty="0" err="1" smtClean="0">
                <a:solidFill>
                  <a:srgbClr val="595959"/>
                </a:solidFill>
              </a:rPr>
              <a:t>np</a:t>
            </a:r>
            <a:r>
              <a:rPr lang="pt-BR" dirty="0" smtClean="0">
                <a:solidFill>
                  <a:srgbClr val="595959"/>
                </a:solidFill>
              </a:rPr>
              <a:t>)!/(</a:t>
            </a:r>
            <a:r>
              <a:rPr lang="pt-BR" dirty="0" err="1">
                <a:solidFill>
                  <a:srgbClr val="595959"/>
                </a:solidFill>
              </a:rPr>
              <a:t>n</a:t>
            </a:r>
            <a:r>
              <a:rPr lang="pt-BR" dirty="0" smtClean="0">
                <a:solidFill>
                  <a:srgbClr val="595959"/>
                </a:solidFill>
              </a:rPr>
              <a:t>!)</a:t>
            </a:r>
            <a:r>
              <a:rPr lang="pt-BR" baseline="30000" dirty="0" err="1">
                <a:solidFill>
                  <a:srgbClr val="595959"/>
                </a:solidFill>
              </a:rPr>
              <a:t>p</a:t>
            </a:r>
            <a:endParaRPr lang="pt-BR" baseline="30000" dirty="0" smtClean="0">
              <a:solidFill>
                <a:srgbClr val="595959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9750" y="1374775"/>
            <a:ext cx="8280400" cy="428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pt-BR" dirty="0" smtClean="0">
                <a:solidFill>
                  <a:srgbClr val="595959"/>
                </a:solidFill>
              </a:rPr>
              <a:t>Estado de um programa concorrente: valores das variáveis  do programa.</a:t>
            </a:r>
          </a:p>
          <a:p>
            <a:pPr>
              <a:buClrTx/>
              <a:buFontTx/>
              <a:buNone/>
              <a:defRPr/>
            </a:pPr>
            <a:r>
              <a:rPr lang="pt-BR" dirty="0" smtClean="0">
                <a:solidFill>
                  <a:srgbClr val="595959"/>
                </a:solidFill>
              </a:rPr>
              <a:t>Processos executam sequencias de instruções. </a:t>
            </a:r>
          </a:p>
          <a:p>
            <a:pPr>
              <a:buClrTx/>
              <a:buFontTx/>
              <a:buNone/>
              <a:defRPr/>
            </a:pPr>
            <a:r>
              <a:rPr lang="pt-BR" dirty="0" smtClean="0">
                <a:solidFill>
                  <a:srgbClr val="595959"/>
                </a:solidFill>
              </a:rPr>
              <a:t>Instruções estão compostas por uma sequência de ações atômicas: ações indivisíveis que examinam ou mudam o estado (s</a:t>
            </a:r>
            <a:r>
              <a:rPr lang="pt-BR" baseline="-25000" dirty="0" smtClean="0">
                <a:solidFill>
                  <a:srgbClr val="595959"/>
                </a:solidFill>
              </a:rPr>
              <a:t>i</a:t>
            </a:r>
            <a:r>
              <a:rPr lang="pt-BR" dirty="0" smtClean="0">
                <a:solidFill>
                  <a:srgbClr val="595959"/>
                </a:solidFill>
              </a:rPr>
              <a:t>) do programa.</a:t>
            </a:r>
          </a:p>
          <a:p>
            <a:pPr>
              <a:buClrTx/>
              <a:buFontTx/>
              <a:buNone/>
              <a:defRPr/>
            </a:pPr>
            <a:r>
              <a:rPr lang="pt-BR" dirty="0" smtClean="0">
                <a:solidFill>
                  <a:srgbClr val="595959"/>
                </a:solidFill>
              </a:rPr>
              <a:t>Durante a execução do programa essas sequencias de ações atômicas são intercaladas.</a:t>
            </a:r>
          </a:p>
          <a:p>
            <a:pPr>
              <a:buClrTx/>
              <a:buFontTx/>
              <a:buNone/>
              <a:defRPr/>
            </a:pPr>
            <a:r>
              <a:rPr lang="pt-BR" dirty="0" smtClean="0">
                <a:solidFill>
                  <a:srgbClr val="595959"/>
                </a:solidFill>
              </a:rPr>
              <a:t>História (trace): Execução particular de um programa concorrente: s</a:t>
            </a:r>
            <a:r>
              <a:rPr lang="pt-BR" baseline="-25000" dirty="0" smtClean="0">
                <a:solidFill>
                  <a:srgbClr val="595959"/>
                </a:solidFill>
              </a:rPr>
              <a:t>0 </a:t>
            </a:r>
            <a:r>
              <a:rPr lang="pt-BR" dirty="0">
                <a:solidFill>
                  <a:srgbClr val="595959"/>
                </a:solidFill>
                <a:latin typeface="Wingdings" charset="0"/>
                <a:cs typeface="Wingdings" charset="0"/>
              </a:rPr>
              <a:t></a:t>
            </a:r>
            <a:r>
              <a:rPr lang="pt-BR" baseline="-25000" dirty="0" smtClean="0">
                <a:solidFill>
                  <a:srgbClr val="595959"/>
                </a:solidFill>
              </a:rPr>
              <a:t> </a:t>
            </a:r>
            <a:r>
              <a:rPr lang="pt-BR" dirty="0" smtClean="0">
                <a:solidFill>
                  <a:srgbClr val="595959"/>
                </a:solidFill>
              </a:rPr>
              <a:t>s</a:t>
            </a:r>
            <a:r>
              <a:rPr lang="pt-BR" baseline="-25000" dirty="0" smtClean="0">
                <a:solidFill>
                  <a:srgbClr val="595959"/>
                </a:solidFill>
              </a:rPr>
              <a:t>1 </a:t>
            </a:r>
            <a:r>
              <a:rPr lang="pt-BR" dirty="0" smtClean="0">
                <a:solidFill>
                  <a:srgbClr val="595959"/>
                </a:solidFill>
                <a:latin typeface="Wingdings" charset="0"/>
                <a:cs typeface="Wingdings" charset="0"/>
              </a:rPr>
              <a:t></a:t>
            </a:r>
            <a:r>
              <a:rPr lang="pt-BR" dirty="0" smtClean="0">
                <a:solidFill>
                  <a:srgbClr val="595959"/>
                </a:solidFill>
              </a:rPr>
              <a:t>... </a:t>
            </a:r>
            <a:r>
              <a:rPr lang="pt-BR" dirty="0" smtClean="0">
                <a:solidFill>
                  <a:srgbClr val="595959"/>
                </a:solidFill>
                <a:latin typeface="Wingdings" charset="0"/>
                <a:cs typeface="Wingdings" charset="0"/>
              </a:rPr>
              <a:t></a:t>
            </a:r>
            <a:r>
              <a:rPr lang="pt-BR" baseline="-25000" dirty="0" smtClean="0">
                <a:solidFill>
                  <a:srgbClr val="595959"/>
                </a:solidFill>
              </a:rPr>
              <a:t> </a:t>
            </a:r>
            <a:r>
              <a:rPr lang="pt-BR" dirty="0" err="1" smtClean="0">
                <a:solidFill>
                  <a:srgbClr val="595959"/>
                </a:solidFill>
              </a:rPr>
              <a:t>s</a:t>
            </a:r>
            <a:r>
              <a:rPr lang="pt-BR" baseline="-25000" dirty="0" err="1" smtClean="0">
                <a:solidFill>
                  <a:srgbClr val="595959"/>
                </a:solidFill>
              </a:rPr>
              <a:t>n</a:t>
            </a:r>
            <a:endParaRPr lang="pt-BR" baseline="-25000" dirty="0" smtClean="0">
              <a:solidFill>
                <a:srgbClr val="595959"/>
              </a:solidFill>
            </a:endParaRPr>
          </a:p>
          <a:p>
            <a:pPr>
              <a:lnSpc>
                <a:spcPts val="1680"/>
              </a:lnSpc>
              <a:buClrTx/>
              <a:buFontTx/>
              <a:buNone/>
              <a:defRPr/>
            </a:pPr>
            <a:r>
              <a:rPr lang="pt-BR" baseline="-25000" dirty="0">
                <a:solidFill>
                  <a:srgbClr val="595959"/>
                </a:solidFill>
              </a:rPr>
              <a:t> </a:t>
            </a:r>
            <a:r>
              <a:rPr lang="pt-BR" baseline="-25000" dirty="0" smtClean="0">
                <a:solidFill>
                  <a:srgbClr val="595959"/>
                </a:solidFill>
              </a:rPr>
              <a:t>                    </a:t>
            </a:r>
            <a:r>
              <a:rPr lang="pt-BR" sz="1800" baseline="-25000" dirty="0" smtClean="0">
                <a:solidFill>
                  <a:srgbClr val="595959"/>
                </a:solidFill>
              </a:rPr>
              <a:t>                                               </a:t>
            </a:r>
            <a:r>
              <a:rPr lang="pt-BR" sz="1800" dirty="0" smtClean="0">
                <a:solidFill>
                  <a:srgbClr val="595959"/>
                </a:solidFill>
              </a:rPr>
              <a:t>a</a:t>
            </a:r>
            <a:r>
              <a:rPr lang="pt-BR" sz="1800" baseline="-25000" dirty="0" smtClean="0">
                <a:solidFill>
                  <a:srgbClr val="595959"/>
                </a:solidFill>
              </a:rPr>
              <a:t>1          </a:t>
            </a:r>
            <a:r>
              <a:rPr lang="pt-BR" sz="1800" dirty="0" smtClean="0">
                <a:solidFill>
                  <a:srgbClr val="595959"/>
                </a:solidFill>
              </a:rPr>
              <a:t>a</a:t>
            </a:r>
            <a:r>
              <a:rPr lang="pt-BR" sz="1800" baseline="-25000" dirty="0" smtClean="0">
                <a:solidFill>
                  <a:srgbClr val="595959"/>
                </a:solidFill>
              </a:rPr>
              <a:t>2         </a:t>
            </a:r>
            <a:r>
              <a:rPr lang="pt-BR" sz="1800" dirty="0" smtClean="0">
                <a:solidFill>
                  <a:srgbClr val="595959"/>
                </a:solidFill>
              </a:rPr>
              <a:t>a</a:t>
            </a:r>
            <a:r>
              <a:rPr lang="pt-BR" sz="1800" baseline="-25000" dirty="0" smtClean="0">
                <a:solidFill>
                  <a:srgbClr val="595959"/>
                </a:solidFill>
              </a:rPr>
              <a:t>3</a:t>
            </a:r>
            <a:endParaRPr lang="pt-BR" baseline="-25000" dirty="0" smtClean="0">
              <a:solidFill>
                <a:srgbClr val="595959"/>
              </a:solidFill>
            </a:endParaRPr>
          </a:p>
          <a:p>
            <a:pPr>
              <a:buClrTx/>
              <a:buFontTx/>
              <a:buNone/>
              <a:defRPr/>
            </a:pPr>
            <a:r>
              <a:rPr lang="pt-BR" sz="1800" dirty="0" smtClean="0">
                <a:solidFill>
                  <a:srgbClr val="595959"/>
                </a:solidFill>
              </a:rPr>
              <a:t>(Onde s</a:t>
            </a:r>
            <a:r>
              <a:rPr lang="pt-BR" sz="1800" baseline="-25000" dirty="0" smtClean="0">
                <a:solidFill>
                  <a:srgbClr val="595959"/>
                </a:solidFill>
              </a:rPr>
              <a:t>i</a:t>
            </a:r>
            <a:r>
              <a:rPr lang="pt-BR" sz="1800" dirty="0" smtClean="0">
                <a:solidFill>
                  <a:srgbClr val="595959"/>
                </a:solidFill>
              </a:rPr>
              <a:t> é o estado do programa, a</a:t>
            </a:r>
            <a:r>
              <a:rPr lang="pt-BR" sz="1800" baseline="-25000" dirty="0" smtClean="0">
                <a:solidFill>
                  <a:srgbClr val="595959"/>
                </a:solidFill>
              </a:rPr>
              <a:t>i </a:t>
            </a:r>
            <a:r>
              <a:rPr lang="pt-BR" sz="1800" dirty="0" smtClean="0">
                <a:solidFill>
                  <a:srgbClr val="595959"/>
                </a:solidFill>
              </a:rPr>
              <a:t>uma ação atômica)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94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indent="0"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x-none" dirty="0" smtClean="0"/>
              <a:t>Histórias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26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Programando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Arquiteturas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memória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compartilhada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CC3300"/>
                </a:solidFill>
                <a:latin typeface="Helvetica" charset="0"/>
              </a:rPr>
              <a:t>08/28/2012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25C1325-A969-D342-BC33-8ED8A2093F5A}" type="slidenum">
              <a:rPr lang="en-US" sz="1400">
                <a:solidFill>
                  <a:srgbClr val="CC3300"/>
                </a:solidFill>
                <a:latin typeface="Helvetica" charset="0"/>
              </a:rPr>
              <a:pPr/>
              <a:t>4</a:t>
            </a:fld>
            <a:endParaRPr lang="en-US" sz="1400">
              <a:solidFill>
                <a:srgbClr val="CC3300"/>
              </a:solidFill>
              <a:latin typeface="Helvetica" charset="0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4430583"/>
            <a:ext cx="6962775" cy="229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Content Placeholder 2"/>
          <p:cNvSpPr txBox="1">
            <a:spLocks/>
          </p:cNvSpPr>
          <p:nvPr/>
        </p:nvSpPr>
        <p:spPr bwMode="auto">
          <a:xfrm>
            <a:off x="142875" y="1139825"/>
            <a:ext cx="9080500" cy="282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Um </a:t>
            </a:r>
            <a:r>
              <a:rPr lang="en-US" sz="2000" dirty="0" err="1">
                <a:solidFill>
                  <a:schemeClr val="tx1"/>
                </a:solidFill>
              </a:rPr>
              <a:t>programa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memória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compartilhada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é</a:t>
            </a:r>
            <a:r>
              <a:rPr lang="en-US" sz="2000" dirty="0">
                <a:solidFill>
                  <a:schemeClr val="tx1"/>
                </a:solidFill>
              </a:rPr>
              <a:t> um </a:t>
            </a:r>
            <a:r>
              <a:rPr lang="en-US" sz="2000" dirty="0" err="1">
                <a:solidFill>
                  <a:schemeClr val="tx1"/>
                </a:solidFill>
              </a:rPr>
              <a:t>conjunto</a:t>
            </a:r>
            <a:r>
              <a:rPr lang="en-US" sz="2000" dirty="0">
                <a:solidFill>
                  <a:schemeClr val="tx1"/>
                </a:solidFill>
              </a:rPr>
              <a:t> de threads de </a:t>
            </a:r>
            <a:r>
              <a:rPr lang="en-US" sz="2000" dirty="0" err="1">
                <a:solidFill>
                  <a:schemeClr val="tx1"/>
                </a:solidFill>
              </a:rPr>
              <a:t>controle</a:t>
            </a:r>
            <a:r>
              <a:rPr lang="en-US" sz="2000" dirty="0" smtClean="0">
                <a:solidFill>
                  <a:schemeClr val="tx1"/>
                </a:solidFill>
              </a:rPr>
              <a:t>.  Threads </a:t>
            </a:r>
            <a:r>
              <a:rPr lang="en-US" sz="2000" dirty="0" err="1" smtClean="0">
                <a:solidFill>
                  <a:schemeClr val="tx1"/>
                </a:solidFill>
              </a:rPr>
              <a:t>são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criadas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início</a:t>
            </a:r>
            <a:r>
              <a:rPr lang="en-US" sz="2000" dirty="0">
                <a:solidFill>
                  <a:schemeClr val="tx1"/>
                </a:solidFill>
              </a:rPr>
              <a:t> do </a:t>
            </a:r>
            <a:r>
              <a:rPr lang="en-US" sz="2000" dirty="0" err="1">
                <a:solidFill>
                  <a:schemeClr val="tx1"/>
                </a:solidFill>
              </a:rPr>
              <a:t>programa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ou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eventualmente</a:t>
            </a:r>
            <a:r>
              <a:rPr lang="en-US" sz="2000" dirty="0">
                <a:solidFill>
                  <a:schemeClr val="tx1"/>
                </a:solidFill>
              </a:rPr>
              <a:t>, de forma </a:t>
            </a:r>
            <a:r>
              <a:rPr lang="en-US" sz="2000" dirty="0" err="1" smtClean="0">
                <a:solidFill>
                  <a:schemeClr val="tx1"/>
                </a:solidFill>
              </a:rPr>
              <a:t>dinâmica</a:t>
            </a:r>
            <a:r>
              <a:rPr lang="en-US" sz="2000" dirty="0" smtClean="0">
                <a:solidFill>
                  <a:schemeClr val="tx1"/>
                </a:solidFill>
              </a:rPr>
              <a:t>.   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Cada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segmento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tem: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variáveis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privadas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exemplo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variáveis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pilha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locais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um </a:t>
            </a:r>
            <a:r>
              <a:rPr lang="en-US" sz="2000" dirty="0" err="1">
                <a:solidFill>
                  <a:schemeClr val="tx1"/>
                </a:solidFill>
              </a:rPr>
              <a:t>conjunto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variáveis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compartilhadas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exemplo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variáveis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estáticas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blocos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comuns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compartilhados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ou</a:t>
            </a:r>
            <a:r>
              <a:rPr lang="en-US" sz="2000" dirty="0" smtClean="0">
                <a:solidFill>
                  <a:schemeClr val="tx1"/>
                </a:solidFill>
              </a:rPr>
              <a:t> o heap </a:t>
            </a:r>
            <a:r>
              <a:rPr lang="en-US" sz="2000" dirty="0">
                <a:solidFill>
                  <a:schemeClr val="tx1"/>
                </a:solidFill>
              </a:rPr>
              <a:t>global.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Threads se </a:t>
            </a:r>
            <a:r>
              <a:rPr lang="en-US" sz="2000" dirty="0" err="1" smtClean="0">
                <a:solidFill>
                  <a:schemeClr val="tx1"/>
                </a:solidFill>
              </a:rPr>
              <a:t>comunicam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implicitamente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escrevendo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</a:rPr>
              <a:t>lendo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variáveis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compartilhadas</a:t>
            </a:r>
            <a:r>
              <a:rPr lang="en-US" sz="2000" dirty="0" smtClean="0">
                <a:solidFill>
                  <a:schemeClr val="tx1"/>
                </a:solidFill>
              </a:rPr>
              <a:t>, e se </a:t>
            </a:r>
            <a:r>
              <a:rPr lang="en-US" sz="2000" dirty="0" err="1" smtClean="0">
                <a:solidFill>
                  <a:schemeClr val="tx1"/>
                </a:solidFill>
              </a:rPr>
              <a:t>coordenam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através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construções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sincronização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11125" y="1"/>
            <a:ext cx="9032875" cy="1047749"/>
          </a:xfrm>
        </p:spPr>
        <p:txBody>
          <a:bodyPr/>
          <a:lstStyle/>
          <a:p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Como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escrever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programas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paralelos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19019" y="1454150"/>
            <a:ext cx="8270875" cy="46085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Paralelismo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Tarefas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pt-PT" dirty="0" smtClean="0"/>
              <a:t>Particiona as tarefas </a:t>
            </a:r>
            <a:r>
              <a:rPr lang="pt-PT" dirty="0"/>
              <a:t>entre os </a:t>
            </a:r>
            <a:r>
              <a:rPr lang="en-US" dirty="0">
                <a:latin typeface="Comic Sans MS" charset="0"/>
                <a:ea typeface="ＭＳ Ｐゴシック" charset="0"/>
              </a:rPr>
              <a:t>cores </a:t>
            </a:r>
            <a:r>
              <a:rPr lang="pt-PT" dirty="0" smtClean="0"/>
              <a:t>para resolver </a:t>
            </a:r>
            <a:r>
              <a:rPr lang="pt-PT" dirty="0"/>
              <a:t>o </a:t>
            </a:r>
            <a:r>
              <a:rPr lang="pt-PT" dirty="0" smtClean="0"/>
              <a:t>problema.</a:t>
            </a:r>
            <a:r>
              <a:rPr lang="en-US" dirty="0">
                <a:latin typeface="Comic Sans MS" charset="0"/>
                <a:ea typeface="ＭＳ Ｐゴシック" charset="0"/>
              </a:rPr>
              <a:t/>
            </a:r>
            <a:br>
              <a:rPr lang="en-US" dirty="0">
                <a:latin typeface="Comic Sans MS" charset="0"/>
                <a:ea typeface="ＭＳ Ｐゴシック" charset="0"/>
              </a:rPr>
            </a:br>
            <a:endParaRPr lang="en-US" dirty="0">
              <a:latin typeface="Comic Sans MS" charset="0"/>
              <a:ea typeface="ＭＳ Ｐゴシック" charset="0"/>
            </a:endParaRPr>
          </a:p>
          <a:p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Paralelismo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de Dados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err="1" smtClean="0">
                <a:latin typeface="Comic Sans MS" charset="0"/>
                <a:ea typeface="ＭＳ Ｐゴシック" charset="0"/>
              </a:rPr>
              <a:t>Particiona</a:t>
            </a:r>
            <a:r>
              <a:rPr lang="en-US" dirty="0" smtClean="0">
                <a:latin typeface="Comic Sans MS" charset="0"/>
                <a:ea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</a:rPr>
              <a:t>os</a:t>
            </a:r>
            <a:r>
              <a:rPr lang="en-US" dirty="0" smtClean="0">
                <a:latin typeface="Comic Sans MS" charset="0"/>
                <a:ea typeface="ＭＳ Ｐゴシック" charset="0"/>
              </a:rPr>
              <a:t> dados entre </a:t>
            </a:r>
            <a:r>
              <a:rPr lang="en-US" dirty="0" err="1">
                <a:latin typeface="Comic Sans MS" charset="0"/>
                <a:ea typeface="ＭＳ Ｐゴシック" charset="0"/>
              </a:rPr>
              <a:t>os</a:t>
            </a:r>
            <a:r>
              <a:rPr lang="en-US" dirty="0">
                <a:latin typeface="Comic Sans MS" charset="0"/>
                <a:ea typeface="ＭＳ Ｐゴシック" charset="0"/>
              </a:rPr>
              <a:t> </a:t>
            </a:r>
            <a:r>
              <a:rPr lang="en-US" dirty="0" smtClean="0">
                <a:latin typeface="Comic Sans MS" charset="0"/>
                <a:ea typeface="ＭＳ Ｐゴシック" charset="0"/>
              </a:rPr>
              <a:t>cores </a:t>
            </a:r>
            <a:r>
              <a:rPr lang="en-US" dirty="0" err="1" smtClean="0">
                <a:latin typeface="Comic Sans MS" charset="0"/>
                <a:ea typeface="ＭＳ Ｐゴシック" charset="0"/>
              </a:rPr>
              <a:t>para</a:t>
            </a:r>
            <a:r>
              <a:rPr lang="en-US" dirty="0" smtClean="0">
                <a:latin typeface="Comic Sans MS" charset="0"/>
                <a:ea typeface="ＭＳ Ｐゴシック" charset="0"/>
              </a:rPr>
              <a:t> resolver o </a:t>
            </a:r>
            <a:r>
              <a:rPr lang="en-US" dirty="0" err="1" smtClean="0">
                <a:latin typeface="Comic Sans MS" charset="0"/>
                <a:ea typeface="ＭＳ Ｐゴシック" charset="0"/>
              </a:rPr>
              <a:t>problema</a:t>
            </a:r>
            <a:r>
              <a:rPr lang="en-US" dirty="0" smtClean="0">
                <a:latin typeface="Comic Sans MS" charset="0"/>
                <a:ea typeface="ＭＳ Ｐゴシック" charset="0"/>
              </a:rPr>
              <a:t>.</a:t>
            </a:r>
            <a:endParaRPr lang="en-US" dirty="0">
              <a:latin typeface="Comic Sans MS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omic Sans MS" charset="0"/>
                <a:ea typeface="ＭＳ Ｐゴシック" charset="0"/>
              </a:rPr>
              <a:t>Cada</a:t>
            </a:r>
            <a:r>
              <a:rPr lang="en-US" dirty="0" smtClean="0">
                <a:latin typeface="Comic Sans MS" charset="0"/>
                <a:ea typeface="ＭＳ Ｐゴシック" charset="0"/>
              </a:rPr>
              <a:t> core </a:t>
            </a:r>
            <a:r>
              <a:rPr lang="en-US" dirty="0" err="1" smtClean="0">
                <a:latin typeface="Comic Sans MS" charset="0"/>
                <a:ea typeface="ＭＳ Ｐゴシック" charset="0"/>
              </a:rPr>
              <a:t>executa</a:t>
            </a:r>
            <a:r>
              <a:rPr lang="en-US" dirty="0" smtClean="0">
                <a:latin typeface="Comic Sans MS" charset="0"/>
                <a:ea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</a:rPr>
              <a:t>operações</a:t>
            </a:r>
            <a:r>
              <a:rPr lang="en-US" dirty="0" smtClean="0">
                <a:latin typeface="Comic Sans MS" charset="0"/>
                <a:ea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</a:rPr>
              <a:t>similares</a:t>
            </a:r>
            <a:r>
              <a:rPr lang="en-US" dirty="0" smtClean="0">
                <a:latin typeface="Comic Sans MS" charset="0"/>
                <a:ea typeface="ＭＳ Ｐゴシック" charset="0"/>
              </a:rPr>
              <a:t> </a:t>
            </a:r>
            <a:r>
              <a:rPr lang="en-US" dirty="0" err="1" smtClean="0">
                <a:latin typeface="Comic Sans MS" charset="0"/>
                <a:ea typeface="ＭＳ Ｐゴシック" charset="0"/>
              </a:rPr>
              <a:t>em</a:t>
            </a:r>
            <a:r>
              <a:rPr lang="en-US" dirty="0" smtClean="0">
                <a:latin typeface="Comic Sans MS" charset="0"/>
                <a:ea typeface="ＭＳ Ｐゴシック" charset="0"/>
              </a:rPr>
              <a:t>  </a:t>
            </a:r>
            <a:r>
              <a:rPr lang="x-none" dirty="0" smtClean="0">
                <a:latin typeface="Comic Sans MS" charset="0"/>
                <a:ea typeface="ＭＳ Ｐゴシック" charset="0"/>
              </a:rPr>
              <a:t>sua porção dos dados</a:t>
            </a:r>
            <a:r>
              <a:rPr lang="en-US" dirty="0" smtClean="0">
                <a:latin typeface="Comic Sans MS" charset="0"/>
                <a:ea typeface="ＭＳ Ｐゴシック" charset="0"/>
              </a:rPr>
              <a:t>.</a:t>
            </a: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1A650F5-4049-2446-8CEC-B62701073C55}" type="slidenum">
              <a:rPr lang="en-US" sz="1400">
                <a:solidFill>
                  <a:srgbClr val="CC3300"/>
                </a:solidFill>
                <a:latin typeface="Helvetica" charset="0"/>
              </a:rPr>
              <a:pPr/>
              <a:t>5</a:t>
            </a:fld>
            <a:endParaRPr lang="en-US" sz="1400">
              <a:solidFill>
                <a:srgbClr val="CC3300"/>
              </a:solidFill>
              <a:latin typeface="Helvetica" charset="0"/>
            </a:endParaRPr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2988" y="6381750"/>
            <a:ext cx="7272337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solidFill>
                  <a:srgbClr val="CC3300"/>
                </a:solidFill>
                <a:latin typeface="Helvetica" charset="0"/>
              </a:rPr>
              <a:t>CS4230</a:t>
            </a:r>
            <a:endParaRPr lang="en-AU" sz="1400">
              <a:solidFill>
                <a:srgbClr val="CC330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Professor P</a:t>
            </a:r>
          </a:p>
        </p:txBody>
      </p:sp>
      <p:pic>
        <p:nvPicPr>
          <p:cNvPr id="33795" name="Picture 2" descr="C:\Documents and Settings\liszka\Local Settings\Temporary Internet Files\Content.IE5\1G3WK4XC\MP90042259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125538"/>
            <a:ext cx="3248025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92600"/>
            <a:ext cx="19462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2195513" y="2565400"/>
            <a:ext cx="1442184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 smtClean="0"/>
              <a:t>3 </a:t>
            </a:r>
            <a:r>
              <a:rPr lang="en-US" sz="1800" dirty="0" err="1" smtClean="0"/>
              <a:t>questões</a:t>
            </a:r>
            <a:endParaRPr lang="en-US" sz="18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/>
              <a:t>300 </a:t>
            </a:r>
            <a:r>
              <a:rPr lang="en-US" sz="1800" dirty="0" err="1" smtClean="0"/>
              <a:t>exames</a:t>
            </a:r>
            <a:endParaRPr lang="en-US" sz="1800" dirty="0"/>
          </a:p>
        </p:txBody>
      </p:sp>
      <p:sp>
        <p:nvSpPr>
          <p:cNvPr id="3379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728271EA-E89F-394D-980B-933E1B255F96}" type="slidenum">
              <a:rPr lang="en-US" sz="1400">
                <a:solidFill>
                  <a:srgbClr val="CC3300"/>
                </a:solidFill>
                <a:latin typeface="Helvetica" charset="0"/>
              </a:rPr>
              <a:pPr/>
              <a:t>6</a:t>
            </a:fld>
            <a:endParaRPr lang="en-US" sz="1400">
              <a:solidFill>
                <a:srgbClr val="CC3300"/>
              </a:solidFill>
              <a:latin typeface="Helvetica" charset="0"/>
            </a:endParaRPr>
          </a:p>
        </p:txBody>
      </p:sp>
      <p:sp>
        <p:nvSpPr>
          <p:cNvPr id="3379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2988" y="6381750"/>
            <a:ext cx="7272337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dirty="0">
                <a:solidFill>
                  <a:srgbClr val="CC3300"/>
                </a:solidFill>
                <a:latin typeface="Helvetica" charset="0"/>
              </a:rPr>
              <a:t>CS4230</a:t>
            </a:r>
            <a:endParaRPr lang="en-AU" sz="1400" dirty="0">
              <a:solidFill>
                <a:srgbClr val="CC3300"/>
              </a:solidFill>
              <a:latin typeface="Helvetica" charset="0"/>
            </a:endParaRPr>
          </a:p>
        </p:txBody>
      </p:sp>
      <p:sp>
        <p:nvSpPr>
          <p:cNvPr id="33800" name="Date Placeholder 9"/>
          <p:cNvSpPr>
            <a:spLocks noGrp="1"/>
          </p:cNvSpPr>
          <p:nvPr>
            <p:ph type="dt" sz="quarter" idx="10"/>
          </p:nvPr>
        </p:nvSpPr>
        <p:spPr>
          <a:xfrm>
            <a:off x="609600" y="6019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CC3300"/>
                </a:solidFill>
                <a:latin typeface="Helvetica" charset="0"/>
              </a:rPr>
              <a:t>08/23/2012</a:t>
            </a:r>
          </a:p>
        </p:txBody>
      </p:sp>
    </p:spTree>
    <p:extLst>
      <p:ext uri="{BB962C8B-B14F-4D97-AF65-F5344CB8AC3E}">
        <p14:creationId xmlns:p14="http://schemas.microsoft.com/office/powerpoint/2010/main" val="371622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Monitores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do Professor P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4819" name="Picture 4" descr="C:\Documents and Settings\liszka\Local Settings\Temporary Internet Files\Content.IE5\1G3WK4XC\MP90043956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2225"/>
            <a:ext cx="6400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1979613" y="4652963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Monitor#</a:t>
            </a:r>
            <a:r>
              <a:rPr lang="en-US" sz="1800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3995738" y="4868863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>
                <a:solidFill>
                  <a:srgbClr val="0066FF"/>
                </a:solidFill>
              </a:rPr>
              <a:t>Monitor#2</a:t>
            </a:r>
          </a:p>
        </p:txBody>
      </p:sp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5867400" y="4797425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>
                <a:solidFill>
                  <a:srgbClr val="0066FF"/>
                </a:solidFill>
              </a:rPr>
              <a:t>Monitor#3</a:t>
            </a:r>
          </a:p>
        </p:txBody>
      </p:sp>
      <p:sp>
        <p:nvSpPr>
          <p:cNvPr id="34823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3104BC0B-C209-AB42-8610-A53FDB0840D6}" type="slidenum">
              <a:rPr lang="en-US" sz="1400">
                <a:solidFill>
                  <a:srgbClr val="CC3300"/>
                </a:solidFill>
                <a:latin typeface="Helvetica" charset="0"/>
              </a:rPr>
              <a:pPr/>
              <a:t>7</a:t>
            </a:fld>
            <a:endParaRPr lang="en-US" sz="1400">
              <a:solidFill>
                <a:srgbClr val="CC3300"/>
              </a:solidFill>
              <a:latin typeface="Helvetica" charset="0"/>
            </a:endParaRPr>
          </a:p>
        </p:txBody>
      </p:sp>
      <p:sp>
        <p:nvSpPr>
          <p:cNvPr id="34825" name="Date Placeholder 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CC3300"/>
                </a:solidFill>
                <a:latin typeface="Helvetica" charset="0"/>
              </a:rPr>
              <a:t>08/23/2012</a:t>
            </a:r>
          </a:p>
        </p:txBody>
      </p:sp>
    </p:spTree>
    <p:extLst>
      <p:ext uri="{BB962C8B-B14F-4D97-AF65-F5344CB8AC3E}">
        <p14:creationId xmlns:p14="http://schemas.microsoft.com/office/powerpoint/2010/main" val="26653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174625"/>
            <a:ext cx="9144000" cy="61912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Divisão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trabalho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paralelismo</a:t>
            </a:r>
            <a:r>
              <a:rPr lang="en-US" dirty="0" smtClean="0">
                <a:latin typeface="Comic Sans MS" charset="0"/>
                <a:ea typeface="ＭＳ Ｐゴシック" charset="0"/>
                <a:cs typeface="ＭＳ Ｐゴシック" charset="0"/>
              </a:rPr>
              <a:t> de dados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3" name="Picture 2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900113" y="1989138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>
                <a:solidFill>
                  <a:srgbClr val="0066FF"/>
                </a:solidFill>
              </a:rPr>
              <a:t>Monitor#1</a:t>
            </a:r>
          </a:p>
        </p:txBody>
      </p: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5435600" y="4581525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>
                <a:solidFill>
                  <a:srgbClr val="0066FF"/>
                </a:solidFill>
              </a:rPr>
              <a:t>Monitor#2</a:t>
            </a:r>
          </a:p>
        </p:txBody>
      </p: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7235825" y="2420938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>
                <a:solidFill>
                  <a:srgbClr val="0066FF"/>
                </a:solidFill>
              </a:rPr>
              <a:t>Monitor#3</a:t>
            </a:r>
          </a:p>
        </p:txBody>
      </p:sp>
      <p:pic>
        <p:nvPicPr>
          <p:cNvPr id="35847" name="Picture 2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860800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2" descr="C:\Documents and Settings\liszka\Local Settings\Temporary Internet Files\Content.IE5\Q7HGDQRM\MC9000242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28775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Box 9"/>
          <p:cNvSpPr txBox="1">
            <a:spLocks noChangeArrowheads="1"/>
          </p:cNvSpPr>
          <p:nvPr/>
        </p:nvSpPr>
        <p:spPr bwMode="auto">
          <a:xfrm>
            <a:off x="1187450" y="3429000"/>
            <a:ext cx="1581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dirty="0"/>
              <a:t>100 </a:t>
            </a:r>
            <a:r>
              <a:rPr lang="en-US" sz="2000" dirty="0" err="1" smtClean="0"/>
              <a:t>exames</a:t>
            </a:r>
            <a:endParaRPr lang="en-US" sz="2000" dirty="0"/>
          </a:p>
        </p:txBody>
      </p:sp>
      <p:sp>
        <p:nvSpPr>
          <p:cNvPr id="35850" name="TextBox 10"/>
          <p:cNvSpPr txBox="1">
            <a:spLocks noChangeArrowheads="1"/>
          </p:cNvSpPr>
          <p:nvPr/>
        </p:nvSpPr>
        <p:spPr bwMode="auto">
          <a:xfrm>
            <a:off x="5148263" y="2708275"/>
            <a:ext cx="1581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dirty="0"/>
              <a:t>100 </a:t>
            </a:r>
            <a:r>
              <a:rPr lang="en-US" sz="2000" dirty="0" err="1" smtClean="0"/>
              <a:t>exames</a:t>
            </a:r>
            <a:endParaRPr lang="en-US" sz="2000" dirty="0"/>
          </a:p>
        </p:txBody>
      </p:sp>
      <p:sp>
        <p:nvSpPr>
          <p:cNvPr id="35851" name="TextBox 11"/>
          <p:cNvSpPr txBox="1">
            <a:spLocks noChangeArrowheads="1"/>
          </p:cNvSpPr>
          <p:nvPr/>
        </p:nvSpPr>
        <p:spPr bwMode="auto">
          <a:xfrm>
            <a:off x="2987675" y="4868863"/>
            <a:ext cx="1581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dirty="0"/>
              <a:t>100 </a:t>
            </a:r>
            <a:r>
              <a:rPr lang="en-US" sz="2000" dirty="0" err="1" smtClean="0"/>
              <a:t>exames</a:t>
            </a:r>
            <a:endParaRPr lang="en-US" sz="2000" dirty="0"/>
          </a:p>
        </p:txBody>
      </p:sp>
      <p:sp>
        <p:nvSpPr>
          <p:cNvPr id="3585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8A9FDDE-6800-0F4B-B52A-DC8900544E23}" type="slidenum">
              <a:rPr lang="en-US" sz="1400">
                <a:solidFill>
                  <a:srgbClr val="CC3300"/>
                </a:solidFill>
                <a:latin typeface="Helvetica" charset="0"/>
              </a:rPr>
              <a:pPr/>
              <a:t>8</a:t>
            </a:fld>
            <a:endParaRPr lang="en-US" sz="1400">
              <a:solidFill>
                <a:srgbClr val="CC3300"/>
              </a:solidFill>
              <a:latin typeface="Helvetica" charset="0"/>
            </a:endParaRPr>
          </a:p>
        </p:txBody>
      </p:sp>
      <p:sp>
        <p:nvSpPr>
          <p:cNvPr id="35854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3300"/>
                </a:solidFill>
                <a:latin typeface="Helvetica" charset="0"/>
              </a:rPr>
              <a:t>08/23/2012</a:t>
            </a:r>
          </a:p>
        </p:txBody>
      </p:sp>
    </p:spTree>
    <p:extLst>
      <p:ext uri="{BB962C8B-B14F-4D97-AF65-F5344CB8AC3E}">
        <p14:creationId xmlns:p14="http://schemas.microsoft.com/office/powerpoint/2010/main" val="428714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174625"/>
            <a:ext cx="9144000" cy="117475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Divisão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trabalho:paralelismo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tarefas</a:t>
            </a: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900113" y="1989138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>
                <a:solidFill>
                  <a:srgbClr val="0066FF"/>
                </a:solidFill>
              </a:rPr>
              <a:t>Monitor#1</a:t>
            </a: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5435600" y="4581525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>
                <a:solidFill>
                  <a:srgbClr val="0066FF"/>
                </a:solidFill>
              </a:rPr>
              <a:t>Monitor#2</a:t>
            </a: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7235825" y="2420938"/>
            <a:ext cx="1211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dirty="0">
                <a:solidFill>
                  <a:srgbClr val="0066FF"/>
                </a:solidFill>
              </a:rPr>
              <a:t>Monitor#3</a:t>
            </a:r>
          </a:p>
        </p:txBody>
      </p:sp>
      <p:sp>
        <p:nvSpPr>
          <p:cNvPr id="36870" name="TextBox 9"/>
          <p:cNvSpPr txBox="1">
            <a:spLocks noChangeArrowheads="1"/>
          </p:cNvSpPr>
          <p:nvPr/>
        </p:nvSpPr>
        <p:spPr bwMode="auto">
          <a:xfrm>
            <a:off x="1187450" y="3429000"/>
            <a:ext cx="13681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dirty="0" err="1" smtClean="0"/>
              <a:t>Questão</a:t>
            </a:r>
            <a:r>
              <a:rPr lang="en-US" sz="2000" dirty="0" smtClean="0"/>
              <a:t> 1</a:t>
            </a:r>
            <a:endParaRPr lang="en-US" sz="2000" dirty="0"/>
          </a:p>
        </p:txBody>
      </p:sp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3132138" y="4941888"/>
            <a:ext cx="13681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dirty="0" err="1" smtClean="0"/>
              <a:t>Questão</a:t>
            </a:r>
            <a:r>
              <a:rPr lang="en-US" sz="2000" dirty="0" smtClean="0"/>
              <a:t> </a:t>
            </a:r>
            <a:r>
              <a:rPr lang="en-US" sz="2000" dirty="0"/>
              <a:t>3</a:t>
            </a:r>
          </a:p>
        </p:txBody>
      </p:sp>
      <p:sp>
        <p:nvSpPr>
          <p:cNvPr id="36872" name="TextBox 13"/>
          <p:cNvSpPr txBox="1">
            <a:spLocks noChangeArrowheads="1"/>
          </p:cNvSpPr>
          <p:nvPr/>
        </p:nvSpPr>
        <p:spPr bwMode="auto">
          <a:xfrm>
            <a:off x="5076825" y="2997200"/>
            <a:ext cx="13681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dirty="0" err="1" smtClean="0"/>
              <a:t>Questão</a:t>
            </a:r>
            <a:r>
              <a:rPr lang="en-US" sz="2000" dirty="0" smtClean="0"/>
              <a:t> 2</a:t>
            </a:r>
            <a:endParaRPr lang="en-US" sz="2000" dirty="0"/>
          </a:p>
        </p:txBody>
      </p:sp>
      <p:pic>
        <p:nvPicPr>
          <p:cNvPr id="36873" name="Picture 2" descr="C:\Documents and Settings\liszka\Local Settings\Temporary Internet Files\Content.IE5\1G3WK4XC\MC90031099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916113"/>
            <a:ext cx="130651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2" descr="C:\Documents and Settings\liszka\Local Settings\Temporary Internet Files\Content.IE5\1G3WK4XC\MC90031099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573463"/>
            <a:ext cx="13065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2" descr="C:\Documents and Settings\liszka\Local Settings\Temporary Internet Files\Content.IE5\1G3WK4XC\MC90031099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628775"/>
            <a:ext cx="13065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6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AD5F51AA-D346-0D4B-8862-EE06DBB429BE}" type="slidenum">
              <a:rPr lang="en-US" sz="1400">
                <a:solidFill>
                  <a:srgbClr val="CC3300"/>
                </a:solidFill>
                <a:latin typeface="Helvetica" charset="0"/>
              </a:rPr>
              <a:pPr/>
              <a:t>9</a:t>
            </a:fld>
            <a:endParaRPr lang="en-US" sz="1400">
              <a:solidFill>
                <a:srgbClr val="CC330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38660</TotalTime>
  <Words>1493</Words>
  <Application>Microsoft Macintosh PowerPoint</Application>
  <PresentationFormat>On-screen Show (4:3)</PresentationFormat>
  <Paragraphs>155</Paragraphs>
  <Slides>21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Perception</vt:lpstr>
      <vt:lpstr>PowerPoint Presentation</vt:lpstr>
      <vt:lpstr>PowerPoint Presentation</vt:lpstr>
      <vt:lpstr>PowerPoint Presentation</vt:lpstr>
      <vt:lpstr>Programando Arquiteturas de memória compartilhada</vt:lpstr>
      <vt:lpstr>Como escrever programas paralelos</vt:lpstr>
      <vt:lpstr>Professor P</vt:lpstr>
      <vt:lpstr>Monitores do Professor P</vt:lpstr>
      <vt:lpstr>Divisão de trabalho:paralelismo de dados</vt:lpstr>
      <vt:lpstr>Divisão de trabalho:paralelismo de tarefas</vt:lpstr>
      <vt:lpstr>Princípios de Computação Paralela</vt:lpstr>
      <vt:lpstr>Cache e latência</vt:lpstr>
      <vt:lpstr>Cache</vt:lpstr>
      <vt:lpstr>Cache no Intel® Core™ i7 </vt:lpstr>
      <vt:lpstr>Cache</vt:lpstr>
      <vt:lpstr>Coerencia de cache</vt:lpstr>
      <vt:lpstr>False Sharing</vt:lpstr>
      <vt:lpstr>False Sharing</vt:lpstr>
      <vt:lpstr>False Sharing</vt:lpstr>
      <vt:lpstr>Desempenho na mult de matrizes</vt:lpstr>
      <vt:lpstr>False Sharing: como resolvê-lo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dc:creator>Sebastián Urrutia</dc:creator>
  <cp:lastModifiedBy>Anolan :-)</cp:lastModifiedBy>
  <cp:revision>669</cp:revision>
  <cp:lastPrinted>2013-11-20T18:47:45Z</cp:lastPrinted>
  <dcterms:created xsi:type="dcterms:W3CDTF">2013-08-22T23:09:01Z</dcterms:created>
  <dcterms:modified xsi:type="dcterms:W3CDTF">2017-03-11T23:22:54Z</dcterms:modified>
</cp:coreProperties>
</file>