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9c2b9d05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9c2b9d05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9c2b9d05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9c2b9d05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9c2b9d05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9c2b9d05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9c2b9d05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9c2b9d05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f4a97b1c6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f4a97b1c6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11ccd4bc1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11ccd4bc1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9c2b9d05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9c2b9d05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9c2b9d05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9c2b9d05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11ccd4bc1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11ccd4bc1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9c2b9d05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9c2b9d05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9c2b9d05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9c2b9d05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STRUCTS EN C</a:t>
            </a:r>
            <a:endParaRPr/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3650" y="4343699"/>
            <a:ext cx="2316102" cy="63015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126475" y="2732600"/>
            <a:ext cx="8768700" cy="18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1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es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Universidad Tecnológica Nacional - Cuch Sede Chivilcoy</a:t>
            </a:r>
            <a:endParaRPr i="1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i="1" sz="1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i="1" sz="1500" u="sng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68150" y="219250"/>
            <a:ext cx="6680400" cy="6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320"/>
              <a:t>Structs anidadas</a:t>
            </a:r>
            <a:endParaRPr sz="3320"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11700" y="867850"/>
            <a:ext cx="8520600" cy="38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s" sz="1700">
                <a:solidFill>
                  <a:schemeClr val="dk1"/>
                </a:solidFill>
              </a:rPr>
              <a:t>Una estructura puede contener otra. Esto permite representar relaciones jerárquicas.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</a:rPr>
              <a:t>struct</a:t>
            </a:r>
            <a:r>
              <a:rPr lang="es" sz="1600">
                <a:solidFill>
                  <a:schemeClr val="dk1"/>
                </a:solidFill>
              </a:rPr>
              <a:t> Motor {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	char </a:t>
            </a:r>
            <a:r>
              <a:rPr lang="es" sz="1600">
                <a:solidFill>
                  <a:srgbClr val="0000FF"/>
                </a:solidFill>
              </a:rPr>
              <a:t>tipo</a:t>
            </a:r>
            <a:r>
              <a:rPr lang="es" sz="1600">
                <a:solidFill>
                  <a:schemeClr val="dk1"/>
                </a:solidFill>
              </a:rPr>
              <a:t>[</a:t>
            </a:r>
            <a:r>
              <a:rPr lang="es" sz="1600">
                <a:solidFill>
                  <a:srgbClr val="008000"/>
                </a:solidFill>
              </a:rPr>
              <a:t>20</a:t>
            </a:r>
            <a:r>
              <a:rPr lang="es" sz="1600">
                <a:solidFill>
                  <a:schemeClr val="dk1"/>
                </a:solidFill>
              </a:rPr>
              <a:t>];   </a:t>
            </a:r>
            <a:r>
              <a:rPr lang="es" sz="1600">
                <a:solidFill>
                  <a:srgbClr val="188038"/>
                </a:solidFill>
              </a:rPr>
              <a:t>// Ej: "Nafta", "Eléctrico"</a:t>
            </a:r>
            <a:endParaRPr sz="16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	int </a:t>
            </a:r>
            <a:r>
              <a:rPr lang="es" sz="1600">
                <a:solidFill>
                  <a:srgbClr val="0000FF"/>
                </a:solidFill>
              </a:rPr>
              <a:t>caballosFuerza</a:t>
            </a:r>
            <a:r>
              <a:rPr lang="es" sz="1600">
                <a:solidFill>
                  <a:schemeClr val="dk1"/>
                </a:solidFill>
              </a:rPr>
              <a:t>;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};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</a:rPr>
              <a:t>struct</a:t>
            </a:r>
            <a:r>
              <a:rPr lang="es" sz="1600">
                <a:solidFill>
                  <a:schemeClr val="dk1"/>
                </a:solidFill>
              </a:rPr>
              <a:t> Vehiculo {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	char </a:t>
            </a:r>
            <a:r>
              <a:rPr lang="es" sz="1600">
                <a:solidFill>
                  <a:srgbClr val="0000FF"/>
                </a:solidFill>
              </a:rPr>
              <a:t>marca</a:t>
            </a:r>
            <a:r>
              <a:rPr lang="es" sz="1600">
                <a:solidFill>
                  <a:schemeClr val="dk1"/>
                </a:solidFill>
              </a:rPr>
              <a:t>[</a:t>
            </a:r>
            <a:r>
              <a:rPr lang="es" sz="1600">
                <a:solidFill>
                  <a:srgbClr val="188038"/>
                </a:solidFill>
              </a:rPr>
              <a:t>30</a:t>
            </a:r>
            <a:r>
              <a:rPr lang="es" sz="1600">
                <a:solidFill>
                  <a:schemeClr val="dk1"/>
                </a:solidFill>
              </a:rPr>
              <a:t>];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	char </a:t>
            </a:r>
            <a:r>
              <a:rPr lang="es" sz="1600">
                <a:solidFill>
                  <a:srgbClr val="0000FF"/>
                </a:solidFill>
              </a:rPr>
              <a:t>modelo</a:t>
            </a:r>
            <a:r>
              <a:rPr lang="es" sz="1600">
                <a:solidFill>
                  <a:schemeClr val="dk1"/>
                </a:solidFill>
              </a:rPr>
              <a:t>[</a:t>
            </a:r>
            <a:r>
              <a:rPr lang="es" sz="1600">
                <a:solidFill>
                  <a:srgbClr val="188038"/>
                </a:solidFill>
              </a:rPr>
              <a:t>30</a:t>
            </a:r>
            <a:r>
              <a:rPr lang="es" sz="1600">
                <a:solidFill>
                  <a:schemeClr val="dk1"/>
                </a:solidFill>
              </a:rPr>
              <a:t>];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	struct Motor </a:t>
            </a:r>
            <a:r>
              <a:rPr lang="es" sz="1600">
                <a:solidFill>
                  <a:srgbClr val="0000FF"/>
                </a:solidFill>
              </a:rPr>
              <a:t>motor</a:t>
            </a:r>
            <a:r>
              <a:rPr lang="es" sz="1600">
                <a:solidFill>
                  <a:schemeClr val="dk1"/>
                </a:solidFill>
              </a:rPr>
              <a:t>;  </a:t>
            </a:r>
            <a:r>
              <a:rPr lang="es" sz="1600">
                <a:solidFill>
                  <a:srgbClr val="188038"/>
                </a:solidFill>
              </a:rPr>
              <a:t>// Struct anidada</a:t>
            </a:r>
            <a:endParaRPr sz="16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};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v1.motor.caballosFuerza = 160;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>
                <a:solidFill>
                  <a:srgbClr val="008000"/>
                </a:solidFill>
              </a:rPr>
              <a:t>//guardo 160 en los caballos de fuerza del motor del v1</a:t>
            </a:r>
            <a:endParaRPr sz="160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68150" y="219250"/>
            <a:ext cx="6680400" cy="6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320"/>
              <a:t>Typedef</a:t>
            </a:r>
            <a:endParaRPr sz="3320"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283475" y="832575"/>
            <a:ext cx="8520600" cy="38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s" sz="2000">
                <a:solidFill>
                  <a:schemeClr val="dk1"/>
                </a:solidFill>
              </a:rPr>
              <a:t>Cada vez que usamos una estructura tenemos que escribir la palabra “</a:t>
            </a:r>
            <a:r>
              <a:rPr b="1" lang="es" sz="2000">
                <a:solidFill>
                  <a:schemeClr val="dk1"/>
                </a:solidFill>
              </a:rPr>
              <a:t>struct</a:t>
            </a:r>
            <a:r>
              <a:rPr lang="es" sz="2000">
                <a:solidFill>
                  <a:schemeClr val="dk1"/>
                </a:solidFill>
              </a:rPr>
              <a:t>” lo cual puede ser tedioso. </a:t>
            </a:r>
            <a:r>
              <a:rPr b="1" lang="es" sz="2000">
                <a:solidFill>
                  <a:schemeClr val="dk1"/>
                </a:solidFill>
              </a:rPr>
              <a:t>typedef</a:t>
            </a:r>
            <a:r>
              <a:rPr lang="es" sz="2000">
                <a:solidFill>
                  <a:schemeClr val="dk1"/>
                </a:solidFill>
              </a:rPr>
              <a:t> nos permite crear un alias para una estructura.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</a:rPr>
              <a:t>typedef</a:t>
            </a:r>
            <a:r>
              <a:rPr lang="es" sz="1600">
                <a:solidFill>
                  <a:schemeClr val="dk1"/>
                </a:solidFill>
              </a:rPr>
              <a:t> struct {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	char </a:t>
            </a:r>
            <a:r>
              <a:rPr lang="es" sz="1600">
                <a:solidFill>
                  <a:srgbClr val="0000FF"/>
                </a:solidFill>
              </a:rPr>
              <a:t>nombre</a:t>
            </a:r>
            <a:r>
              <a:rPr lang="es" sz="1600">
                <a:solidFill>
                  <a:schemeClr val="dk1"/>
                </a:solidFill>
              </a:rPr>
              <a:t>[</a:t>
            </a:r>
            <a:r>
              <a:rPr lang="es" sz="1600">
                <a:solidFill>
                  <a:srgbClr val="008000"/>
                </a:solidFill>
              </a:rPr>
              <a:t>50</a:t>
            </a:r>
            <a:r>
              <a:rPr lang="es" sz="1600">
                <a:solidFill>
                  <a:schemeClr val="dk1"/>
                </a:solidFill>
              </a:rPr>
              <a:t>];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	int </a:t>
            </a:r>
            <a:r>
              <a:rPr lang="es" sz="1600">
                <a:solidFill>
                  <a:srgbClr val="0000FF"/>
                </a:solidFill>
              </a:rPr>
              <a:t>edad</a:t>
            </a:r>
            <a:r>
              <a:rPr lang="es" sz="1600">
                <a:solidFill>
                  <a:schemeClr val="dk1"/>
                </a:solidFill>
              </a:rPr>
              <a:t>;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} </a:t>
            </a:r>
            <a:r>
              <a:rPr lang="es" sz="1600">
                <a:solidFill>
                  <a:srgbClr val="0C5ADB"/>
                </a:solidFill>
              </a:rPr>
              <a:t>Persona</a:t>
            </a:r>
            <a:r>
              <a:rPr lang="es" sz="1600">
                <a:solidFill>
                  <a:schemeClr val="dk1"/>
                </a:solidFill>
              </a:rPr>
              <a:t>;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Persona p1; </a:t>
            </a:r>
            <a:r>
              <a:rPr lang="es" sz="1600">
                <a:solidFill>
                  <a:srgbClr val="008000"/>
                </a:solidFill>
              </a:rPr>
              <a:t>// en lugar de struct Persona p1</a:t>
            </a:r>
            <a:endParaRPr sz="1600">
              <a:solidFill>
                <a:srgbClr val="008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/>
              <a:t>¿Es obligatorio usar typedef?</a:t>
            </a:r>
            <a:br>
              <a:rPr lang="es" sz="1100"/>
            </a:br>
            <a:r>
              <a:rPr lang="es" sz="1100"/>
              <a:t> No, pero es más claro y cómodo.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100"/>
              <a:t>Se puede uasr typedef en estructuras anidadas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2689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300"/>
              <a:t>Resumiendo</a:t>
            </a:r>
            <a:endParaRPr sz="3300"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11700" y="924275"/>
            <a:ext cx="8520600" cy="3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</a:rPr>
              <a:t>Una struct permite agrupar distintos tipos de datos bajo una sola entidad.</a:t>
            </a:r>
            <a:br>
              <a:rPr lang="es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</a:rPr>
              <a:t>Se accede a cada miembro con . o con -&gt; (cuando es puntero).</a:t>
            </a:r>
            <a:br>
              <a:rPr lang="es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</a:rPr>
              <a:t>Se puede pasar a funciones por valor o por referencia.</a:t>
            </a:r>
            <a:br>
              <a:rPr lang="es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</a:rPr>
              <a:t>Se pueden anidar estructuras y usar typedef para facilitar el código.</a:t>
            </a:r>
            <a:endParaRPr sz="2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254525"/>
            <a:ext cx="7882800" cy="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620"/>
              <a:t>Concepto</a:t>
            </a:r>
            <a:endParaRPr sz="362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143000"/>
            <a:ext cx="8520600" cy="3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s" sz="2000">
                <a:solidFill>
                  <a:schemeClr val="dk1"/>
                </a:solidFill>
              </a:rPr>
              <a:t>Una </a:t>
            </a:r>
            <a:r>
              <a:rPr b="1" lang="es" sz="2000">
                <a:solidFill>
                  <a:schemeClr val="dk1"/>
                </a:solidFill>
              </a:rPr>
              <a:t>estructura</a:t>
            </a:r>
            <a:r>
              <a:rPr lang="es" sz="2000">
                <a:solidFill>
                  <a:schemeClr val="dk1"/>
                </a:solidFill>
              </a:rPr>
              <a:t> (struct) en C es un tipo de dato compuesto que permite agrupar variables de diferentes tipos bajo un mismo nombre. Es una forma de crear tipos de datos definidos por el usuario.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rPr lang="es" sz="2000">
                <a:solidFill>
                  <a:schemeClr val="dk1"/>
                </a:solidFill>
              </a:rPr>
              <a:t>Un struct entonces se compone de miembros a los cuales se puede acceder individualmente para leer o escribir datos.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141625"/>
            <a:ext cx="7882800" cy="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320"/>
              <a:t>¿Por qué son importantes?</a:t>
            </a:r>
            <a:endParaRPr sz="3320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037175"/>
            <a:ext cx="8520600" cy="3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s" sz="2000">
                <a:solidFill>
                  <a:schemeClr val="dk1"/>
                </a:solidFill>
              </a:rPr>
              <a:t>Permiten organizar datos relacionados aunque sean de tipos diferentes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s" sz="2000">
                <a:solidFill>
                  <a:schemeClr val="dk1"/>
                </a:solidFill>
              </a:rPr>
              <a:t>Representan entidades del mundo real de manera más natural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s" sz="2000">
                <a:solidFill>
                  <a:schemeClr val="dk1"/>
                </a:solidFill>
              </a:rPr>
              <a:t>Son la base para la creación de tipos de datos abstractos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s" sz="2000">
                <a:solidFill>
                  <a:schemeClr val="dk1"/>
                </a:solidFill>
              </a:rPr>
              <a:t>Facilitan el manejo de conjuntos complejos de información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Pensemos en una estructura como una "carpeta" que contiene diferentes "documentos" (variables). Cada documento puede ser de un tipo diferente, pero todos están organizados bajo un mismo nombre.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46975" y="191025"/>
            <a:ext cx="6680400" cy="6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320"/>
              <a:t>Cómo crear un struct</a:t>
            </a:r>
            <a:endParaRPr sz="3320"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889000"/>
            <a:ext cx="8520600" cy="3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414">
                <a:solidFill>
                  <a:schemeClr val="dk1"/>
                </a:solidFill>
              </a:rPr>
              <a:t>Se usa la </a:t>
            </a:r>
            <a:r>
              <a:rPr b="1" lang="es" sz="2414">
                <a:solidFill>
                  <a:schemeClr val="dk1"/>
                </a:solidFill>
              </a:rPr>
              <a:t>palabra clave struct</a:t>
            </a:r>
            <a:r>
              <a:rPr lang="es" sz="2414">
                <a:solidFill>
                  <a:schemeClr val="dk1"/>
                </a:solidFill>
              </a:rPr>
              <a:t> seguida del </a:t>
            </a:r>
            <a:r>
              <a:rPr b="1" lang="es" sz="2414">
                <a:solidFill>
                  <a:schemeClr val="dk1"/>
                </a:solidFill>
              </a:rPr>
              <a:t>nombre de la estructura</a:t>
            </a:r>
            <a:r>
              <a:rPr lang="es" sz="2414">
                <a:solidFill>
                  <a:schemeClr val="dk1"/>
                </a:solidFill>
              </a:rPr>
              <a:t> y un </a:t>
            </a:r>
            <a:r>
              <a:rPr b="1" lang="es" sz="2414">
                <a:solidFill>
                  <a:schemeClr val="dk1"/>
                </a:solidFill>
              </a:rPr>
              <a:t>bloque</a:t>
            </a:r>
            <a:r>
              <a:rPr lang="es" sz="2414">
                <a:solidFill>
                  <a:schemeClr val="dk1"/>
                </a:solidFill>
              </a:rPr>
              <a:t> de llaves { }. Dentro del bloque de llaves, se definen los miembros de la estructura.</a:t>
            </a:r>
            <a:endParaRPr sz="2414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41"/>
              <a:buNone/>
            </a:pPr>
            <a:r>
              <a:rPr b="1" lang="es" sz="2414">
                <a:solidFill>
                  <a:schemeClr val="dk1"/>
                </a:solidFill>
              </a:rPr>
              <a:t>struct</a:t>
            </a:r>
            <a:r>
              <a:rPr lang="es" sz="2414">
                <a:solidFill>
                  <a:schemeClr val="dk1"/>
                </a:solidFill>
              </a:rPr>
              <a:t> </a:t>
            </a:r>
            <a:r>
              <a:rPr lang="es" sz="2414">
                <a:solidFill>
                  <a:srgbClr val="188038"/>
                </a:solidFill>
              </a:rPr>
              <a:t>Persona</a:t>
            </a:r>
            <a:r>
              <a:rPr lang="es" sz="2414">
                <a:solidFill>
                  <a:schemeClr val="dk1"/>
                </a:solidFill>
              </a:rPr>
              <a:t> { </a:t>
            </a:r>
            <a:endParaRPr sz="2414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41"/>
              <a:buNone/>
            </a:pPr>
            <a:r>
              <a:rPr lang="es" sz="2414">
                <a:solidFill>
                  <a:srgbClr val="0000FF"/>
                </a:solidFill>
              </a:rPr>
              <a:t>char</a:t>
            </a:r>
            <a:r>
              <a:rPr lang="es" sz="2414">
                <a:solidFill>
                  <a:schemeClr val="dk1"/>
                </a:solidFill>
              </a:rPr>
              <a:t> nombre[</a:t>
            </a:r>
            <a:r>
              <a:rPr lang="es" sz="2414">
                <a:solidFill>
                  <a:srgbClr val="188038"/>
                </a:solidFill>
              </a:rPr>
              <a:t>50</a:t>
            </a:r>
            <a:r>
              <a:rPr lang="es" sz="2414">
                <a:solidFill>
                  <a:schemeClr val="dk1"/>
                </a:solidFill>
              </a:rPr>
              <a:t>]; </a:t>
            </a:r>
            <a:endParaRPr sz="2414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41"/>
              <a:buNone/>
            </a:pPr>
            <a:r>
              <a:rPr lang="es" sz="2414">
                <a:solidFill>
                  <a:srgbClr val="0000FF"/>
                </a:solidFill>
              </a:rPr>
              <a:t>int</a:t>
            </a:r>
            <a:r>
              <a:rPr lang="es" sz="2414">
                <a:solidFill>
                  <a:schemeClr val="dk1"/>
                </a:solidFill>
              </a:rPr>
              <a:t> edad; </a:t>
            </a:r>
            <a:endParaRPr sz="2414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41"/>
              <a:buNone/>
            </a:pPr>
            <a:r>
              <a:rPr lang="es" sz="2414">
                <a:solidFill>
                  <a:srgbClr val="0C5ADB"/>
                </a:solidFill>
              </a:rPr>
              <a:t>float</a:t>
            </a:r>
            <a:r>
              <a:rPr lang="es" sz="2414">
                <a:solidFill>
                  <a:schemeClr val="dk1"/>
                </a:solidFill>
              </a:rPr>
              <a:t> altura; </a:t>
            </a:r>
            <a:endParaRPr sz="2414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41"/>
              <a:buNone/>
            </a:pPr>
            <a:r>
              <a:rPr lang="es" sz="2414">
                <a:solidFill>
                  <a:schemeClr val="dk1"/>
                </a:solidFill>
              </a:rPr>
              <a:t>}; </a:t>
            </a:r>
            <a:endParaRPr sz="2414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41"/>
              <a:buNone/>
            </a:pPr>
            <a:r>
              <a:rPr lang="es" sz="2414">
                <a:solidFill>
                  <a:schemeClr val="dk1"/>
                </a:solidFill>
              </a:rPr>
              <a:t>La estructura puede declararse dentro de main, pero generalmente se hace </a:t>
            </a:r>
            <a:r>
              <a:rPr b="1" lang="es" sz="2414">
                <a:solidFill>
                  <a:schemeClr val="dk1"/>
                </a:solidFill>
              </a:rPr>
              <a:t>fuera de main</a:t>
            </a:r>
            <a:r>
              <a:rPr lang="es" sz="2414">
                <a:solidFill>
                  <a:schemeClr val="dk1"/>
                </a:solidFill>
              </a:rPr>
              <a:t> (zona global) para poder </a:t>
            </a:r>
            <a:r>
              <a:rPr lang="es" sz="2414">
                <a:solidFill>
                  <a:schemeClr val="dk1"/>
                </a:solidFill>
              </a:rPr>
              <a:t>utilizarla</a:t>
            </a:r>
            <a:r>
              <a:rPr lang="es" sz="2414">
                <a:solidFill>
                  <a:schemeClr val="dk1"/>
                </a:solidFill>
              </a:rPr>
              <a:t> en todo el programa.</a:t>
            </a:r>
            <a:endParaRPr sz="2414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341"/>
              <a:buNone/>
            </a:pPr>
            <a:r>
              <a:rPr lang="es" sz="1872"/>
              <a:t>El lenguaje no lo exige, pero por </a:t>
            </a:r>
            <a:r>
              <a:rPr lang="es" sz="1872"/>
              <a:t>convención</a:t>
            </a:r>
            <a:r>
              <a:rPr lang="es" sz="1872"/>
              <a:t> se declaran con la primera  letra en </a:t>
            </a:r>
            <a:r>
              <a:rPr lang="es" sz="1872"/>
              <a:t>mayúsculas</a:t>
            </a:r>
            <a:r>
              <a:rPr lang="es" sz="1872"/>
              <a:t>.</a:t>
            </a:r>
            <a:endParaRPr sz="1872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141625"/>
            <a:ext cx="7882800" cy="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500"/>
              <a:t>¿Por qué usar </a:t>
            </a:r>
            <a:r>
              <a:rPr b="1" lang="es" sz="3500"/>
              <a:t>structs</a:t>
            </a:r>
            <a:r>
              <a:rPr lang="es" sz="3500"/>
              <a:t>?</a:t>
            </a:r>
            <a:endParaRPr sz="3500"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037175"/>
            <a:ext cx="8520600" cy="3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Las estructuras son fundamentales cuando necesitas trabajar con entidades reales. Usarlas mejora la legibilidad, reutilización y organización del código. También facilitan tareas como:</a:t>
            </a:r>
            <a:endParaRPr sz="20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2000">
                <a:solidFill>
                  <a:schemeClr val="dk1"/>
                </a:solidFill>
              </a:rPr>
              <a:t>Guardar datos relacionados de forma coherente.</a:t>
            </a:r>
            <a:endParaRPr sz="20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2000">
                <a:solidFill>
                  <a:schemeClr val="dk1"/>
                </a:solidFill>
              </a:rPr>
              <a:t>Pasar múltiples datos a funciones.</a:t>
            </a:r>
            <a:endParaRPr sz="20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2000">
                <a:solidFill>
                  <a:schemeClr val="dk1"/>
                </a:solidFill>
              </a:rPr>
              <a:t>Crear arreglos de objetos complejos (como un arreglo de libros, autos, etc.).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141625"/>
            <a:ext cx="7882800" cy="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500"/>
              <a:t>Ejemplo</a:t>
            </a:r>
            <a:endParaRPr sz="3500"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037175"/>
            <a:ext cx="8520600" cy="3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dk1"/>
                </a:solidFill>
              </a:rPr>
              <a:t>struct</a:t>
            </a:r>
            <a:r>
              <a:rPr lang="es" sz="2000">
                <a:solidFill>
                  <a:schemeClr val="dk1"/>
                </a:solidFill>
              </a:rPr>
              <a:t> </a:t>
            </a:r>
            <a:r>
              <a:rPr lang="es" sz="2000">
                <a:solidFill>
                  <a:srgbClr val="188038"/>
                </a:solidFill>
              </a:rPr>
              <a:t>Auto</a:t>
            </a:r>
            <a:r>
              <a:rPr lang="es" sz="2000">
                <a:solidFill>
                  <a:schemeClr val="dk1"/>
                </a:solidFill>
              </a:rPr>
              <a:t> {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	</a:t>
            </a:r>
            <a:r>
              <a:rPr lang="es" sz="2000">
                <a:solidFill>
                  <a:srgbClr val="0000FF"/>
                </a:solidFill>
              </a:rPr>
              <a:t>char</a:t>
            </a:r>
            <a:r>
              <a:rPr lang="es" sz="2000">
                <a:solidFill>
                  <a:schemeClr val="dk1"/>
                </a:solidFill>
              </a:rPr>
              <a:t> marca[</a:t>
            </a:r>
            <a:r>
              <a:rPr lang="es" sz="2000">
                <a:solidFill>
                  <a:srgbClr val="188038"/>
                </a:solidFill>
              </a:rPr>
              <a:t>20</a:t>
            </a:r>
            <a:r>
              <a:rPr lang="es" sz="2000">
                <a:solidFill>
                  <a:schemeClr val="dk1"/>
                </a:solidFill>
              </a:rPr>
              <a:t>];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	</a:t>
            </a:r>
            <a:r>
              <a:rPr lang="es" sz="2000">
                <a:solidFill>
                  <a:srgbClr val="0000FF"/>
                </a:solidFill>
              </a:rPr>
              <a:t>int</a:t>
            </a:r>
            <a:r>
              <a:rPr lang="es" sz="2000">
                <a:solidFill>
                  <a:schemeClr val="dk1"/>
                </a:solidFill>
              </a:rPr>
              <a:t> año;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	</a:t>
            </a:r>
            <a:r>
              <a:rPr lang="es" sz="2000">
                <a:solidFill>
                  <a:srgbClr val="0000FF"/>
                </a:solidFill>
              </a:rPr>
              <a:t>float</a:t>
            </a:r>
            <a:r>
              <a:rPr lang="es" sz="2000">
                <a:solidFill>
                  <a:schemeClr val="dk1"/>
                </a:solidFill>
              </a:rPr>
              <a:t> precio;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};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</a:rPr>
              <a:t>Acá se agrupan los datos de un auto, todos relacionados entre sí.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dk1"/>
                </a:solidFill>
              </a:rPr>
              <a:t>¿No puedo usar simplemente variables sueltas?</a:t>
            </a:r>
            <a:br>
              <a:rPr b="1" lang="es" sz="1500">
                <a:solidFill>
                  <a:schemeClr val="dk1"/>
                </a:solidFill>
              </a:rPr>
            </a:br>
            <a:r>
              <a:rPr lang="es" sz="1500">
                <a:solidFill>
                  <a:schemeClr val="dk1"/>
                </a:solidFill>
              </a:rPr>
              <a:t> Sí, pero sería desordenado. Imagina tener 100 autos: necesitarías 300 variables. Con struct, solo necesitas un arreglo de 100 de tipo Auto.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68150" y="219250"/>
            <a:ext cx="6680400" cy="6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320"/>
              <a:t>Cómo darle valores</a:t>
            </a:r>
            <a:endParaRPr sz="3320"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867850"/>
            <a:ext cx="8520600" cy="3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b="1" lang="es" sz="1700">
                <a:solidFill>
                  <a:schemeClr val="dk1"/>
                </a:solidFill>
              </a:rPr>
              <a:t>Declaración</a:t>
            </a:r>
            <a:r>
              <a:rPr b="1" lang="es" sz="1700">
                <a:solidFill>
                  <a:schemeClr val="dk1"/>
                </a:solidFill>
              </a:rPr>
              <a:t>:</a:t>
            </a:r>
            <a:endParaRPr sz="1700">
              <a:solidFill>
                <a:srgbClr val="0000FF"/>
              </a:solidFill>
            </a:endParaRPr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s" sz="1700">
                <a:solidFill>
                  <a:srgbClr val="0000FF"/>
                </a:solidFill>
              </a:rPr>
              <a:t>struct</a:t>
            </a:r>
            <a:r>
              <a:rPr lang="es" sz="1700">
                <a:solidFill>
                  <a:schemeClr val="dk1"/>
                </a:solidFill>
              </a:rPr>
              <a:t> </a:t>
            </a:r>
            <a:r>
              <a:rPr lang="es" sz="1700">
                <a:solidFill>
                  <a:srgbClr val="008000"/>
                </a:solidFill>
              </a:rPr>
              <a:t>Persona</a:t>
            </a:r>
            <a:r>
              <a:rPr lang="es" sz="1700">
                <a:solidFill>
                  <a:schemeClr val="dk1"/>
                </a:solidFill>
              </a:rPr>
              <a:t> p1;</a:t>
            </a:r>
            <a:endParaRPr sz="17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b="1" lang="es" sz="1700">
                <a:solidFill>
                  <a:schemeClr val="dk1"/>
                </a:solidFill>
              </a:rPr>
              <a:t>Inicialización</a:t>
            </a:r>
            <a:r>
              <a:rPr b="1" lang="es" sz="1700">
                <a:solidFill>
                  <a:schemeClr val="dk1"/>
                </a:solidFill>
              </a:rPr>
              <a:t>: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s" sz="1700">
                <a:solidFill>
                  <a:schemeClr val="dk1"/>
                </a:solidFill>
              </a:rPr>
              <a:t>	p1.edad = </a:t>
            </a:r>
            <a:r>
              <a:rPr lang="es" sz="1700">
                <a:solidFill>
                  <a:srgbClr val="008000"/>
                </a:solidFill>
              </a:rPr>
              <a:t>33</a:t>
            </a:r>
            <a:r>
              <a:rPr lang="es" sz="1700">
                <a:solidFill>
                  <a:schemeClr val="dk1"/>
                </a:solidFill>
              </a:rPr>
              <a:t>; </a:t>
            </a:r>
            <a:endParaRPr sz="17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s" sz="1700">
                <a:solidFill>
                  <a:schemeClr val="dk1"/>
                </a:solidFill>
              </a:rPr>
              <a:t>p1.altura = </a:t>
            </a:r>
            <a:r>
              <a:rPr lang="es" sz="1700">
                <a:solidFill>
                  <a:srgbClr val="188038"/>
                </a:solidFill>
              </a:rPr>
              <a:t>1.79</a:t>
            </a:r>
            <a:r>
              <a:rPr lang="es" sz="1700">
                <a:solidFill>
                  <a:schemeClr val="dk1"/>
                </a:solidFill>
              </a:rPr>
              <a:t>; </a:t>
            </a:r>
            <a:endParaRPr sz="17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s" sz="1700">
                <a:solidFill>
                  <a:srgbClr val="FF9900"/>
                </a:solidFill>
              </a:rPr>
              <a:t>strcpy</a:t>
            </a:r>
            <a:r>
              <a:rPr lang="es" sz="1700">
                <a:solidFill>
                  <a:schemeClr val="dk1"/>
                </a:solidFill>
              </a:rPr>
              <a:t>(p1.nombre,</a:t>
            </a:r>
            <a:r>
              <a:rPr lang="es" sz="1700">
                <a:solidFill>
                  <a:srgbClr val="E69138"/>
                </a:solidFill>
              </a:rPr>
              <a:t> "Matías"</a:t>
            </a:r>
            <a:r>
              <a:rPr lang="es" sz="1700">
                <a:solidFill>
                  <a:schemeClr val="dk1"/>
                </a:solidFill>
              </a:rPr>
              <a:t>);</a:t>
            </a:r>
            <a:endParaRPr sz="17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b="1" lang="es" sz="1700">
                <a:solidFill>
                  <a:schemeClr val="dk1"/>
                </a:solidFill>
              </a:rPr>
              <a:t>Se puede inicializar al declararse:</a:t>
            </a:r>
            <a:endParaRPr b="1" sz="17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s" sz="1700">
                <a:solidFill>
                  <a:srgbClr val="0C5ADB"/>
                </a:solidFill>
              </a:rPr>
              <a:t>struct</a:t>
            </a:r>
            <a:r>
              <a:rPr lang="es" sz="1700">
                <a:solidFill>
                  <a:schemeClr val="dk1"/>
                </a:solidFill>
              </a:rPr>
              <a:t> </a:t>
            </a:r>
            <a:r>
              <a:rPr lang="es" sz="1700">
                <a:solidFill>
                  <a:srgbClr val="188038"/>
                </a:solidFill>
              </a:rPr>
              <a:t>Persona</a:t>
            </a:r>
            <a:r>
              <a:rPr lang="es" sz="1700">
                <a:solidFill>
                  <a:schemeClr val="dk1"/>
                </a:solidFill>
              </a:rPr>
              <a:t> p1 = {</a:t>
            </a:r>
            <a:r>
              <a:rPr lang="es" sz="1700">
                <a:solidFill>
                  <a:srgbClr val="E69138"/>
                </a:solidFill>
              </a:rPr>
              <a:t>"Matías"</a:t>
            </a:r>
            <a:r>
              <a:rPr lang="es" sz="1700">
                <a:solidFill>
                  <a:schemeClr val="dk1"/>
                </a:solidFill>
              </a:rPr>
              <a:t>, </a:t>
            </a:r>
            <a:r>
              <a:rPr lang="es" sz="1700">
                <a:solidFill>
                  <a:srgbClr val="188038"/>
                </a:solidFill>
              </a:rPr>
              <a:t>33</a:t>
            </a:r>
            <a:r>
              <a:rPr lang="es" sz="1700">
                <a:solidFill>
                  <a:schemeClr val="dk1"/>
                </a:solidFill>
              </a:rPr>
              <a:t>, </a:t>
            </a:r>
            <a:r>
              <a:rPr lang="es" sz="1700">
                <a:solidFill>
                  <a:srgbClr val="188038"/>
                </a:solidFill>
              </a:rPr>
              <a:t>1.79</a:t>
            </a:r>
            <a:r>
              <a:rPr lang="es" sz="1700">
                <a:solidFill>
                  <a:schemeClr val="dk1"/>
                </a:solidFill>
              </a:rPr>
              <a:t>};</a:t>
            </a:r>
            <a:endParaRPr sz="17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68150" y="219250"/>
            <a:ext cx="6680400" cy="6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320"/>
              <a:t>Acceso a los miembros</a:t>
            </a:r>
            <a:endParaRPr sz="3320"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867850"/>
            <a:ext cx="8520600" cy="3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s">
                <a:solidFill>
                  <a:schemeClr val="dk1"/>
                </a:solidFill>
              </a:rPr>
              <a:t>Para acceder a un miembro de una estructura, se usa el operador punto (.) si tenemos una variable normal (no puntero).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F0000"/>
                </a:solidFill>
              </a:rPr>
              <a:t>printf</a:t>
            </a:r>
            <a:r>
              <a:rPr lang="es" sz="1700">
                <a:solidFill>
                  <a:schemeClr val="dk1"/>
                </a:solidFill>
              </a:rPr>
              <a:t>(</a:t>
            </a:r>
            <a:r>
              <a:rPr lang="es" sz="1700">
                <a:solidFill>
                  <a:srgbClr val="B45F06"/>
                </a:solidFill>
              </a:rPr>
              <a:t>"Nombre: %s\n"</a:t>
            </a:r>
            <a:r>
              <a:rPr lang="es" sz="1700">
                <a:solidFill>
                  <a:schemeClr val="dk1"/>
                </a:solidFill>
              </a:rPr>
              <a:t>, </a:t>
            </a:r>
            <a:r>
              <a:rPr lang="es" sz="1700">
                <a:solidFill>
                  <a:srgbClr val="0000FF"/>
                </a:solidFill>
              </a:rPr>
              <a:t>p1</a:t>
            </a:r>
            <a:r>
              <a:rPr b="1" lang="es" sz="1700">
                <a:solidFill>
                  <a:srgbClr val="0000FF"/>
                </a:solidFill>
              </a:rPr>
              <a:t>.</a:t>
            </a:r>
            <a:r>
              <a:rPr lang="es" sz="1700">
                <a:solidFill>
                  <a:srgbClr val="0000FF"/>
                </a:solidFill>
              </a:rPr>
              <a:t>nombre</a:t>
            </a:r>
            <a:r>
              <a:rPr lang="es" sz="1700">
                <a:solidFill>
                  <a:schemeClr val="dk1"/>
                </a:solidFill>
              </a:rPr>
              <a:t>);</a:t>
            </a:r>
            <a:endParaRPr sz="17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s" sz="1700">
                <a:solidFill>
                  <a:srgbClr val="FF0000"/>
                </a:solidFill>
              </a:rPr>
              <a:t>printf</a:t>
            </a:r>
            <a:r>
              <a:rPr lang="es" sz="1700">
                <a:solidFill>
                  <a:schemeClr val="dk1"/>
                </a:solidFill>
              </a:rPr>
              <a:t>(</a:t>
            </a:r>
            <a:r>
              <a:rPr lang="es" sz="1700">
                <a:solidFill>
                  <a:srgbClr val="B45F06"/>
                </a:solidFill>
              </a:rPr>
              <a:t>"Edad: %d\n"</a:t>
            </a:r>
            <a:r>
              <a:rPr lang="es" sz="1700">
                <a:solidFill>
                  <a:schemeClr val="dk1"/>
                </a:solidFill>
              </a:rPr>
              <a:t>, </a:t>
            </a:r>
            <a:r>
              <a:rPr lang="es" sz="1700">
                <a:solidFill>
                  <a:srgbClr val="0000FF"/>
                </a:solidFill>
              </a:rPr>
              <a:t>p1</a:t>
            </a:r>
            <a:r>
              <a:rPr b="1" lang="es" sz="1700">
                <a:solidFill>
                  <a:srgbClr val="0000FF"/>
                </a:solidFill>
              </a:rPr>
              <a:t>.</a:t>
            </a:r>
            <a:r>
              <a:rPr lang="es" sz="1700">
                <a:solidFill>
                  <a:srgbClr val="0000FF"/>
                </a:solidFill>
              </a:rPr>
              <a:t>edad</a:t>
            </a:r>
            <a:r>
              <a:rPr lang="es" sz="1700">
                <a:solidFill>
                  <a:schemeClr val="dk1"/>
                </a:solidFill>
              </a:rPr>
              <a:t>);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s" sz="1700">
                <a:solidFill>
                  <a:schemeClr val="dk1"/>
                </a:solidFill>
              </a:rPr>
              <a:t>Si una variable era como una cajita en memoria imaginemos que un structs son como una cajonera. Acceder a los miembros es como acceder a cada cajón, usamos el punto para elegir cuál cajón queremos abrir.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rPr b="1" lang="es" sz="1400">
                <a:solidFill>
                  <a:schemeClr val="dk1"/>
                </a:solidFill>
              </a:rPr>
              <a:t>*En el caso de los punteros se usa el operador flecha (-&gt;)</a:t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68150" y="219250"/>
            <a:ext cx="6680400" cy="6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320"/>
              <a:t>Structs y funciones</a:t>
            </a:r>
            <a:endParaRPr sz="3320"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11700" y="867850"/>
            <a:ext cx="8520600" cy="38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25882"/>
              <a:buNone/>
            </a:pPr>
            <a:r>
              <a:rPr lang="es" sz="1700">
                <a:solidFill>
                  <a:schemeClr val="dk1"/>
                </a:solidFill>
              </a:rPr>
              <a:t>Se pueden pasar estructuras a funciones como cualquier otro dato, </a:t>
            </a:r>
            <a:r>
              <a:rPr b="1" lang="es" sz="1700">
                <a:solidFill>
                  <a:schemeClr val="dk1"/>
                </a:solidFill>
              </a:rPr>
              <a:t>por valor</a:t>
            </a:r>
            <a:r>
              <a:rPr lang="es" sz="1700">
                <a:solidFill>
                  <a:schemeClr val="dk1"/>
                </a:solidFill>
              </a:rPr>
              <a:t> o </a:t>
            </a:r>
            <a:r>
              <a:rPr b="1" lang="es" sz="1700">
                <a:solidFill>
                  <a:schemeClr val="dk1"/>
                </a:solidFill>
              </a:rPr>
              <a:t>por referencia (puntero)</a:t>
            </a:r>
            <a:r>
              <a:rPr lang="es" sz="1700">
                <a:solidFill>
                  <a:schemeClr val="dk1"/>
                </a:solidFill>
              </a:rPr>
              <a:t>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</a:rPr>
              <a:t>void</a:t>
            </a:r>
            <a:r>
              <a:rPr lang="es" sz="1700">
                <a:solidFill>
                  <a:srgbClr val="000000"/>
                </a:solidFill>
              </a:rPr>
              <a:t> </a:t>
            </a:r>
            <a:r>
              <a:rPr lang="es" sz="1700">
                <a:solidFill>
                  <a:srgbClr val="FF0000"/>
                </a:solidFill>
              </a:rPr>
              <a:t>mostrar</a:t>
            </a:r>
            <a:r>
              <a:rPr lang="es" sz="1700">
                <a:solidFill>
                  <a:srgbClr val="000000"/>
                </a:solidFill>
              </a:rPr>
              <a:t>(</a:t>
            </a:r>
            <a:r>
              <a:rPr b="1" lang="es" sz="1700">
                <a:solidFill>
                  <a:schemeClr val="dk1"/>
                </a:solidFill>
              </a:rPr>
              <a:t>struct</a:t>
            </a:r>
            <a:r>
              <a:rPr lang="es" sz="1700">
                <a:solidFill>
                  <a:srgbClr val="000000"/>
                </a:solidFill>
              </a:rPr>
              <a:t> </a:t>
            </a:r>
            <a:r>
              <a:rPr lang="es" sz="1700">
                <a:solidFill>
                  <a:schemeClr val="dk1"/>
                </a:solidFill>
              </a:rPr>
              <a:t>Persona</a:t>
            </a:r>
            <a:r>
              <a:rPr lang="es" sz="1700">
                <a:solidFill>
                  <a:srgbClr val="000000"/>
                </a:solidFill>
              </a:rPr>
              <a:t> </a:t>
            </a:r>
            <a:r>
              <a:rPr lang="es" sz="1700">
                <a:solidFill>
                  <a:schemeClr val="dk1"/>
                </a:solidFill>
              </a:rPr>
              <a:t>p</a:t>
            </a:r>
            <a:r>
              <a:rPr lang="es" sz="1700">
                <a:solidFill>
                  <a:srgbClr val="000000"/>
                </a:solidFill>
              </a:rPr>
              <a:t>) </a:t>
            </a:r>
            <a:r>
              <a:rPr lang="es" sz="1700">
                <a:solidFill>
                  <a:schemeClr val="dk1"/>
                </a:solidFill>
              </a:rPr>
              <a:t>{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0000"/>
                </a:solidFill>
              </a:rPr>
              <a:t>	</a:t>
            </a:r>
            <a:r>
              <a:rPr lang="es" sz="1700">
                <a:solidFill>
                  <a:srgbClr val="FF0000"/>
                </a:solidFill>
              </a:rPr>
              <a:t>printf</a:t>
            </a:r>
            <a:r>
              <a:rPr lang="es" sz="1700">
                <a:solidFill>
                  <a:srgbClr val="000000"/>
                </a:solidFill>
              </a:rPr>
              <a:t>(</a:t>
            </a:r>
            <a:r>
              <a:rPr lang="es" sz="1700">
                <a:solidFill>
                  <a:srgbClr val="B45F06"/>
                </a:solidFill>
              </a:rPr>
              <a:t>"Nombre: %s\n"</a:t>
            </a:r>
            <a:r>
              <a:rPr lang="es" sz="1700">
                <a:solidFill>
                  <a:srgbClr val="000000"/>
                </a:solidFill>
              </a:rPr>
              <a:t>, </a:t>
            </a:r>
            <a:r>
              <a:rPr lang="es" sz="1700">
                <a:solidFill>
                  <a:srgbClr val="0C5ADB"/>
                </a:solidFill>
              </a:rPr>
              <a:t>p.nombre</a:t>
            </a:r>
            <a:r>
              <a:rPr lang="es" sz="1700">
                <a:solidFill>
                  <a:srgbClr val="000000"/>
                </a:solidFill>
              </a:rPr>
              <a:t>);</a:t>
            </a:r>
            <a:endParaRPr sz="17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F0000"/>
                </a:solidFill>
              </a:rPr>
              <a:t>printf</a:t>
            </a:r>
            <a:r>
              <a:rPr lang="es" sz="1700">
                <a:solidFill>
                  <a:srgbClr val="000000"/>
                </a:solidFill>
              </a:rPr>
              <a:t>(</a:t>
            </a:r>
            <a:r>
              <a:rPr lang="es" sz="1700">
                <a:solidFill>
                  <a:srgbClr val="B45F06"/>
                </a:solidFill>
              </a:rPr>
              <a:t>"Edad: %d\n"</a:t>
            </a:r>
            <a:r>
              <a:rPr lang="es" sz="1700">
                <a:solidFill>
                  <a:srgbClr val="000000"/>
                </a:solidFill>
              </a:rPr>
              <a:t>, </a:t>
            </a:r>
            <a:r>
              <a:rPr lang="es" sz="1700">
                <a:solidFill>
                  <a:srgbClr val="0C5ADB"/>
                </a:solidFill>
              </a:rPr>
              <a:t>p.edad</a:t>
            </a:r>
            <a:r>
              <a:rPr lang="es" sz="1700">
                <a:solidFill>
                  <a:srgbClr val="000000"/>
                </a:solidFill>
              </a:rPr>
              <a:t>);</a:t>
            </a:r>
            <a:endParaRPr sz="17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F0000"/>
                </a:solidFill>
              </a:rPr>
              <a:t>printf</a:t>
            </a:r>
            <a:r>
              <a:rPr lang="es" sz="1700">
                <a:solidFill>
                  <a:srgbClr val="000000"/>
                </a:solidFill>
              </a:rPr>
              <a:t>(</a:t>
            </a:r>
            <a:r>
              <a:rPr lang="es" sz="1700">
                <a:solidFill>
                  <a:srgbClr val="B45F06"/>
                </a:solidFill>
              </a:rPr>
              <a:t>"Altura: %f\n</a:t>
            </a:r>
            <a:r>
              <a:rPr lang="es" sz="1700">
                <a:solidFill>
                  <a:srgbClr val="000000"/>
                </a:solidFill>
              </a:rPr>
              <a:t>", </a:t>
            </a:r>
            <a:r>
              <a:rPr lang="es" sz="1700">
                <a:solidFill>
                  <a:srgbClr val="0C5ADB"/>
                </a:solidFill>
              </a:rPr>
              <a:t>p.altura</a:t>
            </a:r>
            <a:r>
              <a:rPr lang="es" sz="1700">
                <a:solidFill>
                  <a:srgbClr val="000000"/>
                </a:solidFill>
              </a:rPr>
              <a:t>);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ct val="25882"/>
              <a:buNone/>
            </a:pPr>
            <a:r>
              <a:rPr lang="es" sz="1700">
                <a:solidFill>
                  <a:schemeClr val="dk1"/>
                </a:solidFill>
              </a:rPr>
              <a:t>}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</a:rPr>
              <a:t>void </a:t>
            </a:r>
            <a:r>
              <a:rPr lang="es" sz="1700">
                <a:solidFill>
                  <a:srgbClr val="FF0000"/>
                </a:solidFill>
              </a:rPr>
              <a:t>cambiarEdad</a:t>
            </a:r>
            <a:r>
              <a:rPr lang="es" sz="1700">
                <a:solidFill>
                  <a:schemeClr val="dk1"/>
                </a:solidFill>
              </a:rPr>
              <a:t>(</a:t>
            </a:r>
            <a:r>
              <a:rPr b="1" lang="es" sz="1700">
                <a:solidFill>
                  <a:schemeClr val="dk1"/>
                </a:solidFill>
              </a:rPr>
              <a:t>struct</a:t>
            </a:r>
            <a:r>
              <a:rPr lang="es" sz="1700">
                <a:solidFill>
                  <a:schemeClr val="dk1"/>
                </a:solidFill>
              </a:rPr>
              <a:t> Persona *p) {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</a:rPr>
              <a:t>	</a:t>
            </a:r>
            <a:r>
              <a:rPr lang="es" sz="1700">
                <a:solidFill>
                  <a:srgbClr val="0000FF"/>
                </a:solidFill>
              </a:rPr>
              <a:t>p-&gt;edad</a:t>
            </a:r>
            <a:r>
              <a:rPr lang="es" sz="1700">
                <a:solidFill>
                  <a:schemeClr val="dk1"/>
                </a:solidFill>
              </a:rPr>
              <a:t> = </a:t>
            </a:r>
            <a:r>
              <a:rPr lang="es" sz="1700">
                <a:solidFill>
                  <a:srgbClr val="008000"/>
                </a:solidFill>
              </a:rPr>
              <a:t>40</a:t>
            </a:r>
            <a:r>
              <a:rPr lang="es" sz="1700">
                <a:solidFill>
                  <a:schemeClr val="dk1"/>
                </a:solidFill>
              </a:rPr>
              <a:t>;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</a:rPr>
              <a:t>}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F0000"/>
                </a:solidFill>
              </a:rPr>
              <a:t>cambiarEdad</a:t>
            </a:r>
            <a:r>
              <a:rPr lang="es" sz="1700">
                <a:solidFill>
                  <a:schemeClr val="dk1"/>
                </a:solidFill>
              </a:rPr>
              <a:t>(&amp;p1); </a:t>
            </a:r>
            <a:r>
              <a:rPr lang="es" sz="1700">
                <a:solidFill>
                  <a:srgbClr val="008000"/>
                </a:solidFill>
              </a:rPr>
              <a:t>//Así llamamos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27500"/>
              <a:buNone/>
            </a:pPr>
            <a:r>
              <a:rPr lang="es" sz="1600"/>
              <a:t>Para estructuras grandes o si queremos modificarlas, pasamos por puntero.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ct val="27500"/>
              <a:buNone/>
            </a:pPr>
            <a:r>
              <a:rPr lang="es" sz="1600"/>
              <a:t>Para estructuras chicas donde no necesitamos cambiar los datos, pasamos por valor.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