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1FACB7-2F7A-40A5-AF6A-3457509F9EC4}">
  <a:tblStyle styleId="{DA1FACB7-2F7A-40A5-AF6A-3457509F9E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6add77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6add77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6add773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6add773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6add773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6add773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6add773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6add773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4562c1bf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4562c1bf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69e9d14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69e9d14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69e9d14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69e9d14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69e9d14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69e9d14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9e9d14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69e9d14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69e9d146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69e9d14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69e9d14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69e9d14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69e9d146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69e9d146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878450"/>
            <a:ext cx="8222100" cy="13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condicionales:</a:t>
            </a:r>
            <a:br>
              <a:rPr lang="es"/>
            </a:br>
            <a:r>
              <a:rPr lang="es"/>
              <a:t>IF y SWITCH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71875" y="3402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Switch</a:t>
            </a:r>
            <a:endParaRPr sz="292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El </a:t>
            </a:r>
            <a:r>
              <a:rPr lang="es" sz="2000">
                <a:solidFill>
                  <a:srgbClr val="188038"/>
                </a:solidFill>
              </a:rPr>
              <a:t>switch</a:t>
            </a:r>
            <a:r>
              <a:rPr lang="es" sz="2000">
                <a:solidFill>
                  <a:srgbClr val="000000"/>
                </a:solidFill>
              </a:rPr>
              <a:t> en C es una estructura de control que permite ejecutar diferentes bloques de código en función del valor de una variable. Es una alternativa más estructurada al uso de múltiples </a:t>
            </a:r>
            <a:r>
              <a:rPr lang="es" sz="2000">
                <a:solidFill>
                  <a:srgbClr val="188038"/>
                </a:solidFill>
              </a:rPr>
              <a:t>if-else if</a:t>
            </a:r>
            <a:r>
              <a:rPr lang="es" sz="2000">
                <a:solidFill>
                  <a:srgbClr val="000000"/>
                </a:solidFill>
              </a:rPr>
              <a:t> cuando se comparan valores discretos.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458600"/>
            <a:ext cx="3618300" cy="395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#include &lt;stdio.h&gt;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int</a:t>
            </a:r>
            <a:r>
              <a:rPr lang="es" sz="1200">
                <a:solidFill>
                  <a:schemeClr val="dk1"/>
                </a:solidFill>
              </a:rPr>
              <a:t> </a:t>
            </a:r>
            <a:r>
              <a:rPr lang="es" sz="1200">
                <a:solidFill>
                  <a:srgbClr val="85200C"/>
                </a:solidFill>
              </a:rPr>
              <a:t>main</a:t>
            </a:r>
            <a:r>
              <a:rPr lang="es" sz="1200">
                <a:solidFill>
                  <a:schemeClr val="dk1"/>
                </a:solidFill>
              </a:rPr>
              <a:t>() {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int opcion = 2;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</a:t>
            </a:r>
            <a:r>
              <a:rPr lang="es" sz="1200">
                <a:solidFill>
                  <a:srgbClr val="990000"/>
                </a:solidFill>
              </a:rPr>
              <a:t>switch</a:t>
            </a:r>
            <a:r>
              <a:rPr lang="es" sz="1200">
                <a:solidFill>
                  <a:schemeClr val="dk1"/>
                </a:solidFill>
              </a:rPr>
              <a:t> (opcion) {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case 1: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    	printf("Elegiste la opción 1.\n");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    	break;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case 2: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    	</a:t>
            </a:r>
            <a:r>
              <a:rPr lang="es" sz="1200">
                <a:solidFill>
                  <a:srgbClr val="85200C"/>
                </a:solidFill>
              </a:rPr>
              <a:t>printf</a:t>
            </a:r>
            <a:r>
              <a:rPr lang="es" sz="1200">
                <a:solidFill>
                  <a:schemeClr val="dk1"/>
                </a:solidFill>
              </a:rPr>
              <a:t>("Elegiste la opción 2.\n");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    	break;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    	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0" y="358200"/>
            <a:ext cx="3618300" cy="386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case 3: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    	</a:t>
            </a:r>
            <a:r>
              <a:rPr lang="es" sz="1200">
                <a:solidFill>
                  <a:srgbClr val="85200C"/>
                </a:solidFill>
              </a:rPr>
              <a:t>printf</a:t>
            </a:r>
            <a:r>
              <a:rPr lang="es" sz="1200">
                <a:solidFill>
                  <a:schemeClr val="dk1"/>
                </a:solidFill>
              </a:rPr>
              <a:t>("Elegiste la opción 3.\n");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    	break;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default: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    	</a:t>
            </a:r>
            <a:r>
              <a:rPr lang="es" sz="1200">
                <a:solidFill>
                  <a:srgbClr val="85200C"/>
                </a:solidFill>
              </a:rPr>
              <a:t>printf</a:t>
            </a:r>
            <a:r>
              <a:rPr lang="es" sz="1200">
                <a:solidFill>
                  <a:schemeClr val="dk1"/>
                </a:solidFill>
              </a:rPr>
              <a:t>("Opción no válida.\n");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}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return 0;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71875" y="3402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Cuando usar </a:t>
            </a:r>
            <a:r>
              <a:rPr lang="es" sz="2920"/>
              <a:t>Switch?</a:t>
            </a:r>
            <a:endParaRPr sz="292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Usa </a:t>
            </a:r>
            <a:r>
              <a:rPr b="1" lang="es" sz="1400">
                <a:solidFill>
                  <a:srgbClr val="188038"/>
                </a:solidFill>
              </a:rPr>
              <a:t>switch</a:t>
            </a:r>
            <a:r>
              <a:rPr b="1" lang="es" sz="1400">
                <a:solidFill>
                  <a:srgbClr val="000000"/>
                </a:solidFill>
              </a:rPr>
              <a:t> cuando: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</a:rPr>
              <a:t>Comparas un solo valor contra constantes (</a:t>
            </a:r>
            <a:r>
              <a:rPr lang="es" sz="1400">
                <a:solidFill>
                  <a:srgbClr val="188038"/>
                </a:solidFill>
              </a:rPr>
              <a:t>int</a:t>
            </a:r>
            <a:r>
              <a:rPr lang="es" sz="1400">
                <a:solidFill>
                  <a:srgbClr val="000000"/>
                </a:solidFill>
              </a:rPr>
              <a:t>, </a:t>
            </a:r>
            <a:r>
              <a:rPr lang="es" sz="1400">
                <a:solidFill>
                  <a:srgbClr val="188038"/>
                </a:solidFill>
              </a:rPr>
              <a:t>char</a:t>
            </a:r>
            <a:r>
              <a:rPr lang="es" sz="1400">
                <a:solidFill>
                  <a:srgbClr val="000000"/>
                </a:solidFill>
              </a:rPr>
              <a:t>).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000000"/>
                </a:solidFill>
              </a:rPr>
              <a:t>Tienes muchas opciones (por ejemplo, menús de opciones).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000000"/>
                </a:solidFill>
              </a:rPr>
              <a:t>Quieres mejorar la legibilidad del código.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 </a:t>
            </a:r>
            <a:r>
              <a:rPr b="1" lang="es" sz="1400">
                <a:solidFill>
                  <a:srgbClr val="000000"/>
                </a:solidFill>
              </a:rPr>
              <a:t>Usa </a:t>
            </a:r>
            <a:r>
              <a:rPr b="1" lang="es" sz="1400">
                <a:solidFill>
                  <a:srgbClr val="188038"/>
                </a:solidFill>
              </a:rPr>
              <a:t>if-else</a:t>
            </a:r>
            <a:r>
              <a:rPr b="1" lang="es" sz="1400">
                <a:solidFill>
                  <a:srgbClr val="000000"/>
                </a:solidFill>
              </a:rPr>
              <a:t> cuando: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</a:rPr>
              <a:t>Comparas rangos (</a:t>
            </a:r>
            <a:r>
              <a:rPr lang="es" sz="1400">
                <a:solidFill>
                  <a:srgbClr val="188038"/>
                </a:solidFill>
              </a:rPr>
              <a:t>x &gt; 10</a:t>
            </a:r>
            <a:r>
              <a:rPr lang="es" sz="1400">
                <a:solidFill>
                  <a:srgbClr val="000000"/>
                </a:solidFill>
              </a:rPr>
              <a:t>, </a:t>
            </a:r>
            <a:r>
              <a:rPr lang="es" sz="1400">
                <a:solidFill>
                  <a:srgbClr val="188038"/>
                </a:solidFill>
              </a:rPr>
              <a:t>y &lt;= 5</a:t>
            </a:r>
            <a:r>
              <a:rPr lang="es" sz="1400">
                <a:solidFill>
                  <a:srgbClr val="000000"/>
                </a:solidFill>
              </a:rPr>
              <a:t>).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</a:rPr>
              <a:t>Evalúas condiciones booleanas (</a:t>
            </a:r>
            <a:r>
              <a:rPr lang="es" sz="1400">
                <a:solidFill>
                  <a:srgbClr val="188038"/>
                </a:solidFill>
              </a:rPr>
              <a:t>&amp;&amp;</a:t>
            </a:r>
            <a:r>
              <a:rPr lang="es" sz="1400">
                <a:solidFill>
                  <a:srgbClr val="000000"/>
                </a:solidFill>
              </a:rPr>
              <a:t>, </a:t>
            </a:r>
            <a:r>
              <a:rPr lang="es" sz="1400">
                <a:solidFill>
                  <a:srgbClr val="188038"/>
                </a:solidFill>
              </a:rPr>
              <a:t>||</a:t>
            </a:r>
            <a:r>
              <a:rPr lang="es" sz="1400">
                <a:solidFill>
                  <a:srgbClr val="000000"/>
                </a:solidFill>
              </a:rPr>
              <a:t>).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000000"/>
                </a:solidFill>
              </a:rPr>
              <a:t>Necesitas expresiones más dinámicas.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76400"/>
            <a:ext cx="8520600" cy="4490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952500" y="7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{DA1FACB7-2F7A-40A5-AF6A-3457509F9EC4}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Característica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switch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if-else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Expresión evaluada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Solo permite valores discretos (</a:t>
                      </a:r>
                      <a:r>
                        <a:rPr lang="e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s" sz="1100"/>
                        <a:t>, </a:t>
                      </a:r>
                      <a:r>
                        <a:rPr lang="e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</a:t>
                      </a:r>
                      <a:r>
                        <a:rPr lang="es" sz="1100"/>
                        <a:t>, </a:t>
                      </a:r>
                      <a:r>
                        <a:rPr lang="e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enum</a:t>
                      </a:r>
                      <a:r>
                        <a:rPr lang="es" sz="1100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Permite cualquier expresión booleana (`==, &lt;, &gt;, &amp;&amp;,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Legibilidad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Más limpio para múltiples opciones de valores fijos.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Más flexible, pero puede ser menos legible con muchas condiciones.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Rendimiento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Puede ser más rápido en compiladores que optimizan con </a:t>
                      </a:r>
                      <a:r>
                        <a:rPr lang="e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jump tables</a:t>
                      </a:r>
                      <a:r>
                        <a:rPr lang="es" sz="1100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Puede ser más lento si hay muchas comparaciones.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Anidamiento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permite comparar rangos ni condiciones complejas.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puede anidar libremente con operadores lógicos.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Estructura Básica If</a:t>
            </a:r>
            <a:endParaRPr sz="292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En C, el </a:t>
            </a:r>
            <a:r>
              <a:rPr lang="es" sz="2100">
                <a:solidFill>
                  <a:srgbClr val="188038"/>
                </a:solidFill>
              </a:rPr>
              <a:t>if</a:t>
            </a:r>
            <a:r>
              <a:rPr lang="es" sz="2100">
                <a:solidFill>
                  <a:srgbClr val="000000"/>
                </a:solidFill>
              </a:rPr>
              <a:t> es una estructura de control fundamental que permite ejecutar un bloque de código </a:t>
            </a:r>
            <a:r>
              <a:rPr b="1" lang="es" sz="2100">
                <a:solidFill>
                  <a:srgbClr val="000000"/>
                </a:solidFill>
              </a:rPr>
              <a:t>sólo</a:t>
            </a:r>
            <a:r>
              <a:rPr b="1" lang="es" sz="2100">
                <a:solidFill>
                  <a:srgbClr val="000000"/>
                </a:solidFill>
              </a:rPr>
              <a:t> si</a:t>
            </a:r>
            <a:r>
              <a:rPr lang="es" sz="2100">
                <a:solidFill>
                  <a:srgbClr val="000000"/>
                </a:solidFill>
              </a:rPr>
              <a:t> se cumple una condición. También se pueden agregar las sentencias </a:t>
            </a:r>
            <a:r>
              <a:rPr lang="es" sz="2100">
                <a:solidFill>
                  <a:srgbClr val="188038"/>
                </a:solidFill>
              </a:rPr>
              <a:t>else if</a:t>
            </a:r>
            <a:r>
              <a:rPr lang="es" sz="2100">
                <a:solidFill>
                  <a:srgbClr val="000000"/>
                </a:solidFill>
              </a:rPr>
              <a:t> y </a:t>
            </a:r>
            <a:r>
              <a:rPr lang="es" sz="2100">
                <a:solidFill>
                  <a:srgbClr val="188038"/>
                </a:solidFill>
              </a:rPr>
              <a:t>else</a:t>
            </a:r>
            <a:r>
              <a:rPr lang="es" sz="2100">
                <a:solidFill>
                  <a:srgbClr val="000000"/>
                </a:solidFill>
              </a:rPr>
              <a:t> para manejar múltiples casos.</a:t>
            </a:r>
            <a:endParaRPr sz="28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Estructura Básica If</a:t>
            </a:r>
            <a:endParaRPr sz="292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El </a:t>
            </a:r>
            <a:r>
              <a:rPr lang="es" sz="1500">
                <a:solidFill>
                  <a:srgbClr val="188038"/>
                </a:solidFill>
              </a:rPr>
              <a:t>if</a:t>
            </a:r>
            <a:r>
              <a:rPr lang="es" sz="1500">
                <a:solidFill>
                  <a:srgbClr val="000000"/>
                </a:solidFill>
              </a:rPr>
              <a:t> evalúa una condición dentro de paréntesis </a:t>
            </a:r>
            <a:r>
              <a:rPr lang="es" sz="1500">
                <a:solidFill>
                  <a:srgbClr val="188038"/>
                </a:solidFill>
              </a:rPr>
              <a:t>( )</a:t>
            </a:r>
            <a:r>
              <a:rPr lang="es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</a:rPr>
              <a:t>Si la condición es </a:t>
            </a:r>
            <a:r>
              <a:rPr b="1" lang="es" sz="1500">
                <a:solidFill>
                  <a:srgbClr val="000000"/>
                </a:solidFill>
              </a:rPr>
              <a:t>verdadera</a:t>
            </a:r>
            <a:r>
              <a:rPr lang="es" sz="1500">
                <a:solidFill>
                  <a:srgbClr val="000000"/>
                </a:solidFill>
              </a:rPr>
              <a:t> (</a:t>
            </a:r>
            <a:r>
              <a:rPr lang="es" sz="1500">
                <a:solidFill>
                  <a:srgbClr val="188038"/>
                </a:solidFill>
              </a:rPr>
              <a:t>1</a:t>
            </a:r>
            <a:r>
              <a:rPr lang="es" sz="1500">
                <a:solidFill>
                  <a:srgbClr val="000000"/>
                </a:solidFill>
              </a:rPr>
              <a:t> o cualquier valor distinto de </a:t>
            </a:r>
            <a:r>
              <a:rPr lang="es" sz="1500">
                <a:solidFill>
                  <a:srgbClr val="188038"/>
                </a:solidFill>
              </a:rPr>
              <a:t>0</a:t>
            </a:r>
            <a:r>
              <a:rPr lang="es" sz="1500">
                <a:solidFill>
                  <a:srgbClr val="000000"/>
                </a:solidFill>
              </a:rPr>
              <a:t>), se ejecuta el bloque de código dentro de </a:t>
            </a:r>
            <a:r>
              <a:rPr lang="es" sz="1500">
                <a:solidFill>
                  <a:srgbClr val="188038"/>
                </a:solidFill>
              </a:rPr>
              <a:t>{ }</a:t>
            </a:r>
            <a:r>
              <a:rPr lang="es" sz="1500">
                <a:solidFill>
                  <a:srgbClr val="000000"/>
                </a:solidFill>
              </a:rPr>
              <a:t>.</a:t>
            </a:r>
            <a:br>
              <a:rPr lang="es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</a:rPr>
              <a:t>Si la condición es </a:t>
            </a:r>
            <a:r>
              <a:rPr b="1" lang="es" sz="1500">
                <a:solidFill>
                  <a:srgbClr val="000000"/>
                </a:solidFill>
              </a:rPr>
              <a:t>falsa</a:t>
            </a:r>
            <a:r>
              <a:rPr lang="es" sz="1500">
                <a:solidFill>
                  <a:srgbClr val="000000"/>
                </a:solidFill>
              </a:rPr>
              <a:t> (</a:t>
            </a:r>
            <a:r>
              <a:rPr lang="es" sz="1500">
                <a:solidFill>
                  <a:srgbClr val="188038"/>
                </a:solidFill>
              </a:rPr>
              <a:t>0</a:t>
            </a:r>
            <a:r>
              <a:rPr lang="es" sz="1500">
                <a:solidFill>
                  <a:srgbClr val="000000"/>
                </a:solidFill>
              </a:rPr>
              <a:t>), el código dentro del </a:t>
            </a:r>
            <a:r>
              <a:rPr lang="es" sz="1500">
                <a:solidFill>
                  <a:srgbClr val="188038"/>
                </a:solidFill>
              </a:rPr>
              <a:t>if</a:t>
            </a:r>
            <a:r>
              <a:rPr lang="es" sz="1500">
                <a:solidFill>
                  <a:srgbClr val="000000"/>
                </a:solidFill>
              </a:rPr>
              <a:t> se ignora.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5B0F00"/>
                </a:solidFill>
              </a:rPr>
              <a:t>if</a:t>
            </a:r>
            <a:r>
              <a:rPr lang="es" sz="1500">
                <a:solidFill>
                  <a:srgbClr val="000000"/>
                </a:solidFill>
              </a:rPr>
              <a:t> (</a:t>
            </a:r>
            <a:r>
              <a:rPr lang="es" sz="1500">
                <a:solidFill>
                  <a:srgbClr val="990000"/>
                </a:solidFill>
              </a:rPr>
              <a:t>condición</a:t>
            </a:r>
            <a:r>
              <a:rPr lang="es" sz="1500">
                <a:solidFill>
                  <a:srgbClr val="000000"/>
                </a:solidFill>
              </a:rPr>
              <a:t>) {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	</a:t>
            </a:r>
            <a:r>
              <a:rPr lang="es" sz="1500">
                <a:solidFill>
                  <a:srgbClr val="188038"/>
                </a:solidFill>
              </a:rPr>
              <a:t>// Código que se ejecuta si la condición es verdadera</a:t>
            </a:r>
            <a:endParaRPr sz="15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}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Ejemplo</a:t>
            </a:r>
            <a:endParaRPr sz="292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#include &lt;stdio.h&gt;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int</a:t>
            </a:r>
            <a:r>
              <a:rPr lang="es" sz="1500">
                <a:solidFill>
                  <a:schemeClr val="dk1"/>
                </a:solidFill>
              </a:rPr>
              <a:t> </a:t>
            </a:r>
            <a:r>
              <a:rPr lang="es" sz="1500">
                <a:solidFill>
                  <a:srgbClr val="990000"/>
                </a:solidFill>
              </a:rPr>
              <a:t>main</a:t>
            </a:r>
            <a:r>
              <a:rPr lang="es" sz="1500">
                <a:solidFill>
                  <a:schemeClr val="dk1"/>
                </a:solidFill>
              </a:rPr>
              <a:t>()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	</a:t>
            </a:r>
            <a:r>
              <a:rPr b="1" lang="es" sz="1500">
                <a:solidFill>
                  <a:schemeClr val="dk1"/>
                </a:solidFill>
              </a:rPr>
              <a:t>int</a:t>
            </a:r>
            <a:r>
              <a:rPr lang="es" sz="1500">
                <a:solidFill>
                  <a:schemeClr val="dk1"/>
                </a:solidFill>
              </a:rPr>
              <a:t> edad = </a:t>
            </a:r>
            <a:r>
              <a:rPr lang="es" sz="1500">
                <a:solidFill>
                  <a:srgbClr val="188038"/>
                </a:solidFill>
              </a:rPr>
              <a:t>18</a:t>
            </a:r>
            <a:r>
              <a:rPr lang="es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	</a:t>
            </a:r>
            <a:r>
              <a:rPr lang="es" sz="1500">
                <a:solidFill>
                  <a:srgbClr val="85200C"/>
                </a:solidFill>
              </a:rPr>
              <a:t>if</a:t>
            </a:r>
            <a:r>
              <a:rPr lang="es" sz="1500">
                <a:solidFill>
                  <a:schemeClr val="dk1"/>
                </a:solidFill>
              </a:rPr>
              <a:t> (edad &gt;= </a:t>
            </a:r>
            <a:r>
              <a:rPr lang="es" sz="1500">
                <a:solidFill>
                  <a:srgbClr val="188038"/>
                </a:solidFill>
              </a:rPr>
              <a:t>18</a:t>
            </a:r>
            <a:r>
              <a:rPr lang="es" sz="1500">
                <a:solidFill>
                  <a:schemeClr val="dk1"/>
                </a:solidFill>
              </a:rPr>
              <a:t>) {  /</a:t>
            </a:r>
            <a:r>
              <a:rPr lang="es" sz="1500">
                <a:solidFill>
                  <a:srgbClr val="188038"/>
                </a:solidFill>
              </a:rPr>
              <a:t>/ Si edad es 18 o más</a:t>
            </a:r>
            <a:endParaRPr sz="15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    	</a:t>
            </a:r>
            <a:r>
              <a:rPr lang="es" sz="1500">
                <a:solidFill>
                  <a:srgbClr val="85200C"/>
                </a:solidFill>
              </a:rPr>
              <a:t>printf</a:t>
            </a:r>
            <a:r>
              <a:rPr lang="es" sz="1500">
                <a:solidFill>
                  <a:schemeClr val="dk1"/>
                </a:solidFill>
              </a:rPr>
              <a:t>("</a:t>
            </a:r>
            <a:r>
              <a:rPr lang="es" sz="1500">
                <a:solidFill>
                  <a:srgbClr val="B45F06"/>
                </a:solidFill>
              </a:rPr>
              <a:t>Eres mayor de edad.\n</a:t>
            </a:r>
            <a:r>
              <a:rPr lang="es" sz="1500">
                <a:solidFill>
                  <a:schemeClr val="dk1"/>
                </a:solidFill>
              </a:rPr>
              <a:t>");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	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	return </a:t>
            </a:r>
            <a:r>
              <a:rPr lang="es" sz="1500">
                <a:solidFill>
                  <a:srgbClr val="188038"/>
                </a:solidFill>
              </a:rPr>
              <a:t>0</a:t>
            </a:r>
            <a:r>
              <a:rPr lang="es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If con Else</a:t>
            </a:r>
            <a:endParaRPr sz="292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El </a:t>
            </a:r>
            <a:r>
              <a:rPr lang="es" sz="1600">
                <a:solidFill>
                  <a:srgbClr val="188038"/>
                </a:solidFill>
              </a:rPr>
              <a:t>else</a:t>
            </a:r>
            <a:r>
              <a:rPr lang="es" sz="1600">
                <a:solidFill>
                  <a:srgbClr val="000000"/>
                </a:solidFill>
              </a:rPr>
              <a:t> se usa cuando queremos ejecutar </a:t>
            </a:r>
            <a:r>
              <a:rPr b="1" lang="es" sz="1600">
                <a:solidFill>
                  <a:srgbClr val="000000"/>
                </a:solidFill>
              </a:rPr>
              <a:t>una acción alternativa</a:t>
            </a:r>
            <a:r>
              <a:rPr lang="es" sz="1600">
                <a:solidFill>
                  <a:srgbClr val="000000"/>
                </a:solidFill>
              </a:rPr>
              <a:t> si la condición del </a:t>
            </a:r>
            <a:r>
              <a:rPr lang="es" sz="1600">
                <a:solidFill>
                  <a:srgbClr val="188038"/>
                </a:solidFill>
              </a:rPr>
              <a:t>if</a:t>
            </a:r>
            <a:r>
              <a:rPr lang="es" sz="1600">
                <a:solidFill>
                  <a:srgbClr val="000000"/>
                </a:solidFill>
              </a:rPr>
              <a:t> es </a:t>
            </a:r>
            <a:r>
              <a:rPr b="1" lang="es" sz="1600">
                <a:solidFill>
                  <a:srgbClr val="000000"/>
                </a:solidFill>
              </a:rPr>
              <a:t>falsa</a:t>
            </a:r>
            <a:r>
              <a:rPr lang="es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A61C00"/>
                </a:solidFill>
              </a:rPr>
              <a:t>if</a:t>
            </a:r>
            <a:r>
              <a:rPr lang="es" sz="1600">
                <a:solidFill>
                  <a:srgbClr val="000000"/>
                </a:solidFill>
              </a:rPr>
              <a:t> (</a:t>
            </a:r>
            <a:r>
              <a:rPr lang="es" sz="1600">
                <a:solidFill>
                  <a:srgbClr val="B45F06"/>
                </a:solidFill>
              </a:rPr>
              <a:t>condición</a:t>
            </a:r>
            <a:r>
              <a:rPr lang="es" sz="1600">
                <a:solidFill>
                  <a:srgbClr val="000000"/>
                </a:solidFill>
              </a:rPr>
              <a:t>)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	</a:t>
            </a:r>
            <a:r>
              <a:rPr lang="es" sz="1600">
                <a:solidFill>
                  <a:srgbClr val="188038"/>
                </a:solidFill>
              </a:rPr>
              <a:t>// Código si la condición es verdadera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} </a:t>
            </a:r>
            <a:r>
              <a:rPr lang="es" sz="1600">
                <a:solidFill>
                  <a:srgbClr val="CC0000"/>
                </a:solidFill>
              </a:rPr>
              <a:t>else</a:t>
            </a:r>
            <a:r>
              <a:rPr lang="es" sz="1600">
                <a:solidFill>
                  <a:srgbClr val="000000"/>
                </a:solidFill>
              </a:rPr>
              <a:t>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	</a:t>
            </a:r>
            <a:r>
              <a:rPr lang="es" sz="1600">
                <a:solidFill>
                  <a:srgbClr val="188038"/>
                </a:solidFill>
              </a:rPr>
              <a:t>// Código si la condición es falsa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Ejemplo</a:t>
            </a:r>
            <a:endParaRPr sz="292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#include &lt;stdio.h&gt;</a:t>
            </a:r>
            <a:endParaRPr sz="14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" sz="1487">
                <a:solidFill>
                  <a:schemeClr val="dk1"/>
                </a:solidFill>
              </a:rPr>
              <a:t>int</a:t>
            </a:r>
            <a:r>
              <a:rPr lang="es" sz="1487">
                <a:solidFill>
                  <a:schemeClr val="dk1"/>
                </a:solidFill>
              </a:rPr>
              <a:t> </a:t>
            </a:r>
            <a:r>
              <a:rPr lang="es" sz="1487">
                <a:solidFill>
                  <a:srgbClr val="990000"/>
                </a:solidFill>
              </a:rPr>
              <a:t>main</a:t>
            </a:r>
            <a:r>
              <a:rPr lang="es" sz="1487">
                <a:solidFill>
                  <a:schemeClr val="dk1"/>
                </a:solidFill>
              </a:rPr>
              <a:t>() {</a:t>
            </a:r>
            <a:endParaRPr sz="14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	</a:t>
            </a:r>
            <a:r>
              <a:rPr b="1" lang="es" sz="1487">
                <a:solidFill>
                  <a:schemeClr val="dk1"/>
                </a:solidFill>
              </a:rPr>
              <a:t>int</a:t>
            </a:r>
            <a:r>
              <a:rPr lang="es" sz="1487">
                <a:solidFill>
                  <a:schemeClr val="dk1"/>
                </a:solidFill>
              </a:rPr>
              <a:t> edad = </a:t>
            </a:r>
            <a:r>
              <a:rPr lang="es" sz="1487">
                <a:solidFill>
                  <a:srgbClr val="188038"/>
                </a:solidFill>
              </a:rPr>
              <a:t>17</a:t>
            </a:r>
            <a:r>
              <a:rPr lang="es" sz="1487">
                <a:solidFill>
                  <a:schemeClr val="dk1"/>
                </a:solidFill>
              </a:rPr>
              <a:t>;</a:t>
            </a:r>
            <a:endParaRPr sz="14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	</a:t>
            </a:r>
            <a:r>
              <a:rPr lang="es" sz="1487">
                <a:solidFill>
                  <a:srgbClr val="85200C"/>
                </a:solidFill>
              </a:rPr>
              <a:t>if</a:t>
            </a:r>
            <a:r>
              <a:rPr lang="es" sz="1487">
                <a:solidFill>
                  <a:schemeClr val="dk1"/>
                </a:solidFill>
              </a:rPr>
              <a:t> (edad &gt;= </a:t>
            </a:r>
            <a:r>
              <a:rPr lang="es" sz="1487">
                <a:solidFill>
                  <a:srgbClr val="188038"/>
                </a:solidFill>
              </a:rPr>
              <a:t>18</a:t>
            </a:r>
            <a:r>
              <a:rPr lang="es" sz="1487">
                <a:solidFill>
                  <a:schemeClr val="dk1"/>
                </a:solidFill>
              </a:rPr>
              <a:t>) {  /</a:t>
            </a:r>
            <a:r>
              <a:rPr lang="es" sz="1487">
                <a:solidFill>
                  <a:srgbClr val="188038"/>
                </a:solidFill>
              </a:rPr>
              <a:t>/ Si edad es 18 o más</a:t>
            </a:r>
            <a:endParaRPr sz="1487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    		</a:t>
            </a:r>
            <a:r>
              <a:rPr lang="es" sz="1487">
                <a:solidFill>
                  <a:srgbClr val="85200C"/>
                </a:solidFill>
              </a:rPr>
              <a:t>printf</a:t>
            </a:r>
            <a:r>
              <a:rPr lang="es" sz="1487">
                <a:solidFill>
                  <a:schemeClr val="dk1"/>
                </a:solidFill>
              </a:rPr>
              <a:t>("</a:t>
            </a:r>
            <a:r>
              <a:rPr lang="es" sz="1487">
                <a:solidFill>
                  <a:srgbClr val="B45F06"/>
                </a:solidFill>
              </a:rPr>
              <a:t>Sos</a:t>
            </a:r>
            <a:r>
              <a:rPr lang="es" sz="1487">
                <a:solidFill>
                  <a:srgbClr val="B45F06"/>
                </a:solidFill>
              </a:rPr>
              <a:t> mayor de edad.\n</a:t>
            </a:r>
            <a:r>
              <a:rPr lang="es" sz="1487">
                <a:solidFill>
                  <a:schemeClr val="dk1"/>
                </a:solidFill>
              </a:rPr>
              <a:t>");</a:t>
            </a:r>
            <a:endParaRPr sz="14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	}else{</a:t>
            </a:r>
            <a:endParaRPr sz="14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		</a:t>
            </a:r>
            <a:r>
              <a:rPr lang="es" sz="1487">
                <a:solidFill>
                  <a:srgbClr val="85200C"/>
                </a:solidFill>
              </a:rPr>
              <a:t>printf</a:t>
            </a:r>
            <a:r>
              <a:rPr lang="es" sz="1487">
                <a:solidFill>
                  <a:schemeClr val="dk1"/>
                </a:solidFill>
              </a:rPr>
              <a:t>("</a:t>
            </a:r>
            <a:r>
              <a:rPr lang="es" sz="1487">
                <a:solidFill>
                  <a:srgbClr val="B45F06"/>
                </a:solidFill>
              </a:rPr>
              <a:t>Sos menor de edad.\n</a:t>
            </a:r>
            <a:r>
              <a:rPr lang="es" sz="1487">
                <a:solidFill>
                  <a:schemeClr val="dk1"/>
                </a:solidFill>
              </a:rPr>
              <a:t>");</a:t>
            </a:r>
            <a:endParaRPr sz="1487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}</a:t>
            </a:r>
            <a:endParaRPr sz="14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	return </a:t>
            </a:r>
            <a:r>
              <a:rPr lang="es" sz="1487">
                <a:solidFill>
                  <a:srgbClr val="188038"/>
                </a:solidFill>
              </a:rPr>
              <a:t>0</a:t>
            </a:r>
            <a:r>
              <a:rPr lang="es" sz="1487">
                <a:solidFill>
                  <a:schemeClr val="dk1"/>
                </a:solidFill>
              </a:rPr>
              <a:t>;</a:t>
            </a:r>
            <a:endParaRPr sz="14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}</a:t>
            </a:r>
            <a:endParaRPr sz="148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If con else if (muchas condiciones)</a:t>
            </a:r>
            <a:endParaRPr sz="292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87">
                <a:solidFill>
                  <a:srgbClr val="85200C"/>
                </a:solidFill>
              </a:rPr>
              <a:t>if</a:t>
            </a:r>
            <a:r>
              <a:rPr lang="es" sz="1487">
                <a:solidFill>
                  <a:schemeClr val="dk1"/>
                </a:solidFill>
              </a:rPr>
              <a:t> (</a:t>
            </a:r>
            <a:r>
              <a:rPr lang="es" sz="1487">
                <a:solidFill>
                  <a:srgbClr val="CC0000"/>
                </a:solidFill>
              </a:rPr>
              <a:t>condición1</a:t>
            </a:r>
            <a:r>
              <a:rPr lang="es" sz="1487">
                <a:solidFill>
                  <a:schemeClr val="dk1"/>
                </a:solidFill>
              </a:rPr>
              <a:t>) {</a:t>
            </a:r>
            <a:endParaRPr sz="14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87">
                <a:solidFill>
                  <a:schemeClr val="dk1"/>
                </a:solidFill>
              </a:rPr>
              <a:t>	</a:t>
            </a:r>
            <a:r>
              <a:rPr lang="es" sz="1487">
                <a:solidFill>
                  <a:srgbClr val="188038"/>
                </a:solidFill>
              </a:rPr>
              <a:t>// Código si condición1 es verdadera</a:t>
            </a:r>
            <a:endParaRPr sz="1487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87">
                <a:solidFill>
                  <a:schemeClr val="dk1"/>
                </a:solidFill>
              </a:rPr>
              <a:t>} </a:t>
            </a:r>
            <a:r>
              <a:rPr lang="es" sz="1487">
                <a:solidFill>
                  <a:srgbClr val="990000"/>
                </a:solidFill>
              </a:rPr>
              <a:t>else if </a:t>
            </a:r>
            <a:r>
              <a:rPr lang="es" sz="1487">
                <a:solidFill>
                  <a:schemeClr val="dk1"/>
                </a:solidFill>
              </a:rPr>
              <a:t>(</a:t>
            </a:r>
            <a:r>
              <a:rPr lang="es" sz="1487">
                <a:solidFill>
                  <a:srgbClr val="CC0000"/>
                </a:solidFill>
              </a:rPr>
              <a:t>condición2</a:t>
            </a:r>
            <a:r>
              <a:rPr lang="es" sz="1487">
                <a:solidFill>
                  <a:schemeClr val="dk1"/>
                </a:solidFill>
              </a:rPr>
              <a:t>) {</a:t>
            </a:r>
            <a:endParaRPr sz="14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87">
                <a:solidFill>
                  <a:schemeClr val="dk1"/>
                </a:solidFill>
              </a:rPr>
              <a:t>	</a:t>
            </a:r>
            <a:r>
              <a:rPr lang="es" sz="1487">
                <a:solidFill>
                  <a:srgbClr val="188038"/>
                </a:solidFill>
              </a:rPr>
              <a:t>// Código si condición1 es falsa pero condición2 es verdadera</a:t>
            </a:r>
            <a:endParaRPr sz="1487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87">
                <a:solidFill>
                  <a:schemeClr val="dk1"/>
                </a:solidFill>
              </a:rPr>
              <a:t>} </a:t>
            </a:r>
            <a:r>
              <a:rPr lang="es" sz="1487">
                <a:solidFill>
                  <a:srgbClr val="85200C"/>
                </a:solidFill>
              </a:rPr>
              <a:t>else </a:t>
            </a:r>
            <a:r>
              <a:rPr lang="es" sz="1487">
                <a:solidFill>
                  <a:schemeClr val="dk1"/>
                </a:solidFill>
              </a:rPr>
              <a:t>{</a:t>
            </a:r>
            <a:endParaRPr sz="14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87">
                <a:solidFill>
                  <a:schemeClr val="dk1"/>
                </a:solidFill>
              </a:rPr>
              <a:t>	</a:t>
            </a:r>
            <a:r>
              <a:rPr lang="es" sz="1487">
                <a:solidFill>
                  <a:srgbClr val="188038"/>
                </a:solidFill>
              </a:rPr>
              <a:t>// Código si ninguna condición anterior es verdadera</a:t>
            </a:r>
            <a:endParaRPr sz="1487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}</a:t>
            </a:r>
            <a:endParaRPr sz="148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Ejemplo</a:t>
            </a:r>
            <a:endParaRPr sz="292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s" sz="1487">
                <a:solidFill>
                  <a:schemeClr val="dk1"/>
                </a:solidFill>
              </a:rPr>
              <a:t>Ver </a:t>
            </a:r>
            <a:r>
              <a:rPr lang="es" sz="1487">
                <a:solidFill>
                  <a:schemeClr val="dk1"/>
                </a:solidFill>
              </a:rPr>
              <a:t>código</a:t>
            </a:r>
            <a:r>
              <a:rPr lang="es" sz="1487">
                <a:solidFill>
                  <a:schemeClr val="dk1"/>
                </a:solidFill>
              </a:rPr>
              <a:t> en VSC</a:t>
            </a:r>
            <a:endParaRPr sz="148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71875" y="3402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Conclusión</a:t>
            </a:r>
            <a:endParaRPr sz="292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if es una estructura fundamental en C para </a:t>
            </a:r>
            <a:r>
              <a:rPr b="1" lang="es" sz="1600">
                <a:solidFill>
                  <a:schemeClr val="dk1"/>
                </a:solidFill>
              </a:rPr>
              <a:t>tomar decisiones en el programa</a:t>
            </a:r>
            <a:r>
              <a:rPr lang="e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else if permite evaluar múltiples condiciones.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else maneja el caso cuando ninguna condición previa es verdadera.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Se pueden combinar con operadores lógicos (&amp;&amp;, ||, !) para condiciones más complejas.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Se pueden anidar if para evaluar situaciones jerárquicas. Ver ejemplo en VSC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