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1458AD-40C8-4B28-941B-56E763967F4D}">
  <a:tblStyle styleId="{811458AD-40C8-4B28-941B-56E763967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69e17643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69e17643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69e1764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69e1764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69e1764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69e1764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69e1764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69e1764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69e1764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69e1764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69e1764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69e1764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69e1764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69e1764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69e17643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69e17643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4562c1bf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4562c1bf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9e1764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69e1764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69e1764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69e1764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69e1764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69e1764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9e1764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69e1764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9e1764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69e1764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69e1764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69e1764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69e1764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69e1764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878450"/>
            <a:ext cx="8222100" cy="13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Relacionales y Operadores Lógicos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Errores Comunes</a:t>
            </a:r>
            <a:endParaRPr sz="292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Confundir </a:t>
            </a:r>
            <a:r>
              <a:rPr lang="es" sz="2000">
                <a:solidFill>
                  <a:srgbClr val="188038"/>
                </a:solidFill>
              </a:rPr>
              <a:t>==</a:t>
            </a:r>
            <a:r>
              <a:rPr lang="es" sz="2000">
                <a:solidFill>
                  <a:srgbClr val="000000"/>
                </a:solidFill>
              </a:rPr>
              <a:t> (comparación) con </a:t>
            </a:r>
            <a:r>
              <a:rPr lang="es" sz="2000">
                <a:solidFill>
                  <a:srgbClr val="188038"/>
                </a:solidFill>
              </a:rPr>
              <a:t>=</a:t>
            </a:r>
            <a:r>
              <a:rPr lang="es" sz="2000">
                <a:solidFill>
                  <a:srgbClr val="000000"/>
                </a:solidFill>
              </a:rPr>
              <a:t> (asignación)</a:t>
            </a:r>
            <a:endParaRPr sz="20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Usar </a:t>
            </a:r>
            <a:r>
              <a:rPr lang="es" sz="2000">
                <a:solidFill>
                  <a:srgbClr val="188038"/>
                </a:solidFill>
              </a:rPr>
              <a:t>==</a:t>
            </a:r>
            <a:r>
              <a:rPr lang="es" sz="2000">
                <a:solidFill>
                  <a:srgbClr val="000000"/>
                </a:solidFill>
              </a:rPr>
              <a:t> para comparar números de punto flotante (por problemas de precisión)</a:t>
            </a:r>
            <a:endParaRPr sz="20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s" sz="2000">
                <a:solidFill>
                  <a:srgbClr val="000000"/>
                </a:solidFill>
              </a:rPr>
              <a:t>No usar paréntesis en condiciones complejas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Operadores lógicos</a:t>
            </a:r>
            <a:endParaRPr sz="292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62">
                <a:solidFill>
                  <a:srgbClr val="000000"/>
                </a:solidFill>
              </a:rPr>
              <a:t>Los operadores lógicos permiten combinar múltiples condiciones en expresiones booleanas. Se utilizan comúnmente en estructuras de control como </a:t>
            </a:r>
            <a:r>
              <a:rPr lang="es" sz="2062">
                <a:solidFill>
                  <a:srgbClr val="188038"/>
                </a:solidFill>
              </a:rPr>
              <a:t>if</a:t>
            </a:r>
            <a:r>
              <a:rPr lang="es" sz="2062">
                <a:solidFill>
                  <a:srgbClr val="000000"/>
                </a:solidFill>
              </a:rPr>
              <a:t>, </a:t>
            </a:r>
            <a:r>
              <a:rPr lang="es" sz="2062">
                <a:solidFill>
                  <a:srgbClr val="188038"/>
                </a:solidFill>
              </a:rPr>
              <a:t>while</a:t>
            </a:r>
            <a:r>
              <a:rPr lang="es" sz="2062">
                <a:solidFill>
                  <a:srgbClr val="000000"/>
                </a:solidFill>
              </a:rPr>
              <a:t> y </a:t>
            </a:r>
            <a:r>
              <a:rPr lang="es" sz="2062">
                <a:solidFill>
                  <a:srgbClr val="188038"/>
                </a:solidFill>
              </a:rPr>
              <a:t>for</a:t>
            </a:r>
            <a:r>
              <a:rPr lang="es" sz="2062">
                <a:solidFill>
                  <a:srgbClr val="000000"/>
                </a:solidFill>
              </a:rPr>
              <a:t>.</a:t>
            </a:r>
            <a:endParaRPr sz="206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62">
                <a:solidFill>
                  <a:srgbClr val="000000"/>
                </a:solidFill>
              </a:rPr>
              <a:t>Los operadores lógicos evalúan la expresión lógica y devuelven un resultado.</a:t>
            </a:r>
            <a:endParaRPr sz="206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62">
                <a:solidFill>
                  <a:srgbClr val="000000"/>
                </a:solidFill>
              </a:rPr>
              <a:t>El resultado siempre es un valor booleano. Un valor booleano determina si la expresión es verdadera </a:t>
            </a:r>
            <a:r>
              <a:rPr lang="es" sz="2062">
                <a:solidFill>
                  <a:srgbClr val="188038"/>
                </a:solidFill>
              </a:rPr>
              <a:t>true</a:t>
            </a:r>
            <a:r>
              <a:rPr lang="es" sz="2062">
                <a:solidFill>
                  <a:srgbClr val="000000"/>
                </a:solidFill>
              </a:rPr>
              <a:t> o falsa </a:t>
            </a:r>
            <a:r>
              <a:rPr lang="es" sz="2062">
                <a:solidFill>
                  <a:srgbClr val="188038"/>
                </a:solidFill>
              </a:rPr>
              <a:t>false</a:t>
            </a:r>
            <a:r>
              <a:rPr lang="es" sz="2062">
                <a:solidFill>
                  <a:srgbClr val="000000"/>
                </a:solidFill>
              </a:rPr>
              <a:t>.</a:t>
            </a:r>
            <a:endParaRPr sz="206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62">
                <a:solidFill>
                  <a:srgbClr val="000000"/>
                </a:solidFill>
              </a:rPr>
              <a:t>Hay tres operadores lógicos en la programación en C: el AND lógico (</a:t>
            </a:r>
            <a:r>
              <a:rPr lang="es" sz="2062">
                <a:solidFill>
                  <a:srgbClr val="188038"/>
                </a:solidFill>
              </a:rPr>
              <a:t>&amp;&amp;</a:t>
            </a:r>
            <a:r>
              <a:rPr lang="es" sz="2062">
                <a:solidFill>
                  <a:srgbClr val="000000"/>
                </a:solidFill>
              </a:rPr>
              <a:t>), el OR lógico (</a:t>
            </a:r>
            <a:r>
              <a:rPr lang="es" sz="2062">
                <a:solidFill>
                  <a:srgbClr val="188038"/>
                </a:solidFill>
              </a:rPr>
              <a:t>||</a:t>
            </a:r>
            <a:r>
              <a:rPr lang="es" sz="2062">
                <a:solidFill>
                  <a:srgbClr val="000000"/>
                </a:solidFill>
              </a:rPr>
              <a:t>) y el NOT lógico (</a:t>
            </a:r>
            <a:r>
              <a:rPr lang="es" sz="2062">
                <a:solidFill>
                  <a:srgbClr val="188038"/>
                </a:solidFill>
              </a:rPr>
              <a:t>!</a:t>
            </a:r>
            <a:r>
              <a:rPr lang="es" sz="2062">
                <a:solidFill>
                  <a:srgbClr val="000000"/>
                </a:solidFill>
              </a:rPr>
              <a:t>).</a:t>
            </a:r>
            <a:endParaRPr sz="206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Operador AND &amp;&amp;</a:t>
            </a:r>
            <a:endParaRPr sz="292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El operador lógico AND (</a:t>
            </a:r>
            <a:r>
              <a:rPr lang="es" sz="1500">
                <a:solidFill>
                  <a:srgbClr val="188038"/>
                </a:solidFill>
              </a:rPr>
              <a:t>&amp;&amp;</a:t>
            </a:r>
            <a:r>
              <a:rPr lang="es" sz="1500">
                <a:solidFill>
                  <a:srgbClr val="000000"/>
                </a:solidFill>
              </a:rPr>
              <a:t>) verifica si todos los operandos son verdaderos: el resultado es verdadero </a:t>
            </a:r>
            <a:r>
              <a:rPr lang="es" sz="1500">
                <a:solidFill>
                  <a:srgbClr val="000000"/>
                </a:solidFill>
              </a:rPr>
              <a:t>sólo</a:t>
            </a:r>
            <a:r>
              <a:rPr lang="es" sz="1500">
                <a:solidFill>
                  <a:srgbClr val="000000"/>
                </a:solidFill>
              </a:rPr>
              <a:t> cuando todos los operandos son verdaderos.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7813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{811458AD-40C8-4B28-941B-56E763967F4D}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Primer operando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Segundo Operando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Operador AND &amp;&amp;</a:t>
            </a:r>
            <a:endParaRPr sz="2920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23">
                <a:solidFill>
                  <a:schemeClr val="dk1"/>
                </a:solidFill>
              </a:rPr>
              <a:t>#include &lt;stdio.h&gt;</a:t>
            </a:r>
            <a:endParaRPr sz="2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23">
                <a:solidFill>
                  <a:schemeClr val="dk1"/>
                </a:solidFill>
              </a:rPr>
              <a:t>int </a:t>
            </a:r>
            <a:r>
              <a:rPr lang="es" sz="2023">
                <a:solidFill>
                  <a:srgbClr val="B45F06"/>
                </a:solidFill>
              </a:rPr>
              <a:t>main</a:t>
            </a:r>
            <a:r>
              <a:rPr lang="es" sz="2023">
                <a:solidFill>
                  <a:schemeClr val="dk1"/>
                </a:solidFill>
              </a:rPr>
              <a:t>( ) {</a:t>
            </a:r>
            <a:endParaRPr sz="2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23">
                <a:solidFill>
                  <a:schemeClr val="dk1"/>
                </a:solidFill>
              </a:rPr>
              <a:t>  </a:t>
            </a:r>
            <a:r>
              <a:rPr b="1" lang="es" sz="2023">
                <a:solidFill>
                  <a:schemeClr val="dk1"/>
                </a:solidFill>
              </a:rPr>
              <a:t>int</a:t>
            </a:r>
            <a:r>
              <a:rPr lang="es" sz="2023">
                <a:solidFill>
                  <a:schemeClr val="dk1"/>
                </a:solidFill>
              </a:rPr>
              <a:t> a = </a:t>
            </a:r>
            <a:r>
              <a:rPr lang="es" sz="2023">
                <a:solidFill>
                  <a:srgbClr val="188038"/>
                </a:solidFill>
              </a:rPr>
              <a:t>20</a:t>
            </a:r>
            <a:r>
              <a:rPr lang="es" sz="2023">
                <a:solidFill>
                  <a:schemeClr val="dk1"/>
                </a:solidFill>
              </a:rPr>
              <a:t>;</a:t>
            </a:r>
            <a:endParaRPr sz="2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23">
                <a:solidFill>
                  <a:schemeClr val="dk1"/>
                </a:solidFill>
              </a:rPr>
              <a:t>  </a:t>
            </a:r>
            <a:r>
              <a:rPr b="1" lang="es" sz="2023">
                <a:solidFill>
                  <a:schemeClr val="dk1"/>
                </a:solidFill>
              </a:rPr>
              <a:t>int</a:t>
            </a:r>
            <a:r>
              <a:rPr lang="es" sz="2023">
                <a:solidFill>
                  <a:schemeClr val="dk1"/>
                </a:solidFill>
              </a:rPr>
              <a:t> b = </a:t>
            </a:r>
            <a:r>
              <a:rPr lang="es" sz="2023">
                <a:solidFill>
                  <a:srgbClr val="188038"/>
                </a:solidFill>
              </a:rPr>
              <a:t>30</a:t>
            </a:r>
            <a:r>
              <a:rPr lang="es" sz="2023">
                <a:solidFill>
                  <a:schemeClr val="dk1"/>
                </a:solidFill>
              </a:rPr>
              <a:t>;</a:t>
            </a:r>
            <a:endParaRPr sz="2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23">
                <a:solidFill>
                  <a:schemeClr val="dk1"/>
                </a:solidFill>
              </a:rPr>
              <a:t>  if (a &gt; </a:t>
            </a:r>
            <a:r>
              <a:rPr lang="es" sz="2023">
                <a:solidFill>
                  <a:srgbClr val="188038"/>
                </a:solidFill>
              </a:rPr>
              <a:t>10</a:t>
            </a:r>
            <a:r>
              <a:rPr lang="es" sz="2023">
                <a:solidFill>
                  <a:schemeClr val="dk1"/>
                </a:solidFill>
              </a:rPr>
              <a:t> &amp;&amp; b &gt; </a:t>
            </a:r>
            <a:r>
              <a:rPr lang="es" sz="2023">
                <a:solidFill>
                  <a:srgbClr val="188038"/>
                </a:solidFill>
              </a:rPr>
              <a:t>10</a:t>
            </a:r>
            <a:r>
              <a:rPr lang="es" sz="2023">
                <a:solidFill>
                  <a:schemeClr val="dk1"/>
                </a:solidFill>
              </a:rPr>
              <a:t>){</a:t>
            </a:r>
            <a:endParaRPr sz="2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23">
                <a:solidFill>
                  <a:schemeClr val="dk1"/>
                </a:solidFill>
              </a:rPr>
              <a:t>    </a:t>
            </a:r>
            <a:r>
              <a:rPr lang="es" sz="2023">
                <a:solidFill>
                  <a:srgbClr val="B45F06"/>
                </a:solidFill>
              </a:rPr>
              <a:t>printf</a:t>
            </a:r>
            <a:r>
              <a:rPr lang="es" sz="2023">
                <a:solidFill>
                  <a:schemeClr val="dk1"/>
                </a:solidFill>
              </a:rPr>
              <a:t>("</a:t>
            </a:r>
            <a:r>
              <a:rPr lang="es" sz="2023">
                <a:solidFill>
                  <a:srgbClr val="CC0000"/>
                </a:solidFill>
              </a:rPr>
              <a:t>Ambos números son mayores que 10\n</a:t>
            </a:r>
            <a:r>
              <a:rPr lang="es" sz="2023">
                <a:solidFill>
                  <a:schemeClr val="dk1"/>
                </a:solidFill>
              </a:rPr>
              <a:t>");</a:t>
            </a:r>
            <a:endParaRPr sz="20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23">
                <a:solidFill>
                  <a:schemeClr val="dk1"/>
                </a:solidFill>
              </a:rPr>
              <a:t>}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Operador OR ||</a:t>
            </a:r>
            <a:endParaRPr sz="2920"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La operación lógica OR (</a:t>
            </a:r>
            <a:r>
              <a:rPr lang="es" sz="1500">
                <a:solidFill>
                  <a:srgbClr val="188038"/>
                </a:solidFill>
              </a:rPr>
              <a:t>||</a:t>
            </a:r>
            <a:r>
              <a:rPr lang="es" sz="1500">
                <a:solidFill>
                  <a:srgbClr val="000000"/>
                </a:solidFill>
              </a:rPr>
              <a:t>) verifica si al menos uno de los operandos es verdadero; el resultado es verdadero si al menos uno de los operandos es verdadero.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Con el operador OR (</a:t>
            </a:r>
            <a:r>
              <a:rPr lang="es" sz="1300">
                <a:solidFill>
                  <a:srgbClr val="188038"/>
                </a:solidFill>
              </a:rPr>
              <a:t>||</a:t>
            </a:r>
            <a:r>
              <a:rPr lang="es" sz="1300">
                <a:solidFill>
                  <a:srgbClr val="000000"/>
                </a:solidFill>
              </a:rPr>
              <a:t>), si el primer operando es verdadero, entonces el segundo operando no se evalúa.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7813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{811458AD-40C8-4B28-941B-56E763967F4D}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Primer operando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Segundo Operando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Operador OR ||</a:t>
            </a:r>
            <a:endParaRPr sz="292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</a:t>
            </a:r>
            <a:r>
              <a:rPr lang="es">
                <a:solidFill>
                  <a:schemeClr val="dk1"/>
                </a:solidFill>
              </a:rPr>
              <a:t>include &lt;stdio.h&gt;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rgbClr val="990000"/>
                </a:solidFill>
              </a:rPr>
              <a:t>main</a:t>
            </a:r>
            <a:r>
              <a:rPr lang="es">
                <a:solidFill>
                  <a:schemeClr val="dk1"/>
                </a:solidFill>
              </a:rPr>
              <a:t>(void)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</a:t>
            </a: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a = </a:t>
            </a:r>
            <a:r>
              <a:rPr lang="es">
                <a:solidFill>
                  <a:srgbClr val="188038"/>
                </a:solidFill>
              </a:rPr>
              <a:t>20</a:t>
            </a:r>
            <a:r>
              <a:rPr lang="e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</a:t>
            </a: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b = </a:t>
            </a:r>
            <a:r>
              <a:rPr lang="es">
                <a:solidFill>
                  <a:srgbClr val="188038"/>
                </a:solidFill>
              </a:rPr>
              <a:t>5</a:t>
            </a:r>
            <a:r>
              <a:rPr lang="es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if (a &gt; </a:t>
            </a:r>
            <a:r>
              <a:rPr lang="es">
                <a:solidFill>
                  <a:srgbClr val="188038"/>
                </a:solidFill>
              </a:rPr>
              <a:t>10</a:t>
            </a:r>
            <a:r>
              <a:rPr lang="es">
                <a:solidFill>
                  <a:schemeClr val="dk1"/>
                </a:solidFill>
              </a:rPr>
              <a:t> || b &gt; </a:t>
            </a:r>
            <a:r>
              <a:rPr lang="es">
                <a:solidFill>
                  <a:srgbClr val="188038"/>
                </a:solidFill>
              </a:rPr>
              <a:t>10</a:t>
            </a:r>
            <a:r>
              <a:rPr lang="es">
                <a:solidFill>
                  <a:schemeClr val="dk1"/>
                </a:solidFill>
              </a:rPr>
              <a:t>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  </a:t>
            </a:r>
            <a:r>
              <a:rPr lang="es">
                <a:solidFill>
                  <a:srgbClr val="990000"/>
                </a:solidFill>
              </a:rPr>
              <a:t>printf</a:t>
            </a:r>
            <a:r>
              <a:rPr lang="es">
                <a:solidFill>
                  <a:schemeClr val="dk1"/>
                </a:solidFill>
              </a:rPr>
              <a:t>("</a:t>
            </a:r>
            <a:r>
              <a:rPr lang="es">
                <a:solidFill>
                  <a:srgbClr val="B45F06"/>
                </a:solidFill>
              </a:rPr>
              <a:t>Al menos uno de los números es mayor que 10</a:t>
            </a:r>
            <a:r>
              <a:rPr lang="es">
                <a:solidFill>
                  <a:schemeClr val="dk1"/>
                </a:solidFill>
              </a:rPr>
              <a:t>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Operador NOT !</a:t>
            </a:r>
            <a:endParaRPr sz="2920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El operador lógico NOT (</a:t>
            </a:r>
            <a:r>
              <a:rPr lang="es" sz="1900">
                <a:solidFill>
                  <a:srgbClr val="188038"/>
                </a:solidFill>
              </a:rPr>
              <a:t>!</a:t>
            </a:r>
            <a:r>
              <a:rPr lang="es" sz="1900">
                <a:solidFill>
                  <a:srgbClr val="000000"/>
                </a:solidFill>
              </a:rPr>
              <a:t>) niega el operando – es decir, devuelve lo opuesto al operando.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Si el operando es </a:t>
            </a:r>
            <a:r>
              <a:rPr lang="es" sz="1900">
                <a:solidFill>
                  <a:srgbClr val="188038"/>
                </a:solidFill>
              </a:rPr>
              <a:t>true</a:t>
            </a:r>
            <a:r>
              <a:rPr lang="es" sz="1900">
                <a:solidFill>
                  <a:srgbClr val="000000"/>
                </a:solidFill>
              </a:rPr>
              <a:t>, devuelve </a:t>
            </a:r>
            <a:r>
              <a:rPr lang="es" sz="1900">
                <a:solidFill>
                  <a:srgbClr val="188038"/>
                </a:solidFill>
              </a:rPr>
              <a:t>false</a:t>
            </a:r>
            <a:r>
              <a:rPr lang="es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Y si es </a:t>
            </a:r>
            <a:r>
              <a:rPr lang="es" sz="1900">
                <a:solidFill>
                  <a:srgbClr val="188038"/>
                </a:solidFill>
              </a:rPr>
              <a:t>false</a:t>
            </a:r>
            <a:r>
              <a:rPr lang="es" sz="1900">
                <a:solidFill>
                  <a:srgbClr val="000000"/>
                </a:solidFill>
              </a:rPr>
              <a:t>, devuelve </a:t>
            </a:r>
            <a:r>
              <a:rPr lang="es" sz="1900">
                <a:solidFill>
                  <a:srgbClr val="188038"/>
                </a:solidFill>
              </a:rPr>
              <a:t>true</a:t>
            </a:r>
            <a:r>
              <a:rPr lang="es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Aquí está la tabla de verdad para el operador NOT (</a:t>
            </a:r>
            <a:r>
              <a:rPr lang="es" sz="1900">
                <a:solidFill>
                  <a:srgbClr val="188038"/>
                </a:solidFill>
              </a:rPr>
              <a:t>!</a:t>
            </a:r>
            <a:r>
              <a:rPr lang="es" sz="1900">
                <a:solidFill>
                  <a:srgbClr val="000000"/>
                </a:solidFill>
              </a:rPr>
              <a:t>):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Operador NOT !</a:t>
            </a:r>
            <a:endParaRPr sz="2920"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highlight>
                  <a:schemeClr val="lt1"/>
                </a:highlight>
              </a:rPr>
              <a:t>int</a:t>
            </a: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 estaLloviendo = </a:t>
            </a:r>
            <a:r>
              <a:rPr lang="es" sz="1700">
                <a:solidFill>
                  <a:srgbClr val="188038"/>
                </a:solidFill>
                <a:highlight>
                  <a:schemeClr val="lt1"/>
                </a:highlight>
              </a:rPr>
              <a:t>1</a:t>
            </a: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;  </a:t>
            </a:r>
            <a:r>
              <a:rPr lang="es" sz="1700">
                <a:solidFill>
                  <a:srgbClr val="188038"/>
                </a:solidFill>
                <a:highlight>
                  <a:schemeClr val="lt1"/>
                </a:highlight>
              </a:rPr>
              <a:t>// 1 significa verdadero</a:t>
            </a:r>
            <a:endParaRPr sz="1700">
              <a:solidFill>
                <a:srgbClr val="18803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lang="es" sz="1700">
                <a:solidFill>
                  <a:srgbClr val="188038"/>
                </a:solidFill>
                <a:highlight>
                  <a:schemeClr val="lt1"/>
                </a:highlight>
              </a:rPr>
              <a:t>// Usamos el operador ! para negar el valor</a:t>
            </a:r>
            <a:endParaRPr sz="1700">
              <a:solidFill>
                <a:srgbClr val="18803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    if (!estaLloviendo) {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s" sz="1700">
                <a:solidFill>
                  <a:srgbClr val="990000"/>
                </a:solidFill>
                <a:highlight>
                  <a:schemeClr val="lt1"/>
                </a:highlight>
              </a:rPr>
              <a:t>printf</a:t>
            </a: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es" sz="1700">
                <a:solidFill>
                  <a:srgbClr val="B45F06"/>
                </a:solidFill>
                <a:highlight>
                  <a:schemeClr val="lt1"/>
                </a:highlight>
              </a:rPr>
              <a:t>"No está lloviendo, es un buen día para salir.\n</a:t>
            </a: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");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    } else {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        </a:t>
            </a:r>
            <a:r>
              <a:rPr lang="es" sz="1700">
                <a:solidFill>
                  <a:srgbClr val="990000"/>
                </a:solidFill>
                <a:highlight>
                  <a:schemeClr val="lt1"/>
                </a:highlight>
              </a:rPr>
              <a:t>printf</a:t>
            </a: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es" sz="1700">
                <a:solidFill>
                  <a:srgbClr val="B45F06"/>
                </a:solidFill>
                <a:highlight>
                  <a:schemeClr val="lt1"/>
                </a:highlight>
              </a:rPr>
              <a:t>"Está lloviendo, mejor quédate en casa.\n"</a:t>
            </a: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);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</a:rPr>
              <a:t>    }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Operadores Relacionales o de </a:t>
            </a:r>
            <a:r>
              <a:rPr lang="es" sz="2920"/>
              <a:t>Comparación</a:t>
            </a:r>
            <a:endParaRPr sz="292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91">
                <a:solidFill>
                  <a:srgbClr val="000000"/>
                </a:solidFill>
              </a:rPr>
              <a:t>Los operadores relacionales son aquellos que se utilizan para comparar valores y devolver un resultado booleano (verdadero o falso). En C, estos operadores son fundamentales para tomar decisiones en estructuras de control como if, while, for, etc.</a:t>
            </a:r>
            <a:endParaRPr sz="18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91">
                <a:solidFill>
                  <a:srgbClr val="000000"/>
                </a:solidFill>
              </a:rPr>
              <a:t>En </a:t>
            </a:r>
            <a:r>
              <a:rPr b="1" lang="es" sz="1891">
                <a:solidFill>
                  <a:srgbClr val="000000"/>
                </a:solidFill>
              </a:rPr>
              <a:t>C estándar (C89/C90 y C99)</a:t>
            </a:r>
            <a:r>
              <a:rPr lang="es" sz="1891">
                <a:solidFill>
                  <a:srgbClr val="000000"/>
                </a:solidFill>
              </a:rPr>
              <a:t> </a:t>
            </a:r>
            <a:r>
              <a:rPr b="1" lang="es" sz="1891">
                <a:solidFill>
                  <a:srgbClr val="000000"/>
                </a:solidFill>
              </a:rPr>
              <a:t>no existe un tipo de dato booleano nativo</a:t>
            </a:r>
            <a:r>
              <a:rPr lang="es" sz="1891">
                <a:solidFill>
                  <a:srgbClr val="000000"/>
                </a:solidFill>
              </a:rPr>
              <a:t> como en otros lenguajes (por ejemplo, </a:t>
            </a:r>
            <a:r>
              <a:rPr lang="es" sz="1891">
                <a:solidFill>
                  <a:srgbClr val="188038"/>
                </a:solidFill>
              </a:rPr>
              <a:t>bool</a:t>
            </a:r>
            <a:r>
              <a:rPr lang="es" sz="1891">
                <a:solidFill>
                  <a:srgbClr val="000000"/>
                </a:solidFill>
              </a:rPr>
              <a:t> en C++ o </a:t>
            </a:r>
            <a:r>
              <a:rPr lang="es" sz="1891">
                <a:solidFill>
                  <a:srgbClr val="188038"/>
                </a:solidFill>
              </a:rPr>
              <a:t>boolean</a:t>
            </a:r>
            <a:r>
              <a:rPr lang="es" sz="1891">
                <a:solidFill>
                  <a:srgbClr val="000000"/>
                </a:solidFill>
              </a:rPr>
              <a:t> en Java).</a:t>
            </a:r>
            <a:endParaRPr sz="18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91">
                <a:solidFill>
                  <a:srgbClr val="000000"/>
                </a:solidFill>
              </a:rPr>
              <a:t>Sin embargo, desde </a:t>
            </a:r>
            <a:r>
              <a:rPr b="1" lang="es" sz="1891">
                <a:solidFill>
                  <a:srgbClr val="000000"/>
                </a:solidFill>
              </a:rPr>
              <a:t>C99</a:t>
            </a:r>
            <a:r>
              <a:rPr lang="es" sz="1891">
                <a:solidFill>
                  <a:srgbClr val="000000"/>
                </a:solidFill>
              </a:rPr>
              <a:t> se introdujo el tipo </a:t>
            </a:r>
            <a:r>
              <a:rPr lang="es" sz="1891">
                <a:solidFill>
                  <a:srgbClr val="188038"/>
                </a:solidFill>
              </a:rPr>
              <a:t>bool</a:t>
            </a:r>
            <a:r>
              <a:rPr lang="es" sz="1891">
                <a:solidFill>
                  <a:srgbClr val="000000"/>
                </a:solidFill>
              </a:rPr>
              <a:t> en la librería estándar </a:t>
            </a:r>
            <a:r>
              <a:rPr lang="es" sz="1891">
                <a:solidFill>
                  <a:srgbClr val="188038"/>
                </a:solidFill>
              </a:rPr>
              <a:t>&lt;stdbool.h&gt;</a:t>
            </a:r>
            <a:r>
              <a:rPr lang="es" sz="1891">
                <a:solidFill>
                  <a:srgbClr val="000000"/>
                </a:solidFill>
              </a:rPr>
              <a:t>, lo que permite trabajar con valores booleanos de forma más clara.</a:t>
            </a:r>
            <a:endParaRPr sz="18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Igual a ==</a:t>
            </a:r>
            <a:endParaRPr sz="292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-35611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8"/>
              <a:buFont typeface="Arial"/>
              <a:buAutoNum type="arabicPeriod"/>
            </a:pPr>
            <a:r>
              <a:rPr lang="es" sz="2008">
                <a:solidFill>
                  <a:srgbClr val="000000"/>
                </a:solidFill>
              </a:rPr>
              <a:t>Igual a </a:t>
            </a:r>
            <a:r>
              <a:rPr lang="es" sz="2008">
                <a:solidFill>
                  <a:srgbClr val="188038"/>
                </a:solidFill>
              </a:rPr>
              <a:t>==</a:t>
            </a:r>
            <a:endParaRPr sz="2008">
              <a:solidFill>
                <a:srgbClr val="188038"/>
              </a:solidFill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8"/>
              <a:buFont typeface="Roboto"/>
              <a:buChar char="●"/>
            </a:pPr>
            <a:r>
              <a:rPr lang="es" sz="2008">
                <a:solidFill>
                  <a:srgbClr val="000000"/>
                </a:solidFill>
              </a:rPr>
              <a:t>Comprueba si dos valores son exactamente iguales</a:t>
            </a:r>
            <a:endParaRPr sz="2008">
              <a:solidFill>
                <a:srgbClr val="000000"/>
              </a:solidFill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8"/>
              <a:buFont typeface="Roboto"/>
              <a:buChar char="●"/>
            </a:pPr>
            <a:r>
              <a:rPr lang="es" sz="2008">
                <a:solidFill>
                  <a:srgbClr val="000000"/>
                </a:solidFill>
              </a:rPr>
              <a:t>Retorna 1 (verdadero) si los valores son iguales</a:t>
            </a:r>
            <a:endParaRPr sz="2008">
              <a:solidFill>
                <a:srgbClr val="000000"/>
              </a:solidFill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8"/>
              <a:buFont typeface="Roboto"/>
              <a:buChar char="●"/>
            </a:pPr>
            <a:r>
              <a:rPr lang="es" sz="2008">
                <a:solidFill>
                  <a:srgbClr val="000000"/>
                </a:solidFill>
              </a:rPr>
              <a:t>Retorna 0 (falso) si los valores son diferentes</a:t>
            </a:r>
            <a:endParaRPr sz="20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8">
                <a:solidFill>
                  <a:srgbClr val="000000"/>
                </a:solidFill>
              </a:rPr>
              <a:t>Es importante distinguirlo del operador de asignación </a:t>
            </a:r>
            <a:r>
              <a:rPr lang="es" sz="2008">
                <a:solidFill>
                  <a:srgbClr val="188038"/>
                </a:solidFill>
              </a:rPr>
              <a:t>=</a:t>
            </a:r>
            <a:endParaRPr sz="2008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Diferente de !=</a:t>
            </a:r>
            <a:endParaRPr sz="292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2. Diferente de </a:t>
            </a:r>
            <a:r>
              <a:rPr lang="es" sz="2100">
                <a:solidFill>
                  <a:srgbClr val="188038"/>
                </a:solidFill>
              </a:rPr>
              <a:t>!=</a:t>
            </a:r>
            <a:endParaRPr sz="2100">
              <a:solidFill>
                <a:srgbClr val="188038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Comprueba si dos valores son diferentes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1 (verdadero) si los valores son distintos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0 (falso) si los valores son iguales</a:t>
            </a:r>
            <a:endParaRPr sz="28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Mayor que</a:t>
            </a:r>
            <a:r>
              <a:rPr lang="es" sz="2920"/>
              <a:t> &gt;</a:t>
            </a:r>
            <a:endParaRPr sz="292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3.Mayor que </a:t>
            </a:r>
            <a:r>
              <a:rPr lang="es" sz="2100">
                <a:solidFill>
                  <a:srgbClr val="188038"/>
                </a:solidFill>
              </a:rPr>
              <a:t>&gt;</a:t>
            </a:r>
            <a:endParaRPr sz="2100">
              <a:solidFill>
                <a:srgbClr val="188038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Comprueba si el valor de la izquierda es mayor que el de la derecha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1 (verdadero) si se cumple la condición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0 (falso) si no se cumple</a:t>
            </a:r>
            <a:endParaRPr sz="3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Menor</a:t>
            </a:r>
            <a:r>
              <a:rPr lang="es" sz="2920"/>
              <a:t> que &lt;</a:t>
            </a:r>
            <a:endParaRPr sz="292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4</a:t>
            </a:r>
            <a:r>
              <a:rPr lang="es" sz="2100">
                <a:solidFill>
                  <a:srgbClr val="000000"/>
                </a:solidFill>
              </a:rPr>
              <a:t>.Menor que </a:t>
            </a:r>
            <a:r>
              <a:rPr lang="es" sz="2100">
                <a:solidFill>
                  <a:srgbClr val="188038"/>
                </a:solidFill>
              </a:rPr>
              <a:t>&lt;</a:t>
            </a:r>
            <a:endParaRPr sz="2100">
              <a:solidFill>
                <a:srgbClr val="188038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Comprueba si el valor de la izquierda es menor que el de la derecha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1 (verdadero) si se cumple la condición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0 (falso) si no se cumple</a:t>
            </a:r>
            <a:endParaRPr sz="3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Mayor</a:t>
            </a:r>
            <a:r>
              <a:rPr lang="es" sz="2920"/>
              <a:t> o igual que &gt;=</a:t>
            </a:r>
            <a:endParaRPr sz="292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5.Mayor o igual que &gt;=</a:t>
            </a:r>
            <a:endParaRPr sz="2100">
              <a:solidFill>
                <a:srgbClr val="188038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Comprueba si el valor de la izquierda es mayor o igual que el de la derecha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1 (verdadero) si se cumple la condición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0 (falso) si no se cumple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Menor</a:t>
            </a:r>
            <a:r>
              <a:rPr lang="es" sz="2920"/>
              <a:t> o igual que &lt;=</a:t>
            </a:r>
            <a:endParaRPr sz="292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5.Menor o igual que &lt;=</a:t>
            </a:r>
            <a:endParaRPr sz="2100">
              <a:solidFill>
                <a:srgbClr val="188038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Comprueba si el valor de la izquierda es menor o igual que el de la derecha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1 (verdadero) si se cumple la condición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s" sz="2100">
                <a:solidFill>
                  <a:srgbClr val="000000"/>
                </a:solidFill>
              </a:rPr>
              <a:t>Retorna 0 (falso) si no se cumple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Consideraciones</a:t>
            </a:r>
            <a:endParaRPr sz="292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Los operadores relacionales pueden comparar valores de diferentes tipos, pero se realizará una conversión implícita (por ejemplo int y float)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Se usan en estructuras de control, por ejemplo con el if, while etc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Se pueden combinar con operadores lógicos para crear condiciones más complejas: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int</a:t>
            </a:r>
            <a:r>
              <a:rPr lang="es" sz="1400">
                <a:solidFill>
                  <a:srgbClr val="000000"/>
                </a:solidFill>
              </a:rPr>
              <a:t> a = </a:t>
            </a:r>
            <a:r>
              <a:rPr lang="es" sz="1400">
                <a:solidFill>
                  <a:srgbClr val="188038"/>
                </a:solidFill>
              </a:rPr>
              <a:t>10</a:t>
            </a:r>
            <a:r>
              <a:rPr lang="es" sz="1400">
                <a:solidFill>
                  <a:srgbClr val="000000"/>
                </a:solidFill>
              </a:rPr>
              <a:t>, b = </a:t>
            </a:r>
            <a:r>
              <a:rPr lang="es" sz="1400">
                <a:solidFill>
                  <a:srgbClr val="188038"/>
                </a:solidFill>
              </a:rPr>
              <a:t>20</a:t>
            </a:r>
            <a:r>
              <a:rPr lang="es" sz="1400">
                <a:solidFill>
                  <a:srgbClr val="000000"/>
                </a:solidFill>
              </a:rPr>
              <a:t>, c = </a:t>
            </a:r>
            <a:r>
              <a:rPr lang="es" sz="1400">
                <a:solidFill>
                  <a:srgbClr val="188038"/>
                </a:solidFill>
              </a:rPr>
              <a:t>15</a:t>
            </a:r>
            <a:r>
              <a:rPr lang="es" sz="1400">
                <a:solidFill>
                  <a:srgbClr val="000000"/>
                </a:solidFill>
              </a:rPr>
              <a:t>;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990000"/>
                </a:solidFill>
              </a:rPr>
              <a:t>if</a:t>
            </a:r>
            <a:r>
              <a:rPr lang="es" sz="1400">
                <a:solidFill>
                  <a:srgbClr val="000000"/>
                </a:solidFill>
              </a:rPr>
              <a:t> (a &lt; b </a:t>
            </a:r>
            <a:r>
              <a:rPr lang="es" sz="1400">
                <a:solidFill>
                  <a:srgbClr val="B45F06"/>
                </a:solidFill>
              </a:rPr>
              <a:t>&amp;&amp;</a:t>
            </a:r>
            <a:r>
              <a:rPr lang="es" sz="1400">
                <a:solidFill>
                  <a:srgbClr val="000000"/>
                </a:solidFill>
              </a:rPr>
              <a:t> b &gt; c) {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783F04"/>
                </a:solidFill>
              </a:rPr>
              <a:t>printf</a:t>
            </a:r>
            <a:r>
              <a:rPr lang="es" sz="1400">
                <a:solidFill>
                  <a:srgbClr val="000000"/>
                </a:solidFill>
              </a:rPr>
              <a:t>(</a:t>
            </a:r>
            <a:r>
              <a:rPr lang="es" sz="1400">
                <a:solidFill>
                  <a:srgbClr val="E69138"/>
                </a:solidFill>
              </a:rPr>
              <a:t>"Condición verdadera"</a:t>
            </a:r>
            <a:r>
              <a:rPr lang="es" sz="1400">
                <a:solidFill>
                  <a:srgbClr val="000000"/>
                </a:solidFill>
              </a:rPr>
              <a:t>);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}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Comparación de caracteres Los operadores relacionales también funcionan con caracteres, comparando sus valores ASCII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