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faab06b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faab06b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4896bc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4896bc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faab06b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faab06b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4896bc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4896bc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faab06b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faab06b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/>
              <a:t>Arrays Bidimensionales o </a:t>
            </a:r>
            <a:endParaRPr sz="4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/>
              <a:t>Matrices</a:t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Definición</a:t>
            </a:r>
            <a:endParaRPr sz="32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818450"/>
            <a:ext cx="8520600" cy="37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Un </a:t>
            </a:r>
            <a:r>
              <a:rPr b="1" lang="es" sz="1700">
                <a:solidFill>
                  <a:schemeClr val="dk1"/>
                </a:solidFill>
              </a:rPr>
              <a:t>array bidimensional</a:t>
            </a:r>
            <a:r>
              <a:rPr lang="es" sz="1700">
                <a:solidFill>
                  <a:schemeClr val="dk1"/>
                </a:solidFill>
              </a:rPr>
              <a:t> es una estructura de datos que almacena valores en una </a:t>
            </a:r>
            <a:r>
              <a:rPr b="1" lang="es" sz="1700">
                <a:solidFill>
                  <a:schemeClr val="dk1"/>
                </a:solidFill>
              </a:rPr>
              <a:t>tabla</a:t>
            </a:r>
            <a:r>
              <a:rPr lang="es" sz="1700">
                <a:solidFill>
                  <a:schemeClr val="dk1"/>
                </a:solidFill>
              </a:rPr>
              <a:t> de filas y columnas.</a:t>
            </a:r>
            <a:br>
              <a:rPr lang="es" sz="1700">
                <a:solidFill>
                  <a:schemeClr val="dk1"/>
                </a:solidFill>
              </a:rPr>
            </a:br>
            <a:r>
              <a:rPr lang="es" sz="1700">
                <a:solidFill>
                  <a:schemeClr val="dk1"/>
                </a:solidFill>
              </a:rPr>
              <a:t>Imaginate una </a:t>
            </a:r>
            <a:r>
              <a:rPr b="1" lang="es" sz="1700">
                <a:solidFill>
                  <a:schemeClr val="dk1"/>
                </a:solidFill>
              </a:rPr>
              <a:t>matriz</a:t>
            </a:r>
            <a:r>
              <a:rPr lang="es" sz="1700">
                <a:solidFill>
                  <a:schemeClr val="dk1"/>
                </a:solidFill>
              </a:rPr>
              <a:t> (como una hoja de Excel) con filas y columnas.</a:t>
            </a:r>
            <a:br>
              <a:rPr lang="es" sz="1700">
                <a:solidFill>
                  <a:schemeClr val="dk1"/>
                </a:solidFill>
              </a:rPr>
            </a:br>
            <a:r>
              <a:rPr b="1" lang="es" sz="1700">
                <a:solidFill>
                  <a:schemeClr val="dk1"/>
                </a:solidFill>
              </a:rPr>
              <a:t>Visual:</a:t>
            </a:r>
            <a:r>
              <a:rPr lang="es" sz="1700">
                <a:solidFill>
                  <a:schemeClr val="dk1"/>
                </a:solidFill>
              </a:rPr>
              <a:t> Mostrar un ejemplo gráfico de una matriz 2x3.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74">
                <a:solidFill>
                  <a:schemeClr val="dk1"/>
                </a:solidFill>
              </a:rPr>
              <a:t>| 1 | 2 | 3 |</a:t>
            </a:r>
            <a:endParaRPr b="1" sz="137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74">
                <a:solidFill>
                  <a:schemeClr val="dk1"/>
                </a:solidFill>
              </a:rPr>
              <a:t>| 4 | 5 | 6 |</a:t>
            </a:r>
            <a:endParaRPr b="1" sz="137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91">
                <a:solidFill>
                  <a:schemeClr val="dk1"/>
                </a:solidFill>
              </a:rPr>
              <a:t>Conceptos Clave:</a:t>
            </a:r>
            <a:endParaRPr b="1" sz="1391">
              <a:solidFill>
                <a:schemeClr val="dk1"/>
              </a:solidFill>
            </a:endParaRPr>
          </a:p>
          <a:p>
            <a:pPr indent="-3169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●"/>
            </a:pPr>
            <a:r>
              <a:rPr b="1" lang="es" sz="1391">
                <a:solidFill>
                  <a:schemeClr val="dk1"/>
                </a:solidFill>
              </a:rPr>
              <a:t>Filas:</a:t>
            </a:r>
            <a:r>
              <a:rPr lang="es" sz="1391">
                <a:solidFill>
                  <a:schemeClr val="dk1"/>
                </a:solidFill>
              </a:rPr>
              <a:t> representadas por el primer índice.</a:t>
            </a:r>
            <a:br>
              <a:rPr lang="es" sz="1391">
                <a:solidFill>
                  <a:schemeClr val="dk1"/>
                </a:solidFill>
              </a:rPr>
            </a:br>
            <a:endParaRPr sz="139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391">
                <a:solidFill>
                  <a:schemeClr val="dk1"/>
                </a:solidFill>
              </a:rPr>
              <a:t>Columnas:</a:t>
            </a:r>
            <a:r>
              <a:rPr lang="es" sz="1391">
                <a:solidFill>
                  <a:schemeClr val="dk1"/>
                </a:solidFill>
              </a:rPr>
              <a:t> representadas por el segundo índice</a:t>
            </a:r>
            <a:r>
              <a:rPr lang="es" sz="1100">
                <a:solidFill>
                  <a:srgbClr val="000000"/>
                </a:solidFill>
              </a:rPr>
              <a:t>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12925" y="42325"/>
            <a:ext cx="8458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Declaración</a:t>
            </a:r>
            <a:endParaRPr sz="32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578550"/>
            <a:ext cx="85206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C permite arrays de varias dimensiones, típicamente 2D (pueden ser más).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matriz[</a:t>
            </a:r>
            <a:r>
              <a:rPr b="1" lang="es">
                <a:solidFill>
                  <a:srgbClr val="188038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][</a:t>
            </a:r>
            <a:r>
              <a:rPr b="1"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] =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{</a:t>
            </a:r>
            <a:r>
              <a:rPr b="1" lang="es">
                <a:solidFill>
                  <a:srgbClr val="188038"/>
                </a:solidFill>
              </a:rPr>
              <a:t>1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{</a:t>
            </a:r>
            <a:r>
              <a:rPr b="1" lang="es">
                <a:solidFill>
                  <a:srgbClr val="188038"/>
                </a:solidFill>
              </a:rPr>
              <a:t>4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5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6</a:t>
            </a:r>
            <a:r>
              <a:rPr lang="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};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74">
                <a:solidFill>
                  <a:schemeClr val="dk1"/>
                </a:solidFill>
              </a:rPr>
              <a:t>En el primer corchete ponemos la cantidad de filas y en el segundo la cantidad de columnas</a:t>
            </a:r>
            <a:endParaRPr sz="137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visualmente</a:t>
            </a:r>
            <a:r>
              <a:rPr lang="es">
                <a:solidFill>
                  <a:schemeClr val="dk1"/>
                </a:solidFill>
              </a:rPr>
              <a:t>: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Fila 0: [1 2 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Fila 1: [4 5 6]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número de filas y columnas se debe especificar.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12925" y="42325"/>
            <a:ext cx="84582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Acceso a los elementos de la matriz</a:t>
            </a:r>
            <a:endParaRPr sz="32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578550"/>
            <a:ext cx="8520600" cy="3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La sintaxis para acceder a un elemento es: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matriz[</a:t>
            </a:r>
            <a:r>
              <a:rPr b="1" lang="es" sz="1900">
                <a:solidFill>
                  <a:schemeClr val="dk1"/>
                </a:solidFill>
              </a:rPr>
              <a:t>fila</a:t>
            </a:r>
            <a:r>
              <a:rPr lang="es" sz="1900">
                <a:solidFill>
                  <a:schemeClr val="dk1"/>
                </a:solidFill>
              </a:rPr>
              <a:t>][</a:t>
            </a:r>
            <a:r>
              <a:rPr b="1" lang="es" sz="1900">
                <a:solidFill>
                  <a:schemeClr val="dk1"/>
                </a:solidFill>
              </a:rPr>
              <a:t>columna</a:t>
            </a:r>
            <a:r>
              <a:rPr lang="es" sz="1900">
                <a:solidFill>
                  <a:schemeClr val="dk1"/>
                </a:solidFill>
              </a:rPr>
              <a:t>]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Por ejemplo si tenemos: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matriz[</a:t>
            </a:r>
            <a:r>
              <a:rPr b="1" lang="es">
                <a:solidFill>
                  <a:srgbClr val="188038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][</a:t>
            </a:r>
            <a:r>
              <a:rPr b="1"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] =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{</a:t>
            </a:r>
            <a:r>
              <a:rPr b="1" lang="es">
                <a:solidFill>
                  <a:srgbClr val="188038"/>
                </a:solidFill>
              </a:rPr>
              <a:t>1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},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{</a:t>
            </a:r>
            <a:r>
              <a:rPr b="1" lang="es">
                <a:solidFill>
                  <a:srgbClr val="188038"/>
                </a:solidFill>
              </a:rPr>
              <a:t>4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5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6</a:t>
            </a:r>
            <a:r>
              <a:rPr lang="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};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rgbClr val="990000"/>
                </a:solidFill>
              </a:rPr>
              <a:t>printf</a:t>
            </a:r>
            <a:r>
              <a:rPr lang="es">
                <a:solidFill>
                  <a:schemeClr val="dk1"/>
                </a:solidFill>
              </a:rPr>
              <a:t>(</a:t>
            </a:r>
            <a:r>
              <a:rPr b="1" lang="es">
                <a:solidFill>
                  <a:srgbClr val="CC0000"/>
                </a:solidFill>
              </a:rPr>
              <a:t>"%d"</a:t>
            </a:r>
            <a:r>
              <a:rPr lang="es">
                <a:solidFill>
                  <a:schemeClr val="dk1"/>
                </a:solidFill>
              </a:rPr>
              <a:t>, matriz[</a:t>
            </a:r>
            <a:r>
              <a:rPr b="1" lang="es">
                <a:solidFill>
                  <a:srgbClr val="188038"/>
                </a:solidFill>
              </a:rPr>
              <a:t>1</a:t>
            </a:r>
            <a:r>
              <a:rPr lang="es">
                <a:solidFill>
                  <a:schemeClr val="dk1"/>
                </a:solidFill>
              </a:rPr>
              <a:t>][</a:t>
            </a:r>
            <a:r>
              <a:rPr b="1" lang="es">
                <a:solidFill>
                  <a:srgbClr val="188038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]); *** ¿qué imprime?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Cómo lo recorremos…</a:t>
            </a:r>
            <a:endParaRPr sz="32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733775"/>
            <a:ext cx="85206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5B0F00"/>
                </a:solidFill>
              </a:rPr>
              <a:t>for</a:t>
            </a:r>
            <a:r>
              <a:rPr lang="es" sz="1900">
                <a:solidFill>
                  <a:schemeClr val="dk1"/>
                </a:solidFill>
              </a:rPr>
              <a:t> (</a:t>
            </a: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i = </a:t>
            </a:r>
            <a:r>
              <a:rPr lang="es" sz="1900">
                <a:solidFill>
                  <a:srgbClr val="188038"/>
                </a:solidFill>
              </a:rPr>
              <a:t>0</a:t>
            </a:r>
            <a:r>
              <a:rPr lang="es" sz="1900">
                <a:solidFill>
                  <a:schemeClr val="dk1"/>
                </a:solidFill>
              </a:rPr>
              <a:t>; i &lt; </a:t>
            </a:r>
            <a:r>
              <a:rPr lang="es" sz="1900">
                <a:solidFill>
                  <a:srgbClr val="188038"/>
                </a:solidFill>
              </a:rPr>
              <a:t>2</a:t>
            </a:r>
            <a:r>
              <a:rPr lang="es" sz="1900">
                <a:solidFill>
                  <a:schemeClr val="dk1"/>
                </a:solidFill>
              </a:rPr>
              <a:t>; i++) {  		</a:t>
            </a:r>
            <a:r>
              <a:rPr lang="es" sz="1200">
                <a:solidFill>
                  <a:schemeClr val="dk1"/>
                </a:solidFill>
              </a:rPr>
              <a:t>//el for de afuera se mete en la fila…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</a:t>
            </a:r>
            <a:r>
              <a:rPr lang="es" sz="1900">
                <a:solidFill>
                  <a:srgbClr val="5B0F00"/>
                </a:solidFill>
              </a:rPr>
              <a:t>for</a:t>
            </a:r>
            <a:r>
              <a:rPr lang="es" sz="1900">
                <a:solidFill>
                  <a:schemeClr val="dk1"/>
                </a:solidFill>
              </a:rPr>
              <a:t> (</a:t>
            </a: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j =</a:t>
            </a:r>
            <a:r>
              <a:rPr lang="es" sz="1900">
                <a:solidFill>
                  <a:srgbClr val="188038"/>
                </a:solidFill>
              </a:rPr>
              <a:t> 0</a:t>
            </a:r>
            <a:r>
              <a:rPr lang="es" sz="1900">
                <a:solidFill>
                  <a:schemeClr val="dk1"/>
                </a:solidFill>
              </a:rPr>
              <a:t>; j &lt; </a:t>
            </a:r>
            <a:r>
              <a:rPr lang="es" sz="1900">
                <a:solidFill>
                  <a:srgbClr val="188038"/>
                </a:solidFill>
              </a:rPr>
              <a:t>3</a:t>
            </a:r>
            <a:r>
              <a:rPr lang="es" sz="1900">
                <a:solidFill>
                  <a:schemeClr val="dk1"/>
                </a:solidFill>
              </a:rPr>
              <a:t>; j++) {  	</a:t>
            </a:r>
            <a:r>
              <a:rPr lang="es" sz="1200">
                <a:solidFill>
                  <a:schemeClr val="dk1"/>
                </a:solidFill>
              </a:rPr>
              <a:t>//el de adentro se mete en la columna…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    	</a:t>
            </a:r>
            <a:r>
              <a:rPr lang="es" sz="1900">
                <a:solidFill>
                  <a:srgbClr val="5B0F00"/>
                </a:solidFill>
              </a:rPr>
              <a:t>printf</a:t>
            </a:r>
            <a:r>
              <a:rPr lang="es" sz="1900">
                <a:solidFill>
                  <a:schemeClr val="dk1"/>
                </a:solidFill>
              </a:rPr>
              <a:t>(</a:t>
            </a:r>
            <a:r>
              <a:rPr lang="es" sz="1900">
                <a:solidFill>
                  <a:srgbClr val="B45F06"/>
                </a:solidFill>
              </a:rPr>
              <a:t>"%d "</a:t>
            </a:r>
            <a:r>
              <a:rPr lang="es" sz="1900">
                <a:solidFill>
                  <a:schemeClr val="dk1"/>
                </a:solidFill>
              </a:rPr>
              <a:t>, matriz[i][j]);    </a:t>
            </a:r>
            <a:r>
              <a:rPr lang="es" sz="1200">
                <a:solidFill>
                  <a:schemeClr val="dk1"/>
                </a:solidFill>
              </a:rPr>
              <a:t>//i es la fila j la columna…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}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</a:t>
            </a:r>
            <a:r>
              <a:rPr lang="es" sz="1900">
                <a:solidFill>
                  <a:srgbClr val="660000"/>
                </a:solidFill>
              </a:rPr>
              <a:t>printf</a:t>
            </a:r>
            <a:r>
              <a:rPr lang="es" sz="1900">
                <a:solidFill>
                  <a:schemeClr val="dk1"/>
                </a:solidFill>
              </a:rPr>
              <a:t>(</a:t>
            </a:r>
            <a:r>
              <a:rPr lang="es" sz="1900">
                <a:solidFill>
                  <a:srgbClr val="B45F06"/>
                </a:solidFill>
              </a:rPr>
              <a:t>"\n"</a:t>
            </a:r>
            <a:r>
              <a:rPr lang="es" sz="1900">
                <a:solidFill>
                  <a:schemeClr val="dk1"/>
                </a:solidFill>
              </a:rPr>
              <a:t>);		</a:t>
            </a:r>
            <a:r>
              <a:rPr lang="es" sz="1300">
                <a:solidFill>
                  <a:schemeClr val="dk1"/>
                </a:solidFill>
              </a:rPr>
              <a:t>//este salto de </a:t>
            </a:r>
            <a:r>
              <a:rPr lang="es" sz="1300">
                <a:solidFill>
                  <a:schemeClr val="dk1"/>
                </a:solidFill>
              </a:rPr>
              <a:t>línea</a:t>
            </a:r>
            <a:r>
              <a:rPr lang="es" sz="1300">
                <a:solidFill>
                  <a:schemeClr val="dk1"/>
                </a:solidFill>
              </a:rPr>
              <a:t> es clave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}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esto va a </a:t>
            </a:r>
            <a:r>
              <a:rPr lang="es" sz="1900">
                <a:solidFill>
                  <a:schemeClr val="dk1"/>
                </a:solidFill>
              </a:rPr>
              <a:t>imprimir</a:t>
            </a:r>
            <a:r>
              <a:rPr lang="es" sz="1900">
                <a:solidFill>
                  <a:schemeClr val="dk1"/>
                </a:solidFill>
              </a:rPr>
              <a:t> nuestra matriz :	1 2 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							4 5 6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para cargar datos es igual, solo que debemos usar scanf**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Pasando una matriz a funciones</a:t>
            </a:r>
            <a:endParaRPr sz="322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733775"/>
            <a:ext cx="8520600" cy="4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void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990000"/>
                </a:solidFill>
              </a:rPr>
              <a:t>procesarMatriz</a:t>
            </a:r>
            <a:r>
              <a:rPr lang="es" sz="2000">
                <a:solidFill>
                  <a:schemeClr val="dk1"/>
                </a:solidFill>
              </a:rPr>
              <a:t>(</a:t>
            </a: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m[ ][</a:t>
            </a:r>
            <a:r>
              <a:rPr lang="es" sz="2000">
                <a:solidFill>
                  <a:srgbClr val="188038"/>
                </a:solidFill>
              </a:rPr>
              <a:t>4</a:t>
            </a:r>
            <a:r>
              <a:rPr lang="es" sz="2000">
                <a:solidFill>
                  <a:schemeClr val="dk1"/>
                </a:solidFill>
              </a:rPr>
              <a:t>], </a:t>
            </a: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filas);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Importante: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b="1" lang="es" sz="2000">
                <a:solidFill>
                  <a:schemeClr val="dk1"/>
                </a:solidFill>
              </a:rPr>
              <a:t>¡Debe indicarse el número de columnas!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¿Por qué se necesitan las columnas?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Porque </a:t>
            </a:r>
            <a:r>
              <a:rPr b="1" lang="es" sz="2000">
                <a:solidFill>
                  <a:schemeClr val="dk1"/>
                </a:solidFill>
              </a:rPr>
              <a:t>la memoria en C es lineal</a:t>
            </a:r>
            <a:r>
              <a:rPr lang="es" sz="2000">
                <a:solidFill>
                  <a:schemeClr val="dk1"/>
                </a:solidFill>
              </a:rPr>
              <a:t>, y al acceder a </a:t>
            </a:r>
            <a:r>
              <a:rPr b="1" lang="es" sz="2000">
                <a:solidFill>
                  <a:srgbClr val="188038"/>
                </a:solidFill>
              </a:rPr>
              <a:t>m[i][j]</a:t>
            </a:r>
            <a:r>
              <a:rPr lang="es" sz="2000">
                <a:solidFill>
                  <a:schemeClr val="dk1"/>
                </a:solidFill>
              </a:rPr>
              <a:t>, el compilador necesita saber </a:t>
            </a:r>
            <a:r>
              <a:rPr b="1" lang="es" sz="2000">
                <a:solidFill>
                  <a:schemeClr val="dk1"/>
                </a:solidFill>
              </a:rPr>
              <a:t>cuántos elementos hay por fila</a:t>
            </a:r>
            <a:r>
              <a:rPr lang="es" sz="2000">
                <a:solidFill>
                  <a:schemeClr val="dk1"/>
                </a:solidFill>
              </a:rPr>
              <a:t> para calcular la posición real en memoria: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void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990000"/>
                </a:solidFill>
              </a:rPr>
              <a:t>miFuncion</a:t>
            </a:r>
            <a:r>
              <a:rPr lang="es" sz="2000">
                <a:solidFill>
                  <a:schemeClr val="dk1"/>
                </a:solidFill>
              </a:rPr>
              <a:t>(</a:t>
            </a: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m[ ][ ]);	</a:t>
            </a:r>
            <a:r>
              <a:rPr lang="es" sz="2000">
                <a:solidFill>
                  <a:srgbClr val="FF0000"/>
                </a:solidFill>
              </a:rPr>
              <a:t>// !ERROR! Falta información.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