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131ce7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131ce7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4896bc5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4896bc5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c4e56f4a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c4e56f4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c4e56f4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c4e56f4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c4e56f4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c4e56f4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c4e56f4a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c4e56f4a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c4e56f4a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c4e56f4a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c4e56f4a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c4e56f4a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762650" y="5898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20"/>
              <a:t>Cadenas en C</a:t>
            </a:r>
            <a:endParaRPr sz="4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/>
              <a:t>¿Qué es una cadena de caracteres en C?</a:t>
            </a:r>
            <a:endParaRPr sz="352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En C, </a:t>
            </a:r>
            <a:r>
              <a:rPr b="1" lang="es" sz="2100">
                <a:solidFill>
                  <a:schemeClr val="dk1"/>
                </a:solidFill>
              </a:rPr>
              <a:t>no existe un tipo de dato string</a:t>
            </a:r>
            <a:r>
              <a:rPr lang="es" sz="2100">
                <a:solidFill>
                  <a:schemeClr val="dk1"/>
                </a:solidFill>
              </a:rPr>
              <a:t> como en lenguajes como Python o Java.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En su lugar, se usan </a:t>
            </a:r>
            <a:r>
              <a:rPr b="1" lang="es" sz="2100">
                <a:solidFill>
                  <a:schemeClr val="dk1"/>
                </a:solidFill>
              </a:rPr>
              <a:t>arreglos de caracteres</a:t>
            </a:r>
            <a:r>
              <a:rPr lang="es" sz="2100">
                <a:solidFill>
                  <a:schemeClr val="dk1"/>
                </a:solidFill>
              </a:rPr>
              <a:t> (char[]) terminados en '\0' (carácter nulo).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char</a:t>
            </a:r>
            <a:r>
              <a:rPr lang="es" sz="2000">
                <a:solidFill>
                  <a:schemeClr val="dk1"/>
                </a:solidFill>
              </a:rPr>
              <a:t> saludo[ ] = </a:t>
            </a:r>
            <a:r>
              <a:rPr lang="es" sz="2000">
                <a:solidFill>
                  <a:srgbClr val="B45F06"/>
                </a:solidFill>
              </a:rPr>
              <a:t>"Hola"</a:t>
            </a:r>
            <a:r>
              <a:rPr lang="es" sz="2000">
                <a:solidFill>
                  <a:schemeClr val="dk1"/>
                </a:solidFill>
              </a:rPr>
              <a:t>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rgbClr val="188038"/>
                </a:solidFill>
              </a:rPr>
              <a:t>// Equivalente a: {'H', 'o', 'l', 'a', '\0'}</a:t>
            </a:r>
            <a:endParaRPr sz="20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/>
              <a:t>¿Por qué no hay strings nativos?</a:t>
            </a:r>
            <a:endParaRPr sz="352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C es un lenguaje de </a:t>
            </a:r>
            <a:r>
              <a:rPr b="1" lang="es" sz="2000">
                <a:solidFill>
                  <a:schemeClr val="dk1"/>
                </a:solidFill>
              </a:rPr>
              <a:t>bajo nivel y cercano al hardware</a:t>
            </a:r>
            <a:r>
              <a:rPr lang="es" sz="2000">
                <a:solidFill>
                  <a:schemeClr val="dk1"/>
                </a:solidFill>
              </a:rPr>
              <a:t>.</a:t>
            </a: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Está diseñado para ser </a:t>
            </a:r>
            <a:r>
              <a:rPr b="1" lang="es" sz="2000">
                <a:solidFill>
                  <a:schemeClr val="dk1"/>
                </a:solidFill>
              </a:rPr>
              <a:t>eficiente y simple</a:t>
            </a:r>
            <a:r>
              <a:rPr lang="es" sz="2000">
                <a:solidFill>
                  <a:schemeClr val="dk1"/>
                </a:solidFill>
              </a:rPr>
              <a:t>, lo que implica menos abstracciones.</a:t>
            </a: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La falta de un tipo string es intencional: el programador controla cómo se almacenan y manipulan los datos.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/>
              <a:t>¿Cómo se representan las cadenas?</a:t>
            </a:r>
            <a:endParaRPr sz="352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Una cadena en C es: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s" sz="2300">
                <a:solidFill>
                  <a:schemeClr val="dk1"/>
                </a:solidFill>
              </a:rPr>
              <a:t>Un </a:t>
            </a:r>
            <a:r>
              <a:rPr b="1" lang="es" sz="2300">
                <a:solidFill>
                  <a:schemeClr val="dk1"/>
                </a:solidFill>
              </a:rPr>
              <a:t>puntero</a:t>
            </a:r>
            <a:r>
              <a:rPr lang="es" sz="2300">
                <a:solidFill>
                  <a:schemeClr val="dk1"/>
                </a:solidFill>
              </a:rPr>
              <a:t> a un bloque de memoria con caracteres.</a:t>
            </a:r>
            <a:br>
              <a:rPr lang="e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s" sz="2300">
                <a:solidFill>
                  <a:schemeClr val="dk1"/>
                </a:solidFill>
              </a:rPr>
              <a:t>Terminada por un </a:t>
            </a:r>
            <a:r>
              <a:rPr b="1" lang="es" sz="2300">
                <a:solidFill>
                  <a:schemeClr val="dk1"/>
                </a:solidFill>
              </a:rPr>
              <a:t>carácter nulo</a:t>
            </a:r>
            <a:r>
              <a:rPr lang="es" sz="2300">
                <a:solidFill>
                  <a:schemeClr val="dk1"/>
                </a:solidFill>
              </a:rPr>
              <a:t> (</a:t>
            </a:r>
            <a:r>
              <a:rPr b="1" lang="es" sz="2300">
                <a:solidFill>
                  <a:srgbClr val="990000"/>
                </a:solidFill>
              </a:rPr>
              <a:t>'\0'</a:t>
            </a:r>
            <a:r>
              <a:rPr lang="es" sz="2300">
                <a:solidFill>
                  <a:schemeClr val="dk1"/>
                </a:solidFill>
              </a:rPr>
              <a:t>).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char</a:t>
            </a:r>
            <a:r>
              <a:rPr lang="es" sz="2100">
                <a:solidFill>
                  <a:schemeClr val="dk1"/>
                </a:solidFill>
              </a:rPr>
              <a:t> *nombre = </a:t>
            </a:r>
            <a:r>
              <a:rPr lang="es" sz="2100">
                <a:solidFill>
                  <a:srgbClr val="783F04"/>
                </a:solidFill>
              </a:rPr>
              <a:t>"Ana"</a:t>
            </a:r>
            <a:r>
              <a:rPr lang="es" sz="2100">
                <a:solidFill>
                  <a:schemeClr val="dk1"/>
                </a:solidFill>
              </a:rPr>
              <a:t>; </a:t>
            </a:r>
            <a:r>
              <a:rPr lang="es" sz="2100">
                <a:solidFill>
                  <a:srgbClr val="188038"/>
                </a:solidFill>
              </a:rPr>
              <a:t>// Constante de cadena</a:t>
            </a:r>
            <a:endParaRPr sz="21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/>
              <a:t>¿Cómo se pasan cadenas a funciones?</a:t>
            </a:r>
            <a:endParaRPr sz="352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Se pasan como </a:t>
            </a:r>
            <a:r>
              <a:rPr b="1" lang="es" sz="2100">
                <a:solidFill>
                  <a:schemeClr val="dk1"/>
                </a:solidFill>
              </a:rPr>
              <a:t>punteros</a:t>
            </a:r>
            <a:r>
              <a:rPr lang="es" sz="2100">
                <a:solidFill>
                  <a:schemeClr val="dk1"/>
                </a:solidFill>
              </a:rPr>
              <a:t> (char * o char[]).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void </a:t>
            </a:r>
            <a:r>
              <a:rPr lang="es" sz="2300">
                <a:solidFill>
                  <a:srgbClr val="660000"/>
                </a:solidFill>
              </a:rPr>
              <a:t>saludar</a:t>
            </a:r>
            <a:r>
              <a:rPr lang="es" sz="2300">
                <a:solidFill>
                  <a:schemeClr val="dk1"/>
                </a:solidFill>
              </a:rPr>
              <a:t>(</a:t>
            </a:r>
            <a:r>
              <a:rPr b="1" lang="es" sz="2300">
                <a:solidFill>
                  <a:schemeClr val="dk1"/>
                </a:solidFill>
              </a:rPr>
              <a:t>char</a:t>
            </a:r>
            <a:r>
              <a:rPr lang="es" sz="2300">
                <a:solidFill>
                  <a:schemeClr val="dk1"/>
                </a:solidFill>
              </a:rPr>
              <a:t> *nombre) {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	printf(</a:t>
            </a:r>
            <a:r>
              <a:rPr lang="es" sz="2300">
                <a:solidFill>
                  <a:srgbClr val="B45F06"/>
                </a:solidFill>
              </a:rPr>
              <a:t>"Hola, %s!\n"</a:t>
            </a:r>
            <a:r>
              <a:rPr lang="es" sz="2300">
                <a:solidFill>
                  <a:schemeClr val="dk1"/>
                </a:solidFill>
              </a:rPr>
              <a:t>, nombre);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}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/>
              <a:t>¿Qué pasa al modificar cadenas?</a:t>
            </a:r>
            <a:endParaRPr sz="352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Cuidado con modificar </a:t>
            </a:r>
            <a:r>
              <a:rPr b="1" lang="es" sz="2000">
                <a:solidFill>
                  <a:schemeClr val="dk1"/>
                </a:solidFill>
              </a:rPr>
              <a:t>constantes de cadena</a:t>
            </a:r>
            <a:r>
              <a:rPr lang="es" sz="2000">
                <a:solidFill>
                  <a:schemeClr val="dk1"/>
                </a:solidFill>
              </a:rPr>
              <a:t> (como "Ana" visto en slide anterior).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chemeClr val="dk1"/>
                </a:solidFill>
              </a:rPr>
              <a:t>Son </a:t>
            </a:r>
            <a:r>
              <a:rPr b="1" lang="es" sz="2000">
                <a:solidFill>
                  <a:schemeClr val="dk1"/>
                </a:solidFill>
              </a:rPr>
              <a:t>inmutables</a:t>
            </a:r>
            <a:r>
              <a:rPr lang="es" sz="2000">
                <a:solidFill>
                  <a:schemeClr val="dk1"/>
                </a:solidFill>
              </a:rPr>
              <a:t> en muchas implementaciones.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Usa char arreglo[ ] si necesitas modificarla: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char</a:t>
            </a:r>
            <a:r>
              <a:rPr lang="es" sz="2000">
                <a:solidFill>
                  <a:schemeClr val="dk1"/>
                </a:solidFill>
              </a:rPr>
              <a:t> nombre[ ] = </a:t>
            </a:r>
            <a:r>
              <a:rPr lang="es" sz="2000">
                <a:solidFill>
                  <a:srgbClr val="B45F06"/>
                </a:solidFill>
              </a:rPr>
              <a:t>"Ana"</a:t>
            </a:r>
            <a:r>
              <a:rPr lang="es" sz="2000">
                <a:solidFill>
                  <a:schemeClr val="dk1"/>
                </a:solidFill>
              </a:rPr>
              <a:t>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nombre[</a:t>
            </a:r>
            <a:r>
              <a:rPr lang="es" sz="2000">
                <a:solidFill>
                  <a:srgbClr val="188038"/>
                </a:solidFill>
              </a:rPr>
              <a:t>0</a:t>
            </a:r>
            <a:r>
              <a:rPr lang="es" sz="2000">
                <a:solidFill>
                  <a:schemeClr val="dk1"/>
                </a:solidFill>
              </a:rPr>
              <a:t>] = </a:t>
            </a:r>
            <a:r>
              <a:rPr lang="es" sz="2000">
                <a:solidFill>
                  <a:srgbClr val="B45F06"/>
                </a:solidFill>
              </a:rPr>
              <a:t>'J'</a:t>
            </a:r>
            <a:r>
              <a:rPr lang="es" sz="2000">
                <a:solidFill>
                  <a:schemeClr val="dk1"/>
                </a:solidFill>
              </a:rPr>
              <a:t>; </a:t>
            </a:r>
            <a:r>
              <a:rPr lang="es" sz="2000">
                <a:solidFill>
                  <a:srgbClr val="188038"/>
                </a:solidFill>
              </a:rPr>
              <a:t>// Ahora es "Jna"</a:t>
            </a:r>
            <a:endParaRPr sz="20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00"/>
              <a:t>Funciones comunes para trabajar con cadenas (&lt;string.h&gt;)</a:t>
            </a:r>
            <a:endParaRPr sz="492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660000"/>
                </a:solidFill>
              </a:rPr>
              <a:t>strlen(cadena</a:t>
            </a:r>
            <a:r>
              <a:rPr lang="es" sz="2000">
                <a:solidFill>
                  <a:schemeClr val="dk1"/>
                </a:solidFill>
              </a:rPr>
              <a:t>) – longitud</a:t>
            </a:r>
            <a:br>
              <a:rPr lang="e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660000"/>
                </a:solidFill>
              </a:rPr>
              <a:t>strcpy(dest, src)</a:t>
            </a:r>
            <a:r>
              <a:rPr lang="es" sz="2000">
                <a:solidFill>
                  <a:schemeClr val="dk1"/>
                </a:solidFill>
              </a:rPr>
              <a:t> – copia</a:t>
            </a:r>
            <a:br>
              <a:rPr lang="e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660000"/>
                </a:solidFill>
              </a:rPr>
              <a:t>strcmp(cad1, cad2)</a:t>
            </a:r>
            <a:r>
              <a:rPr lang="es" sz="2000">
                <a:solidFill>
                  <a:schemeClr val="dk1"/>
                </a:solidFill>
              </a:rPr>
              <a:t> – comparar</a:t>
            </a:r>
            <a:br>
              <a:rPr lang="e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660000"/>
                </a:solidFill>
              </a:rPr>
              <a:t>strcat(dest, src)</a:t>
            </a:r>
            <a:r>
              <a:rPr lang="es" sz="2000">
                <a:solidFill>
                  <a:schemeClr val="dk1"/>
                </a:solidFill>
              </a:rPr>
              <a:t> – concatenar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Buenas prácticas</a:t>
            </a:r>
            <a:endParaRPr sz="542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924200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Siempre reservar espacio extra para el '\0'.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Usar funciones seguras (strncpy, etc.).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Si trabajas mucho con cadenas, considera usar una </a:t>
            </a:r>
            <a:r>
              <a:rPr b="1" lang="es" sz="2000">
                <a:solidFill>
                  <a:schemeClr val="dk1"/>
                </a:solidFill>
              </a:rPr>
              <a:t>librería externa</a:t>
            </a:r>
            <a:r>
              <a:rPr lang="e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Recordar que </a:t>
            </a:r>
            <a:r>
              <a:rPr lang="es" sz="2000">
                <a:solidFill>
                  <a:srgbClr val="B45F06"/>
                </a:solidFill>
              </a:rPr>
              <a:t>'\0'</a:t>
            </a:r>
            <a:r>
              <a:rPr lang="es" sz="2000">
                <a:solidFill>
                  <a:schemeClr val="dk1"/>
                </a:solidFill>
              </a:rPr>
              <a:t> ocupa 1 byte y es </a:t>
            </a:r>
            <a:r>
              <a:rPr b="1" lang="es" sz="2000">
                <a:solidFill>
                  <a:schemeClr val="dk1"/>
                </a:solidFill>
              </a:rPr>
              <a:t>parte de la cadena</a:t>
            </a:r>
            <a:r>
              <a:rPr lang="e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Las cadenas se representan como arrays en memoria RAM, byte por byte.</a:t>
            </a: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Se pasan a funciones como punteros (char *).</a:t>
            </a: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Modifica solo cadenas que se hayan declarado como arreglos (char nombre[ ] = ...).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