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E1787E4-7315-4394-A51C-C3138C80C1C9}">
  <a:tblStyle styleId="{CE1787E4-7315-4394-A51C-C3138C80C1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-regular.fntdata"/><Relationship Id="rId21" Type="http://schemas.openxmlformats.org/officeDocument/2006/relationships/slide" Target="slides/slide15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Robo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7131ce7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7131ce7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c48b3aae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4c48b3aae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c48b3aae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c48b3aae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c48b3aae0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c48b3aae0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48b3aae0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48b3aae0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c48b3aae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c48b3aae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4c48b3aae0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4c48b3aae0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4896bc5b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4896bc5b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c48b3aae0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c48b3aae0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c48b3aae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c48b3aae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48b3aae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48b3aae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c48b3aae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c48b3aae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c48b3aae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c48b3aae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c48b3aae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c48b3aae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c48b3aae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c48b3aae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17626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4020"/>
              <a:t>Funciones en C</a:t>
            </a:r>
            <a:endParaRPr sz="40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Variables locales y globales</a:t>
            </a:r>
            <a:endParaRPr sz="3120"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Variables locales: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Se declaran dentro de una función.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Solo existen mientras la función se ejecuta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No se puede acceder a ellas desde fuera.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void </a:t>
            </a:r>
            <a:r>
              <a:rPr lang="es" sz="1600">
                <a:solidFill>
                  <a:srgbClr val="5B0F00"/>
                </a:solidFill>
              </a:rPr>
              <a:t>ejemplo</a:t>
            </a:r>
            <a:r>
              <a:rPr lang="es" sz="1600">
                <a:solidFill>
                  <a:schemeClr val="dk1"/>
                </a:solidFill>
              </a:rPr>
              <a:t>( )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</a:t>
            </a:r>
            <a:r>
              <a:rPr b="1" lang="es" sz="1600">
                <a:solidFill>
                  <a:schemeClr val="dk1"/>
                </a:solidFill>
              </a:rPr>
              <a:t>int</a:t>
            </a:r>
            <a:r>
              <a:rPr lang="es" sz="1600">
                <a:solidFill>
                  <a:schemeClr val="dk1"/>
                </a:solidFill>
              </a:rPr>
              <a:t> x = </a:t>
            </a:r>
            <a:r>
              <a:rPr lang="es" sz="1600">
                <a:solidFill>
                  <a:srgbClr val="188038"/>
                </a:solidFill>
              </a:rPr>
              <a:t>10</a:t>
            </a:r>
            <a:r>
              <a:rPr lang="es" sz="1600">
                <a:solidFill>
                  <a:schemeClr val="dk1"/>
                </a:solidFill>
              </a:rPr>
              <a:t>; </a:t>
            </a:r>
            <a:r>
              <a:rPr lang="es" sz="1600">
                <a:solidFill>
                  <a:srgbClr val="188038"/>
                </a:solidFill>
              </a:rPr>
              <a:t>// local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Variables locales y globales</a:t>
            </a:r>
            <a:endParaRPr sz="3120"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Variables globales: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Se declaran fuera de cualquier función.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s">
                <a:solidFill>
                  <a:schemeClr val="dk1"/>
                </a:solidFill>
              </a:rPr>
              <a:t>Se puede acceder desde cualquier parte del programa.</a:t>
            </a:r>
            <a:endParaRPr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"/>
              <a:buChar char="●"/>
            </a:pPr>
            <a:r>
              <a:rPr b="1" lang="es" sz="1600">
                <a:solidFill>
                  <a:schemeClr val="dk1"/>
                </a:solidFill>
              </a:rPr>
              <a:t>Se debe usar con cuidado</a:t>
            </a:r>
            <a:r>
              <a:rPr lang="es" sz="1600">
                <a:solidFill>
                  <a:schemeClr val="dk1"/>
                </a:solidFill>
              </a:rPr>
              <a:t>, porque cualquier función puede modificarla.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int contador = 0; </a:t>
            </a:r>
            <a:r>
              <a:rPr lang="es" sz="1600">
                <a:solidFill>
                  <a:srgbClr val="188038"/>
                </a:solidFill>
              </a:rPr>
              <a:t>// global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void </a:t>
            </a:r>
            <a:r>
              <a:rPr lang="es" sz="1600">
                <a:solidFill>
                  <a:srgbClr val="5B0F00"/>
                </a:solidFill>
              </a:rPr>
              <a:t>aumentar</a:t>
            </a:r>
            <a:r>
              <a:rPr lang="es" sz="1600">
                <a:solidFill>
                  <a:schemeClr val="dk1"/>
                </a:solidFill>
              </a:rPr>
              <a:t>( ) {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	</a:t>
            </a:r>
            <a:r>
              <a:rPr lang="es" sz="1600">
                <a:solidFill>
                  <a:schemeClr val="dk1"/>
                </a:solidFill>
              </a:rPr>
              <a:t>contador++;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dk1"/>
                </a:solidFill>
              </a:rPr>
              <a:t>}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El caso especial de los arrays</a:t>
            </a:r>
            <a:endParaRPr sz="3120"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Cuando se pasa un array a una función, </a:t>
            </a:r>
            <a:r>
              <a:rPr b="1" lang="es" sz="1500">
                <a:solidFill>
                  <a:schemeClr val="dk1"/>
                </a:solidFill>
              </a:rPr>
              <a:t>se pasa la dirección del primer elemento</a:t>
            </a:r>
            <a:r>
              <a:rPr lang="es" sz="1500">
                <a:solidFill>
                  <a:schemeClr val="dk1"/>
                </a:solidFill>
              </a:rPr>
              <a:t> (como si fuera un puntero). Entonces, </a:t>
            </a:r>
            <a:r>
              <a:rPr b="1" lang="es" sz="1500">
                <a:solidFill>
                  <a:schemeClr val="dk1"/>
                </a:solidFill>
              </a:rPr>
              <a:t>la función puede modificar el contenido del array original.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void </a:t>
            </a:r>
            <a:r>
              <a:rPr lang="es" sz="1500">
                <a:solidFill>
                  <a:srgbClr val="980000"/>
                </a:solidFill>
              </a:rPr>
              <a:t>imprimirArray</a:t>
            </a:r>
            <a:r>
              <a:rPr lang="es" sz="1500">
                <a:solidFill>
                  <a:schemeClr val="dk1"/>
                </a:solidFill>
              </a:rPr>
              <a:t>(</a:t>
            </a: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arr[ ], </a:t>
            </a: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n)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for (</a:t>
            </a: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i = 0; i &lt; n; i++)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    	printf(</a:t>
            </a:r>
            <a:r>
              <a:rPr lang="es" sz="1500">
                <a:solidFill>
                  <a:srgbClr val="B45F06"/>
                </a:solidFill>
              </a:rPr>
              <a:t>"%d "</a:t>
            </a:r>
            <a:r>
              <a:rPr lang="es" sz="1500">
                <a:solidFill>
                  <a:schemeClr val="dk1"/>
                </a:solidFill>
              </a:rPr>
              <a:t>, arr[i]);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void </a:t>
            </a:r>
            <a:r>
              <a:rPr lang="es" sz="1500">
                <a:solidFill>
                  <a:srgbClr val="980000"/>
                </a:solidFill>
              </a:rPr>
              <a:t>ponerEnCero</a:t>
            </a:r>
            <a:r>
              <a:rPr lang="es" sz="1500">
                <a:solidFill>
                  <a:schemeClr val="dk1"/>
                </a:solidFill>
              </a:rPr>
              <a:t>(</a:t>
            </a: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arr[ ], </a:t>
            </a: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n)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for (</a:t>
            </a:r>
            <a:r>
              <a:rPr b="1" lang="es" sz="1500">
                <a:solidFill>
                  <a:schemeClr val="dk1"/>
                </a:solidFill>
              </a:rPr>
              <a:t>int</a:t>
            </a:r>
            <a:r>
              <a:rPr lang="es" sz="1500">
                <a:solidFill>
                  <a:schemeClr val="dk1"/>
                </a:solidFill>
              </a:rPr>
              <a:t> i = 0; i &lt; n; i++) {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    	arr[i] = 0;  </a:t>
            </a:r>
            <a:r>
              <a:rPr lang="es" sz="1500">
                <a:solidFill>
                  <a:srgbClr val="188038"/>
                </a:solidFill>
              </a:rPr>
              <a:t>// modifica el array original</a:t>
            </a:r>
            <a:endParaRPr sz="1500">
              <a:solidFill>
                <a:srgbClr val="188038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	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dk1"/>
                </a:solidFill>
              </a:rPr>
              <a:t>}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Prototipos de las funciones</a:t>
            </a:r>
            <a:endParaRPr sz="3120"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En C, una función debe estar </a:t>
            </a:r>
            <a:r>
              <a:rPr b="1" lang="es">
                <a:solidFill>
                  <a:schemeClr val="dk1"/>
                </a:solidFill>
              </a:rPr>
              <a:t>declarada antes de ser usada</a:t>
            </a:r>
            <a:r>
              <a:rPr lang="es">
                <a:solidFill>
                  <a:schemeClr val="dk1"/>
                </a:solidFill>
              </a:rPr>
              <a:t>, o al menos su </a:t>
            </a:r>
            <a:r>
              <a:rPr b="1" lang="es">
                <a:solidFill>
                  <a:schemeClr val="dk1"/>
                </a:solidFill>
              </a:rPr>
              <a:t>prototipo</a:t>
            </a:r>
            <a:r>
              <a:rPr lang="es">
                <a:solidFill>
                  <a:schemeClr val="dk1"/>
                </a:solidFill>
              </a:rPr>
              <a:t> debe estar declarado arriba.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rgbClr val="5B0F00"/>
                </a:solidFill>
              </a:rPr>
              <a:t>sumar</a:t>
            </a:r>
            <a:r>
              <a:rPr lang="es">
                <a:solidFill>
                  <a:schemeClr val="dk1"/>
                </a:solidFill>
              </a:rPr>
              <a:t>(</a:t>
            </a: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); </a:t>
            </a:r>
            <a:r>
              <a:rPr lang="es">
                <a:solidFill>
                  <a:srgbClr val="188038"/>
                </a:solidFill>
              </a:rPr>
              <a:t>// prototipo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rgbClr val="5B0F00"/>
                </a:solidFill>
              </a:rPr>
              <a:t>main</a:t>
            </a:r>
            <a:r>
              <a:rPr lang="es">
                <a:solidFill>
                  <a:schemeClr val="dk1"/>
                </a:solidFill>
              </a:rPr>
              <a:t>()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</a:t>
            </a: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r = </a:t>
            </a:r>
            <a:r>
              <a:rPr lang="es">
                <a:solidFill>
                  <a:srgbClr val="5B0F00"/>
                </a:solidFill>
              </a:rPr>
              <a:t>sumar</a:t>
            </a:r>
            <a:r>
              <a:rPr lang="es">
                <a:solidFill>
                  <a:schemeClr val="dk1"/>
                </a:solidFill>
              </a:rPr>
              <a:t>(</a:t>
            </a:r>
            <a:r>
              <a:rPr lang="es">
                <a:solidFill>
                  <a:srgbClr val="188038"/>
                </a:solidFill>
              </a:rPr>
              <a:t>3</a:t>
            </a:r>
            <a:r>
              <a:rPr lang="es">
                <a:solidFill>
                  <a:schemeClr val="dk1"/>
                </a:solidFill>
              </a:rPr>
              <a:t>, </a:t>
            </a:r>
            <a:r>
              <a:rPr lang="es">
                <a:solidFill>
                  <a:srgbClr val="188038"/>
                </a:solidFill>
              </a:rPr>
              <a:t>4</a:t>
            </a:r>
            <a:r>
              <a:rPr lang="es">
                <a:solidFill>
                  <a:schemeClr val="dk1"/>
                </a:solidFill>
              </a:rPr>
              <a:t>);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¿Para qué usamos funciones void?</a:t>
            </a:r>
            <a:endParaRPr sz="2900"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Mostrar mensajes (printf)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Cambiar variables globales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Modificar arrays o estructuras pasadas por referencia</a:t>
            </a:r>
            <a:br>
              <a:rPr lang="es">
                <a:solidFill>
                  <a:schemeClr val="dk1"/>
                </a:solidFill>
              </a:rPr>
            </a:br>
            <a:r>
              <a:rPr lang="es">
                <a:solidFill>
                  <a:schemeClr val="dk1"/>
                </a:solidFill>
              </a:rPr>
              <a:t>Ejecutar tareas sin devolver resultado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2900"/>
              <a:t>Resumen</a:t>
            </a:r>
            <a:endParaRPr sz="2900"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70" name="Google Shape;170;p27"/>
          <p:cNvGraphicFramePr/>
          <p:nvPr/>
        </p:nvGraphicFramePr>
        <p:xfrm>
          <a:off x="952500" y="857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{CE1787E4-7315-4394-A51C-C3138C80C1C9}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Concepto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Explicación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Función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Bloque de código con un nombre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Parámetros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Datos que recibe la función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45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Retorno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Dato que devuelve la función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void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Función sin retorno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2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Local vs Global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Ámbito de la variable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Paso por valor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Copia del dato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Paso por referencia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Dirección de memoria (puntero)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Array como parámetro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Se pasa la dirección (se puede modificar)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212925" y="176900"/>
            <a:ext cx="75975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/>
              <a:t>¿Qué es una función?</a:t>
            </a:r>
            <a:endParaRPr sz="372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973675"/>
            <a:ext cx="85206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Una </a:t>
            </a:r>
            <a:r>
              <a:rPr b="1" lang="es" sz="2000">
                <a:solidFill>
                  <a:schemeClr val="dk1"/>
                </a:solidFill>
              </a:rPr>
              <a:t>función</a:t>
            </a:r>
            <a:r>
              <a:rPr lang="es" sz="2000">
                <a:solidFill>
                  <a:schemeClr val="dk1"/>
                </a:solidFill>
              </a:rPr>
              <a:t> es un bloque de código con un </a:t>
            </a:r>
            <a:r>
              <a:rPr b="1" lang="es" sz="2000">
                <a:solidFill>
                  <a:schemeClr val="dk1"/>
                </a:solidFill>
              </a:rPr>
              <a:t>nombre</a:t>
            </a:r>
            <a:r>
              <a:rPr lang="es" sz="2000">
                <a:solidFill>
                  <a:schemeClr val="dk1"/>
                </a:solidFill>
              </a:rPr>
              <a:t> que realiza una tarea específica. Se puede </a:t>
            </a:r>
            <a:r>
              <a:rPr b="1" lang="es" sz="2000">
                <a:solidFill>
                  <a:schemeClr val="dk1"/>
                </a:solidFill>
              </a:rPr>
              <a:t>invocar (llamar)</a:t>
            </a:r>
            <a:r>
              <a:rPr lang="es" sz="2000">
                <a:solidFill>
                  <a:schemeClr val="dk1"/>
                </a:solidFill>
              </a:rPr>
              <a:t> desde otras partes del programa. Sirve para: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Reutilizar código</a:t>
            </a:r>
            <a:br>
              <a:rPr lang="es" sz="2000">
                <a:solidFill>
                  <a:schemeClr val="dk1"/>
                </a:solidFill>
              </a:rPr>
            </a:br>
            <a:r>
              <a:rPr lang="es" sz="2000">
                <a:solidFill>
                  <a:schemeClr val="dk1"/>
                </a:solidFill>
              </a:rPr>
              <a:t>Organizar un programa en partes más pequeñas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Evitar duplicación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980000"/>
                </a:solidFill>
              </a:rPr>
              <a:t>sumar</a:t>
            </a:r>
            <a:r>
              <a:rPr lang="es" sz="2000">
                <a:solidFill>
                  <a:schemeClr val="dk1"/>
                </a:solidFill>
              </a:rPr>
              <a:t>(</a:t>
            </a: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a, </a:t>
            </a: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b) {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</a:t>
            </a:r>
            <a:r>
              <a:rPr lang="es" sz="2000">
                <a:solidFill>
                  <a:srgbClr val="85200C"/>
                </a:solidFill>
              </a:rPr>
              <a:t>return</a:t>
            </a:r>
            <a:r>
              <a:rPr lang="es" sz="2000">
                <a:solidFill>
                  <a:schemeClr val="dk1"/>
                </a:solidFill>
              </a:rPr>
              <a:t> a + b;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212925" y="176900"/>
            <a:ext cx="75975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/>
              <a:t>Estructura de una función</a:t>
            </a:r>
            <a:endParaRPr sz="3720"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990000"/>
                </a:solidFill>
              </a:rPr>
              <a:t>tipo_de_retorno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rgbClr val="1155CC"/>
                </a:solidFill>
              </a:rPr>
              <a:t>nombre_funcion</a:t>
            </a:r>
            <a:r>
              <a:rPr lang="es">
                <a:solidFill>
                  <a:schemeClr val="dk1"/>
                </a:solidFill>
              </a:rPr>
              <a:t>(</a:t>
            </a:r>
            <a:r>
              <a:rPr b="1" lang="es">
                <a:solidFill>
                  <a:schemeClr val="dk1"/>
                </a:solidFill>
              </a:rPr>
              <a:t>tipo_param1</a:t>
            </a:r>
            <a:r>
              <a:rPr lang="es">
                <a:solidFill>
                  <a:schemeClr val="dk1"/>
                </a:solidFill>
              </a:rPr>
              <a:t> nombre1, </a:t>
            </a:r>
            <a:r>
              <a:rPr b="1" lang="es">
                <a:solidFill>
                  <a:schemeClr val="dk1"/>
                </a:solidFill>
              </a:rPr>
              <a:t>tipo_param2</a:t>
            </a:r>
            <a:r>
              <a:rPr lang="es">
                <a:solidFill>
                  <a:schemeClr val="dk1"/>
                </a:solidFill>
              </a:rPr>
              <a:t> nombre2)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</a:t>
            </a:r>
            <a:r>
              <a:rPr lang="es">
                <a:solidFill>
                  <a:srgbClr val="188038"/>
                </a:solidFill>
              </a:rPr>
              <a:t>// cuerpo de la función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</a:rPr>
              <a:t>float</a:t>
            </a:r>
            <a:r>
              <a:rPr lang="es">
                <a:solidFill>
                  <a:schemeClr val="dk1"/>
                </a:solidFill>
              </a:rPr>
              <a:t> </a:t>
            </a:r>
            <a:r>
              <a:rPr lang="es">
                <a:solidFill>
                  <a:srgbClr val="660000"/>
                </a:solidFill>
              </a:rPr>
              <a:t>promedio</a:t>
            </a:r>
            <a:r>
              <a:rPr lang="es">
                <a:solidFill>
                  <a:schemeClr val="dk1"/>
                </a:solidFill>
              </a:rPr>
              <a:t>(</a:t>
            </a: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suma, </a:t>
            </a:r>
            <a:r>
              <a:rPr b="1" lang="es">
                <a:solidFill>
                  <a:schemeClr val="dk1"/>
                </a:solidFill>
              </a:rPr>
              <a:t>int</a:t>
            </a:r>
            <a:r>
              <a:rPr lang="es">
                <a:solidFill>
                  <a:schemeClr val="dk1"/>
                </a:solidFill>
              </a:rPr>
              <a:t> cantidad) {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</a:t>
            </a:r>
            <a:r>
              <a:rPr lang="es">
                <a:solidFill>
                  <a:srgbClr val="660000"/>
                </a:solidFill>
              </a:rPr>
              <a:t>return</a:t>
            </a:r>
            <a:r>
              <a:rPr lang="es">
                <a:solidFill>
                  <a:schemeClr val="dk1"/>
                </a:solidFill>
              </a:rPr>
              <a:t> (</a:t>
            </a:r>
            <a:r>
              <a:rPr b="1" lang="es">
                <a:solidFill>
                  <a:schemeClr val="dk1"/>
                </a:solidFill>
              </a:rPr>
              <a:t>float</a:t>
            </a:r>
            <a:r>
              <a:rPr lang="es">
                <a:solidFill>
                  <a:schemeClr val="dk1"/>
                </a:solidFill>
              </a:rPr>
              <a:t>)suma / cantidad;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}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212925" y="176900"/>
            <a:ext cx="75975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720"/>
              <a:t>Tipos de retorno</a:t>
            </a:r>
            <a:endParaRPr sz="3720"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El </a:t>
            </a:r>
            <a:r>
              <a:rPr b="1" lang="es" sz="2000">
                <a:solidFill>
                  <a:schemeClr val="dk1"/>
                </a:solidFill>
              </a:rPr>
              <a:t>tipo de retorno</a:t>
            </a:r>
            <a:r>
              <a:rPr lang="es" sz="2000">
                <a:solidFill>
                  <a:schemeClr val="dk1"/>
                </a:solidFill>
              </a:rPr>
              <a:t> indica el tipo de dato que devuelve la función.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Si no devuelve nada, se usa void.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int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5B0F00"/>
                </a:solidFill>
              </a:rPr>
              <a:t>obtenerEdad</a:t>
            </a:r>
            <a:r>
              <a:rPr lang="es" sz="2000">
                <a:solidFill>
                  <a:schemeClr val="dk1"/>
                </a:solidFill>
              </a:rPr>
              <a:t>();    	</a:t>
            </a:r>
            <a:r>
              <a:rPr lang="es" sz="2000">
                <a:solidFill>
                  <a:srgbClr val="188038"/>
                </a:solidFill>
              </a:rPr>
              <a:t>// devuelve un entero</a:t>
            </a:r>
            <a:endParaRPr sz="20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char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5B0F00"/>
                </a:solidFill>
              </a:rPr>
              <a:t>obtenerLetra</a:t>
            </a:r>
            <a:r>
              <a:rPr lang="es" sz="2000">
                <a:solidFill>
                  <a:schemeClr val="dk1"/>
                </a:solidFill>
              </a:rPr>
              <a:t>();  	</a:t>
            </a:r>
            <a:r>
              <a:rPr lang="es" sz="2000">
                <a:solidFill>
                  <a:srgbClr val="188038"/>
                </a:solidFill>
              </a:rPr>
              <a:t>// devuelve un carácter</a:t>
            </a:r>
            <a:endParaRPr sz="20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2000">
                <a:solidFill>
                  <a:schemeClr val="dk1"/>
                </a:solidFill>
              </a:rPr>
              <a:t>void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5B0F00"/>
                </a:solidFill>
              </a:rPr>
              <a:t>mostrarMenu</a:t>
            </a:r>
            <a:r>
              <a:rPr lang="es" sz="2000">
                <a:solidFill>
                  <a:schemeClr val="dk1"/>
                </a:solidFill>
              </a:rPr>
              <a:t>();   	</a:t>
            </a:r>
            <a:r>
              <a:rPr lang="es" sz="2000">
                <a:solidFill>
                  <a:srgbClr val="188038"/>
                </a:solidFill>
              </a:rPr>
              <a:t>// no devuelve nada</a:t>
            </a:r>
            <a:endParaRPr sz="20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420"/>
              <a:t>¿Qué pasa si una función no retorna nada?</a:t>
            </a:r>
            <a:endParaRPr sz="3420"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chemeClr val="dk1"/>
                </a:solidFill>
              </a:rPr>
              <a:t>Si una función está declarada como void, </a:t>
            </a:r>
            <a:r>
              <a:rPr b="1" lang="es" sz="2000">
                <a:solidFill>
                  <a:schemeClr val="dk1"/>
                </a:solidFill>
              </a:rPr>
              <a:t>no puede usar return con un valor</a:t>
            </a:r>
            <a:r>
              <a:rPr lang="e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" sz="2000">
                <a:solidFill>
                  <a:schemeClr val="dk1"/>
                </a:solidFill>
              </a:rPr>
              <a:t>Se usa para </a:t>
            </a:r>
            <a:r>
              <a:rPr b="1" lang="es" sz="2000">
                <a:solidFill>
                  <a:schemeClr val="dk1"/>
                </a:solidFill>
              </a:rPr>
              <a:t>acciones</a:t>
            </a:r>
            <a:r>
              <a:rPr lang="es" sz="2000">
                <a:solidFill>
                  <a:schemeClr val="dk1"/>
                </a:solidFill>
              </a:rPr>
              <a:t> (mostrar mensajes, modificar variables externas, etc.)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/>
              <a:buChar char="●"/>
            </a:pPr>
            <a:r>
              <a:rPr lang="es" sz="2000">
                <a:solidFill>
                  <a:schemeClr val="dk1"/>
                </a:solidFill>
              </a:rPr>
              <a:t>Si no se retorna nada en una función que debería, el comportamiento es indefinido.</a:t>
            </a:r>
            <a:br>
              <a:rPr lang="es" sz="2000">
                <a:solidFill>
                  <a:schemeClr val="dk1"/>
                </a:solidFill>
              </a:rPr>
            </a:br>
            <a:r>
              <a:rPr b="1" lang="es" sz="2000">
                <a:solidFill>
                  <a:schemeClr val="dk1"/>
                </a:solidFill>
              </a:rPr>
              <a:t>void</a:t>
            </a:r>
            <a:r>
              <a:rPr lang="es" sz="2000">
                <a:solidFill>
                  <a:schemeClr val="dk1"/>
                </a:solidFill>
              </a:rPr>
              <a:t> </a:t>
            </a:r>
            <a:r>
              <a:rPr lang="es" sz="2000">
                <a:solidFill>
                  <a:srgbClr val="660000"/>
                </a:solidFill>
              </a:rPr>
              <a:t>saludar</a:t>
            </a:r>
            <a:r>
              <a:rPr lang="es" sz="2000">
                <a:solidFill>
                  <a:schemeClr val="dk1"/>
                </a:solidFill>
              </a:rPr>
              <a:t>() {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	</a:t>
            </a:r>
            <a:r>
              <a:rPr lang="es" sz="2000">
                <a:solidFill>
                  <a:srgbClr val="5B0F00"/>
                </a:solidFill>
              </a:rPr>
              <a:t>printf</a:t>
            </a:r>
            <a:r>
              <a:rPr lang="es" sz="2000">
                <a:solidFill>
                  <a:schemeClr val="dk1"/>
                </a:solidFill>
              </a:rPr>
              <a:t>(</a:t>
            </a:r>
            <a:r>
              <a:rPr lang="es" sz="2000">
                <a:solidFill>
                  <a:srgbClr val="B45F06"/>
                </a:solidFill>
              </a:rPr>
              <a:t>"Hola!\n"</a:t>
            </a:r>
            <a:r>
              <a:rPr lang="es" sz="2000">
                <a:solidFill>
                  <a:schemeClr val="dk1"/>
                </a:solidFill>
              </a:rPr>
              <a:t>);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000">
                <a:solidFill>
                  <a:schemeClr val="dk1"/>
                </a:solidFill>
              </a:rPr>
              <a:t>}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Paso de parámetros: por valor vs por referencia</a:t>
            </a:r>
            <a:endParaRPr sz="3120"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En C, todos los argumentos se pasan por valor. </a:t>
            </a:r>
            <a:r>
              <a:rPr lang="es" sz="1700">
                <a:solidFill>
                  <a:schemeClr val="dk1"/>
                </a:solidFill>
              </a:rPr>
              <a:t>Pero hay una excepción importante con arrays y punteros.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En C, los parámetros </a:t>
            </a:r>
            <a:r>
              <a:rPr b="1" lang="es" sz="1700">
                <a:solidFill>
                  <a:schemeClr val="dk1"/>
                </a:solidFill>
              </a:rPr>
              <a:t>se pasan normalmente por valor a funciones</a:t>
            </a:r>
            <a:r>
              <a:rPr lang="es" sz="1700">
                <a:solidFill>
                  <a:schemeClr val="dk1"/>
                </a:solidFill>
              </a:rPr>
              <a:t> y subrutinas internas. Sin embargo, se puede pedir que se pasen por referencia utilizando &amp; u punteros.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Los arreglos de estructura son automáticamente pasados en llamadas por referencia.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Los </a:t>
            </a:r>
            <a:r>
              <a:rPr b="1" lang="es" sz="1700">
                <a:solidFill>
                  <a:schemeClr val="dk1"/>
                </a:solidFill>
              </a:rPr>
              <a:t>cambios</a:t>
            </a:r>
            <a:r>
              <a:rPr lang="es" sz="1700">
                <a:solidFill>
                  <a:schemeClr val="dk1"/>
                </a:solidFill>
              </a:rPr>
              <a:t> </a:t>
            </a:r>
            <a:r>
              <a:rPr b="1" lang="es" sz="1700">
                <a:solidFill>
                  <a:schemeClr val="dk1"/>
                </a:solidFill>
              </a:rPr>
              <a:t>realizados</a:t>
            </a:r>
            <a:r>
              <a:rPr lang="es" sz="1700">
                <a:solidFill>
                  <a:schemeClr val="dk1"/>
                </a:solidFill>
              </a:rPr>
              <a:t> a los argumentos pasados por </a:t>
            </a:r>
            <a:r>
              <a:rPr b="1" lang="es" sz="1700">
                <a:solidFill>
                  <a:schemeClr val="dk1"/>
                </a:solidFill>
              </a:rPr>
              <a:t>referencia</a:t>
            </a:r>
            <a:r>
              <a:rPr lang="es" sz="1700">
                <a:solidFill>
                  <a:schemeClr val="dk1"/>
                </a:solidFill>
              </a:rPr>
              <a:t> en la función llamada </a:t>
            </a:r>
            <a:r>
              <a:rPr b="1" lang="es" sz="1700">
                <a:solidFill>
                  <a:schemeClr val="dk1"/>
                </a:solidFill>
              </a:rPr>
              <a:t>tienen efecto</a:t>
            </a:r>
            <a:r>
              <a:rPr lang="es" sz="1700">
                <a:solidFill>
                  <a:schemeClr val="dk1"/>
                </a:solidFill>
              </a:rPr>
              <a:t> en la función que llama.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Generar una </a:t>
            </a:r>
            <a:r>
              <a:rPr b="1" lang="es" sz="1700">
                <a:solidFill>
                  <a:schemeClr val="dk1"/>
                </a:solidFill>
              </a:rPr>
              <a:t>copia</a:t>
            </a:r>
            <a:r>
              <a:rPr lang="es" sz="1700">
                <a:solidFill>
                  <a:schemeClr val="dk1"/>
                </a:solidFill>
              </a:rPr>
              <a:t> </a:t>
            </a:r>
            <a:r>
              <a:rPr b="1" lang="es" sz="1700">
                <a:solidFill>
                  <a:schemeClr val="dk1"/>
                </a:solidFill>
              </a:rPr>
              <a:t>implica</a:t>
            </a:r>
            <a:r>
              <a:rPr lang="es" sz="1700">
                <a:solidFill>
                  <a:schemeClr val="dk1"/>
                </a:solidFill>
              </a:rPr>
              <a:t> un </a:t>
            </a:r>
            <a:r>
              <a:rPr b="1" lang="es" sz="1700">
                <a:solidFill>
                  <a:schemeClr val="dk1"/>
                </a:solidFill>
              </a:rPr>
              <a:t>costo</a:t>
            </a:r>
            <a:r>
              <a:rPr lang="es" sz="1700">
                <a:solidFill>
                  <a:schemeClr val="dk1"/>
                </a:solidFill>
              </a:rPr>
              <a:t> adicional en términos de memoria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Paso de parámetros: por valor vs por referencia</a:t>
            </a:r>
            <a:endParaRPr sz="3120"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1"/>
                </a:solidFill>
              </a:rPr>
              <a:t>En C, todos los argumentos se pasan por valor. </a:t>
            </a:r>
            <a:r>
              <a:rPr lang="es" sz="1700">
                <a:solidFill>
                  <a:schemeClr val="dk1"/>
                </a:solidFill>
              </a:rPr>
              <a:t>Pero hay una excepción importante con arrays y punteros.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En C, los parámetros </a:t>
            </a:r>
            <a:r>
              <a:rPr b="1" lang="es" sz="1700">
                <a:solidFill>
                  <a:schemeClr val="dk1"/>
                </a:solidFill>
              </a:rPr>
              <a:t>se pasan normalmente por valor a funciones</a:t>
            </a:r>
            <a:r>
              <a:rPr lang="es" sz="1700">
                <a:solidFill>
                  <a:schemeClr val="dk1"/>
                </a:solidFill>
              </a:rPr>
              <a:t> y subrutinas internas. Sin embargo, se puede pedir que se pasen por referencia utilizando &amp; u punteros.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Los arreglos de estructura son automáticamente pasados en llamadas por referencia.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Los </a:t>
            </a:r>
            <a:r>
              <a:rPr b="1" lang="es" sz="1700">
                <a:solidFill>
                  <a:schemeClr val="dk1"/>
                </a:solidFill>
              </a:rPr>
              <a:t>cambios</a:t>
            </a:r>
            <a:r>
              <a:rPr lang="es" sz="1700">
                <a:solidFill>
                  <a:schemeClr val="dk1"/>
                </a:solidFill>
              </a:rPr>
              <a:t> </a:t>
            </a:r>
            <a:r>
              <a:rPr b="1" lang="es" sz="1700">
                <a:solidFill>
                  <a:schemeClr val="dk1"/>
                </a:solidFill>
              </a:rPr>
              <a:t>realizados</a:t>
            </a:r>
            <a:r>
              <a:rPr lang="es" sz="1700">
                <a:solidFill>
                  <a:schemeClr val="dk1"/>
                </a:solidFill>
              </a:rPr>
              <a:t> a los argumentos pasados por </a:t>
            </a:r>
            <a:r>
              <a:rPr b="1" lang="es" sz="1700">
                <a:solidFill>
                  <a:schemeClr val="dk1"/>
                </a:solidFill>
              </a:rPr>
              <a:t>referencia</a:t>
            </a:r>
            <a:r>
              <a:rPr lang="es" sz="1700">
                <a:solidFill>
                  <a:schemeClr val="dk1"/>
                </a:solidFill>
              </a:rPr>
              <a:t> en la función llamada </a:t>
            </a:r>
            <a:r>
              <a:rPr b="1" lang="es" sz="1700">
                <a:solidFill>
                  <a:schemeClr val="dk1"/>
                </a:solidFill>
              </a:rPr>
              <a:t>tienen efecto</a:t>
            </a:r>
            <a:r>
              <a:rPr lang="es" sz="1700">
                <a:solidFill>
                  <a:schemeClr val="dk1"/>
                </a:solidFill>
              </a:rPr>
              <a:t> en la función que llama. 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Generar una </a:t>
            </a:r>
            <a:r>
              <a:rPr b="1" lang="es" sz="1700">
                <a:solidFill>
                  <a:schemeClr val="dk1"/>
                </a:solidFill>
              </a:rPr>
              <a:t>copia</a:t>
            </a:r>
            <a:r>
              <a:rPr lang="es" sz="1700">
                <a:solidFill>
                  <a:schemeClr val="dk1"/>
                </a:solidFill>
              </a:rPr>
              <a:t> </a:t>
            </a:r>
            <a:r>
              <a:rPr b="1" lang="es" sz="1700">
                <a:solidFill>
                  <a:schemeClr val="dk1"/>
                </a:solidFill>
              </a:rPr>
              <a:t>implica</a:t>
            </a:r>
            <a:r>
              <a:rPr lang="es" sz="1700">
                <a:solidFill>
                  <a:schemeClr val="dk1"/>
                </a:solidFill>
              </a:rPr>
              <a:t> un </a:t>
            </a:r>
            <a:r>
              <a:rPr b="1" lang="es" sz="1700">
                <a:solidFill>
                  <a:schemeClr val="dk1"/>
                </a:solidFill>
              </a:rPr>
              <a:t>costo</a:t>
            </a:r>
            <a:r>
              <a:rPr lang="es" sz="1700">
                <a:solidFill>
                  <a:schemeClr val="dk1"/>
                </a:solidFill>
              </a:rPr>
              <a:t> adicional en términos de memoria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Paso por valor</a:t>
            </a:r>
            <a:endParaRPr sz="3120"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973675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pasa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una copia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valor. La función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puede modificar la variable original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doblar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x)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x = x * 2;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llamada: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es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doblar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(a);  </a:t>
            </a:r>
            <a:r>
              <a:rPr lang="es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// 'a' sigue siendo 5</a:t>
            </a:r>
            <a:endParaRPr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12925" y="176900"/>
            <a:ext cx="8670000" cy="7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 sz="3120"/>
              <a:t>Paso por referencia</a:t>
            </a:r>
            <a:endParaRPr sz="3120"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75300" y="987800"/>
            <a:ext cx="8768700" cy="3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1"/>
                </a:solidFill>
              </a:rPr>
              <a:t>Se pasa la dirección de memoria de una variable. Permite modificar la original.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 </a:t>
            </a: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doblar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x) {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*x = *x * 2;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llamada: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= </a:t>
            </a:r>
            <a:r>
              <a:rPr lang="es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rgbClr val="85200C"/>
                </a:solidFill>
                <a:latin typeface="Arial"/>
                <a:ea typeface="Arial"/>
                <a:cs typeface="Arial"/>
                <a:sym typeface="Arial"/>
              </a:rPr>
              <a:t>doblar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(&amp;a);  </a:t>
            </a:r>
            <a:r>
              <a:rPr lang="es">
                <a:solidFill>
                  <a:srgbClr val="188038"/>
                </a:solidFill>
                <a:latin typeface="Arial"/>
                <a:ea typeface="Arial"/>
                <a:cs typeface="Arial"/>
                <a:sym typeface="Arial"/>
              </a:rPr>
              <a:t>// 'a' ahora va a ser 10</a:t>
            </a:r>
            <a:endParaRPr>
              <a:solidFill>
                <a:srgbClr val="1880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