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C2C4AB6-9522-45F9-B188-F2AC3855A1B4}">
  <a:tblStyle styleId="{EC2C4AB6-9522-45F9-B188-F2AC3855A1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22" Type="http://schemas.openxmlformats.org/officeDocument/2006/relationships/font" Target="fonts/RobotoMono-bold.fntdata"/><Relationship Id="rId10" Type="http://schemas.openxmlformats.org/officeDocument/2006/relationships/slide" Target="slides/slide4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7131ce7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7131ce7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c4896bc5b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c4896bc5b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4896bc5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4896bc5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c4896bc5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c4896bc5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c4896bc5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c4896bc5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c4896bc5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c4896bc5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c4896bc5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c4896bc5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c4896bc5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c4896bc5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c4896bc5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c4896bc5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c4896bc5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c4896bc5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7626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20"/>
              <a:t>Arrays o Arreglos</a:t>
            </a:r>
            <a:endParaRPr sz="40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212925" y="176900"/>
            <a:ext cx="84582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Arrays como argumentos de funciones</a:t>
            </a:r>
            <a:endParaRPr sz="3220"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776100"/>
            <a:ext cx="8520600" cy="37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1515">
                <a:solidFill>
                  <a:schemeClr val="dk1"/>
                </a:solidFill>
              </a:rPr>
              <a:t>Cuando se pasa un array a una función, </a:t>
            </a:r>
            <a:r>
              <a:rPr b="1" lang="es" sz="1515">
                <a:solidFill>
                  <a:schemeClr val="dk1"/>
                </a:solidFill>
              </a:rPr>
              <a:t>se pasa la dirección (puntero) del primer elemento</a:t>
            </a:r>
            <a:r>
              <a:rPr lang="es" sz="1515">
                <a:solidFill>
                  <a:schemeClr val="dk1"/>
                </a:solidFill>
              </a:rPr>
              <a:t>. No se copia todo el array.</a:t>
            </a:r>
            <a:endParaRPr sz="15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515">
                <a:solidFill>
                  <a:schemeClr val="dk1"/>
                </a:solidFill>
              </a:rPr>
              <a:t>void </a:t>
            </a:r>
            <a:r>
              <a:rPr lang="es" sz="1515">
                <a:solidFill>
                  <a:srgbClr val="5B0F00"/>
                </a:solidFill>
              </a:rPr>
              <a:t>imprimir</a:t>
            </a:r>
            <a:r>
              <a:rPr lang="es" sz="1515">
                <a:solidFill>
                  <a:schemeClr val="dk1"/>
                </a:solidFill>
              </a:rPr>
              <a:t>(</a:t>
            </a:r>
            <a:r>
              <a:rPr b="1" lang="es" sz="1515">
                <a:solidFill>
                  <a:schemeClr val="dk1"/>
                </a:solidFill>
              </a:rPr>
              <a:t>int</a:t>
            </a:r>
            <a:r>
              <a:rPr lang="es" sz="1515">
                <a:solidFill>
                  <a:schemeClr val="dk1"/>
                </a:solidFill>
              </a:rPr>
              <a:t> arr[], </a:t>
            </a:r>
            <a:r>
              <a:rPr b="1" lang="es" sz="1515">
                <a:solidFill>
                  <a:schemeClr val="dk1"/>
                </a:solidFill>
              </a:rPr>
              <a:t>int</a:t>
            </a:r>
            <a:r>
              <a:rPr lang="es" sz="1515">
                <a:solidFill>
                  <a:schemeClr val="dk1"/>
                </a:solidFill>
              </a:rPr>
              <a:t> n) {        **fuera del main declaro mi función</a:t>
            </a:r>
            <a:endParaRPr sz="15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515">
                <a:solidFill>
                  <a:schemeClr val="dk1"/>
                </a:solidFill>
              </a:rPr>
              <a:t>	for (</a:t>
            </a:r>
            <a:r>
              <a:rPr b="1" lang="es" sz="1515">
                <a:solidFill>
                  <a:schemeClr val="dk1"/>
                </a:solidFill>
              </a:rPr>
              <a:t>int</a:t>
            </a:r>
            <a:r>
              <a:rPr lang="es" sz="1515">
                <a:solidFill>
                  <a:schemeClr val="dk1"/>
                </a:solidFill>
              </a:rPr>
              <a:t> i = </a:t>
            </a:r>
            <a:r>
              <a:rPr b="1" lang="es" sz="1515">
                <a:solidFill>
                  <a:srgbClr val="188038"/>
                </a:solidFill>
              </a:rPr>
              <a:t>0</a:t>
            </a:r>
            <a:r>
              <a:rPr lang="es" sz="1515">
                <a:solidFill>
                  <a:schemeClr val="dk1"/>
                </a:solidFill>
              </a:rPr>
              <a:t>; i &lt; n; i++) {</a:t>
            </a:r>
            <a:endParaRPr sz="15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515">
                <a:solidFill>
                  <a:schemeClr val="dk1"/>
                </a:solidFill>
              </a:rPr>
              <a:t>    	</a:t>
            </a:r>
            <a:r>
              <a:rPr lang="es" sz="1515">
                <a:solidFill>
                  <a:srgbClr val="5B0F00"/>
                </a:solidFill>
              </a:rPr>
              <a:t>printf</a:t>
            </a:r>
            <a:r>
              <a:rPr lang="es" sz="1515">
                <a:solidFill>
                  <a:schemeClr val="dk1"/>
                </a:solidFill>
              </a:rPr>
              <a:t>(</a:t>
            </a:r>
            <a:r>
              <a:rPr lang="es" sz="1515">
                <a:solidFill>
                  <a:srgbClr val="B45F06"/>
                </a:solidFill>
              </a:rPr>
              <a:t>"%d\n"</a:t>
            </a:r>
            <a:r>
              <a:rPr lang="es" sz="1515">
                <a:solidFill>
                  <a:schemeClr val="dk1"/>
                </a:solidFill>
              </a:rPr>
              <a:t>, arr[i]);</a:t>
            </a:r>
            <a:endParaRPr sz="15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515">
                <a:solidFill>
                  <a:schemeClr val="dk1"/>
                </a:solidFill>
              </a:rPr>
              <a:t>	}</a:t>
            </a:r>
            <a:endParaRPr sz="15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515">
                <a:solidFill>
                  <a:schemeClr val="dk1"/>
                </a:solidFill>
              </a:rPr>
              <a:t>}</a:t>
            </a:r>
            <a:endParaRPr sz="15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s" sz="1515">
                <a:solidFill>
                  <a:schemeClr val="dk1"/>
                </a:solidFill>
              </a:rPr>
              <a:t>Llamada dentro del main:</a:t>
            </a:r>
            <a:endParaRPr sz="15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s" sz="1515">
                <a:solidFill>
                  <a:schemeClr val="dk1"/>
                </a:solidFill>
              </a:rPr>
              <a:t>int</a:t>
            </a:r>
            <a:r>
              <a:rPr lang="es" sz="1515">
                <a:solidFill>
                  <a:schemeClr val="dk1"/>
                </a:solidFill>
              </a:rPr>
              <a:t> numeros[</a:t>
            </a:r>
            <a:r>
              <a:rPr b="1" lang="es" sz="1515">
                <a:solidFill>
                  <a:srgbClr val="188038"/>
                </a:solidFill>
              </a:rPr>
              <a:t>4</a:t>
            </a:r>
            <a:r>
              <a:rPr lang="es" sz="1515">
                <a:solidFill>
                  <a:schemeClr val="dk1"/>
                </a:solidFill>
              </a:rPr>
              <a:t>] = {</a:t>
            </a:r>
            <a:r>
              <a:rPr b="1" lang="es" sz="1515">
                <a:solidFill>
                  <a:srgbClr val="188038"/>
                </a:solidFill>
              </a:rPr>
              <a:t>1</a:t>
            </a:r>
            <a:r>
              <a:rPr lang="es" sz="1515">
                <a:solidFill>
                  <a:schemeClr val="dk1"/>
                </a:solidFill>
              </a:rPr>
              <a:t>, </a:t>
            </a:r>
            <a:r>
              <a:rPr b="1" lang="es" sz="1515">
                <a:solidFill>
                  <a:srgbClr val="188038"/>
                </a:solidFill>
              </a:rPr>
              <a:t>2</a:t>
            </a:r>
            <a:r>
              <a:rPr lang="es" sz="1515">
                <a:solidFill>
                  <a:schemeClr val="dk1"/>
                </a:solidFill>
              </a:rPr>
              <a:t>, </a:t>
            </a:r>
            <a:r>
              <a:rPr b="1" lang="es" sz="1515">
                <a:solidFill>
                  <a:srgbClr val="188038"/>
                </a:solidFill>
              </a:rPr>
              <a:t>3</a:t>
            </a:r>
            <a:r>
              <a:rPr lang="es" sz="1515">
                <a:solidFill>
                  <a:schemeClr val="dk1"/>
                </a:solidFill>
              </a:rPr>
              <a:t>, </a:t>
            </a:r>
            <a:r>
              <a:rPr b="1" lang="es" sz="1515">
                <a:solidFill>
                  <a:srgbClr val="188038"/>
                </a:solidFill>
              </a:rPr>
              <a:t>4</a:t>
            </a:r>
            <a:r>
              <a:rPr lang="es" sz="1515">
                <a:solidFill>
                  <a:schemeClr val="dk1"/>
                </a:solidFill>
              </a:rPr>
              <a:t>};</a:t>
            </a:r>
            <a:endParaRPr sz="151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s" sz="1515">
                <a:solidFill>
                  <a:srgbClr val="5B0F00"/>
                </a:solidFill>
              </a:rPr>
              <a:t>imprimir</a:t>
            </a:r>
            <a:r>
              <a:rPr lang="es" sz="1515">
                <a:solidFill>
                  <a:schemeClr val="dk1"/>
                </a:solidFill>
              </a:rPr>
              <a:t>(numeros, </a:t>
            </a:r>
            <a:r>
              <a:rPr b="1" lang="es" sz="1515">
                <a:solidFill>
                  <a:srgbClr val="188038"/>
                </a:solidFill>
              </a:rPr>
              <a:t>4</a:t>
            </a:r>
            <a:r>
              <a:rPr lang="es" sz="1515">
                <a:solidFill>
                  <a:schemeClr val="dk1"/>
                </a:solidFill>
              </a:rPr>
              <a:t>);</a:t>
            </a:r>
            <a:endParaRPr sz="151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12925" y="176900"/>
            <a:ext cx="75975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720"/>
              <a:t>¿Qué es un array?</a:t>
            </a:r>
            <a:endParaRPr sz="372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Un </a:t>
            </a:r>
            <a:r>
              <a:rPr b="1" lang="es">
                <a:solidFill>
                  <a:schemeClr val="dk1"/>
                </a:solidFill>
              </a:rPr>
              <a:t>array</a:t>
            </a:r>
            <a:r>
              <a:rPr lang="es">
                <a:solidFill>
                  <a:schemeClr val="dk1"/>
                </a:solidFill>
              </a:rPr>
              <a:t> es una </a:t>
            </a:r>
            <a:r>
              <a:rPr b="1" lang="es">
                <a:solidFill>
                  <a:schemeClr val="dk1"/>
                </a:solidFill>
              </a:rPr>
              <a:t>estructura de datos</a:t>
            </a:r>
            <a:r>
              <a:rPr lang="es">
                <a:solidFill>
                  <a:schemeClr val="dk1"/>
                </a:solidFill>
              </a:rPr>
              <a:t> que almacena una </a:t>
            </a:r>
            <a:r>
              <a:rPr b="1" lang="es">
                <a:solidFill>
                  <a:schemeClr val="dk1"/>
                </a:solidFill>
              </a:rPr>
              <a:t>colección de elementos del mismo tipo</a:t>
            </a:r>
            <a:r>
              <a:rPr lang="es">
                <a:solidFill>
                  <a:schemeClr val="dk1"/>
                </a:solidFill>
              </a:rPr>
              <a:t>, en </a:t>
            </a:r>
            <a:r>
              <a:rPr b="1" lang="es">
                <a:solidFill>
                  <a:schemeClr val="dk1"/>
                </a:solidFill>
              </a:rPr>
              <a:t>posiciones contiguas de memoria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dk1"/>
                </a:solidFill>
              </a:rPr>
              <a:t>Todos los elementos son del mismo tipo (ej: int, float, char, etc.).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dk1"/>
                </a:solidFill>
              </a:rPr>
              <a:t>Cada elemento se accede mediante un </a:t>
            </a:r>
            <a:r>
              <a:rPr b="1" lang="es">
                <a:solidFill>
                  <a:schemeClr val="dk1"/>
                </a:solidFill>
              </a:rPr>
              <a:t>índice</a:t>
            </a:r>
            <a:r>
              <a:rPr lang="es">
                <a:solidFill>
                  <a:schemeClr val="dk1"/>
                </a:solidFill>
              </a:rPr>
              <a:t> (empezando en 0).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dk1"/>
                </a:solidFill>
              </a:rPr>
              <a:t>El array tiene un </a:t>
            </a:r>
            <a:r>
              <a:rPr b="1" lang="es">
                <a:solidFill>
                  <a:schemeClr val="dk1"/>
                </a:solidFill>
              </a:rPr>
              <a:t>tamaño fijo</a:t>
            </a:r>
            <a:r>
              <a:rPr lang="es">
                <a:solidFill>
                  <a:schemeClr val="dk1"/>
                </a:solidFill>
              </a:rPr>
              <a:t>, definido al momento de su declaración.</a:t>
            </a:r>
            <a:endParaRPr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100">
                <a:solidFill>
                  <a:schemeClr val="dk1"/>
                </a:solidFill>
              </a:rPr>
              <a:t>int</a:t>
            </a:r>
            <a:r>
              <a:rPr lang="es" sz="2100">
                <a:solidFill>
                  <a:schemeClr val="dk1"/>
                </a:solidFill>
              </a:rPr>
              <a:t> numeros[</a:t>
            </a:r>
            <a:r>
              <a:rPr lang="es" sz="2100">
                <a:solidFill>
                  <a:srgbClr val="188038"/>
                </a:solidFill>
              </a:rPr>
              <a:t>5</a:t>
            </a:r>
            <a:r>
              <a:rPr lang="es" sz="2100">
                <a:solidFill>
                  <a:schemeClr val="dk1"/>
                </a:solidFill>
              </a:rPr>
              <a:t>]; </a:t>
            </a:r>
            <a:r>
              <a:rPr lang="es" sz="2100">
                <a:solidFill>
                  <a:srgbClr val="188038"/>
                </a:solidFill>
              </a:rPr>
              <a:t>// array de 5 enteros</a:t>
            </a:r>
            <a:endParaRPr sz="21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12925" y="176900"/>
            <a:ext cx="84582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¿Cómo se almacenan los arrays en memoria?</a:t>
            </a:r>
            <a:endParaRPr sz="322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s" sz="1700">
                <a:solidFill>
                  <a:schemeClr val="dk1"/>
                </a:solidFill>
              </a:rPr>
              <a:t>Los elementos del array se almacenan en </a:t>
            </a:r>
            <a:r>
              <a:rPr b="1" lang="es" sz="1700">
                <a:solidFill>
                  <a:schemeClr val="dk1"/>
                </a:solidFill>
              </a:rPr>
              <a:t>espacios consecutivos</a:t>
            </a:r>
            <a:r>
              <a:rPr lang="es" sz="1700">
                <a:solidFill>
                  <a:schemeClr val="dk1"/>
                </a:solidFill>
              </a:rPr>
              <a:t> de memoria RAM.</a:t>
            </a:r>
            <a:br>
              <a:rPr lang="es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dk1"/>
                </a:solidFill>
              </a:rPr>
              <a:t>Cada celda ocupa un número fijo de bytes (depende del tipo de dato).</a:t>
            </a:r>
            <a:br>
              <a:rPr lang="es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s" sz="1700">
                <a:solidFill>
                  <a:schemeClr val="dk1"/>
                </a:solidFill>
              </a:rPr>
              <a:t>Se puede acceder a cada elemento mediante el </a:t>
            </a:r>
            <a:r>
              <a:rPr b="1" lang="es" sz="1700">
                <a:solidFill>
                  <a:schemeClr val="dk1"/>
                </a:solidFill>
              </a:rPr>
              <a:t>nombre del array + índice</a:t>
            </a:r>
            <a:r>
              <a:rPr lang="es" sz="1700">
                <a:solidFill>
                  <a:schemeClr val="dk1"/>
                </a:solidFill>
              </a:rPr>
              <a:t>.</a:t>
            </a:r>
            <a:br>
              <a:rPr lang="e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</a:rPr>
              <a:t>Ejemplo array </a:t>
            </a:r>
            <a:r>
              <a:rPr b="1" lang="es" sz="1700">
                <a:solidFill>
                  <a:srgbClr val="188038"/>
                </a:solidFill>
              </a:rPr>
              <a:t>int numeros[4] = {10, 20, 30, 40};</a:t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12925" y="176900"/>
            <a:ext cx="84582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¿Cómo se almacenan los arrays en memoria?</a:t>
            </a:r>
            <a:endParaRPr sz="322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**Si un int ocupa 4 bytes, cada celda está separada por 4 bytes.**</a:t>
            </a:r>
            <a:endParaRPr sz="2300">
              <a:solidFill>
                <a:schemeClr val="dk1"/>
              </a:solidFill>
            </a:endParaRPr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712575" y="13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{EC2C4AB6-9522-45F9-B188-F2AC3855A1B4}</a:tableStyleId>
              </a:tblPr>
              <a:tblGrid>
                <a:gridCol w="2492975"/>
                <a:gridCol w="2492975"/>
                <a:gridCol w="2492975"/>
              </a:tblGrid>
              <a:tr h="451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Direcci</a:t>
                      </a:r>
                      <a:r>
                        <a:rPr b="1" lang="es">
                          <a:solidFill>
                            <a:schemeClr val="dk1"/>
                          </a:solidFill>
                        </a:rPr>
                        <a:t>ón de memoria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valor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</a:rPr>
                        <a:t>Índice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51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0x100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numeros[0]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0x104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numeros[1]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0x108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numeros[2]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12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0x10C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numeros[3]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212925" y="176900"/>
            <a:ext cx="84582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Declaración acceso e </a:t>
            </a:r>
            <a:r>
              <a:rPr lang="es" sz="3220"/>
              <a:t>inicialización</a:t>
            </a:r>
            <a:endParaRPr sz="3220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</a:rPr>
              <a:t>int</a:t>
            </a:r>
            <a:r>
              <a:rPr lang="es" sz="1900">
                <a:solidFill>
                  <a:schemeClr val="dk1"/>
                </a:solidFill>
              </a:rPr>
              <a:t> edades[</a:t>
            </a:r>
            <a:r>
              <a:rPr lang="es" sz="1900">
                <a:solidFill>
                  <a:srgbClr val="188038"/>
                </a:solidFill>
              </a:rPr>
              <a:t>5</a:t>
            </a:r>
            <a:r>
              <a:rPr lang="es" sz="1900">
                <a:solidFill>
                  <a:schemeClr val="dk1"/>
                </a:solidFill>
              </a:rPr>
              <a:t>]; 			</a:t>
            </a:r>
            <a:r>
              <a:rPr lang="es" sz="1900">
                <a:solidFill>
                  <a:srgbClr val="188038"/>
                </a:solidFill>
              </a:rPr>
              <a:t>// declara un array de 5 enteros</a:t>
            </a:r>
            <a:endParaRPr sz="19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edades[</a:t>
            </a:r>
            <a:r>
              <a:rPr lang="es" sz="1900">
                <a:solidFill>
                  <a:srgbClr val="188038"/>
                </a:solidFill>
              </a:rPr>
              <a:t>0</a:t>
            </a:r>
            <a:r>
              <a:rPr lang="es" sz="1900">
                <a:solidFill>
                  <a:schemeClr val="dk1"/>
                </a:solidFill>
              </a:rPr>
              <a:t>] = </a:t>
            </a:r>
            <a:r>
              <a:rPr lang="es" sz="1900">
                <a:solidFill>
                  <a:srgbClr val="188038"/>
                </a:solidFill>
              </a:rPr>
              <a:t>18</a:t>
            </a:r>
            <a:r>
              <a:rPr lang="es" sz="1900">
                <a:solidFill>
                  <a:schemeClr val="dk1"/>
                </a:solidFill>
              </a:rPr>
              <a:t>; 			</a:t>
            </a:r>
            <a:r>
              <a:rPr lang="es" sz="1900">
                <a:solidFill>
                  <a:srgbClr val="188038"/>
                </a:solidFill>
              </a:rPr>
              <a:t>// asigna 18 al primer elemento</a:t>
            </a:r>
            <a:endParaRPr sz="19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</a:rPr>
              <a:t>int</a:t>
            </a:r>
            <a:r>
              <a:rPr lang="es" sz="1900">
                <a:solidFill>
                  <a:schemeClr val="dk1"/>
                </a:solidFill>
              </a:rPr>
              <a:t> x = edades[</a:t>
            </a:r>
            <a:r>
              <a:rPr lang="es" sz="1900">
                <a:solidFill>
                  <a:srgbClr val="188038"/>
                </a:solidFill>
              </a:rPr>
              <a:t>2</a:t>
            </a:r>
            <a:r>
              <a:rPr lang="es" sz="1900">
                <a:solidFill>
                  <a:schemeClr val="dk1"/>
                </a:solidFill>
              </a:rPr>
              <a:t>]; 		</a:t>
            </a:r>
            <a:r>
              <a:rPr lang="es" sz="1900">
                <a:solidFill>
                  <a:srgbClr val="188038"/>
                </a:solidFill>
              </a:rPr>
              <a:t>// lee el valor del tercer elemento</a:t>
            </a:r>
            <a:endParaRPr sz="19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</a:rPr>
              <a:t>int</a:t>
            </a:r>
            <a:r>
              <a:rPr lang="es" sz="1900">
                <a:solidFill>
                  <a:schemeClr val="dk1"/>
                </a:solidFill>
              </a:rPr>
              <a:t> a[</a:t>
            </a:r>
            <a:r>
              <a:rPr lang="es" sz="1900">
                <a:solidFill>
                  <a:srgbClr val="188038"/>
                </a:solidFill>
              </a:rPr>
              <a:t>5</a:t>
            </a:r>
            <a:r>
              <a:rPr lang="es" sz="1900">
                <a:solidFill>
                  <a:schemeClr val="dk1"/>
                </a:solidFill>
              </a:rPr>
              <a:t>] = {</a:t>
            </a:r>
            <a:r>
              <a:rPr lang="es" sz="1900">
                <a:solidFill>
                  <a:srgbClr val="188038"/>
                </a:solidFill>
              </a:rPr>
              <a:t>1</a:t>
            </a:r>
            <a:r>
              <a:rPr lang="es" sz="1900">
                <a:solidFill>
                  <a:schemeClr val="dk1"/>
                </a:solidFill>
              </a:rPr>
              <a:t>, </a:t>
            </a:r>
            <a:r>
              <a:rPr lang="es" sz="1900">
                <a:solidFill>
                  <a:srgbClr val="188038"/>
                </a:solidFill>
              </a:rPr>
              <a:t>2</a:t>
            </a:r>
            <a:r>
              <a:rPr lang="es" sz="1900">
                <a:solidFill>
                  <a:schemeClr val="dk1"/>
                </a:solidFill>
              </a:rPr>
              <a:t>, </a:t>
            </a:r>
            <a:r>
              <a:rPr lang="es" sz="1900">
                <a:solidFill>
                  <a:srgbClr val="188038"/>
                </a:solidFill>
              </a:rPr>
              <a:t>3</a:t>
            </a:r>
            <a:r>
              <a:rPr lang="es" sz="1900">
                <a:solidFill>
                  <a:schemeClr val="dk1"/>
                </a:solidFill>
              </a:rPr>
              <a:t>, </a:t>
            </a:r>
            <a:r>
              <a:rPr lang="es" sz="1900">
                <a:solidFill>
                  <a:srgbClr val="188038"/>
                </a:solidFill>
              </a:rPr>
              <a:t>4</a:t>
            </a:r>
            <a:r>
              <a:rPr lang="es" sz="1900">
                <a:solidFill>
                  <a:schemeClr val="dk1"/>
                </a:solidFill>
              </a:rPr>
              <a:t>, </a:t>
            </a:r>
            <a:r>
              <a:rPr lang="es" sz="1900">
                <a:solidFill>
                  <a:srgbClr val="188038"/>
                </a:solidFill>
              </a:rPr>
              <a:t>5</a:t>
            </a:r>
            <a:r>
              <a:rPr lang="es" sz="1900">
                <a:solidFill>
                  <a:schemeClr val="dk1"/>
                </a:solidFill>
              </a:rPr>
              <a:t>};    </a:t>
            </a:r>
            <a:r>
              <a:rPr lang="es" sz="1900">
                <a:solidFill>
                  <a:srgbClr val="188038"/>
                </a:solidFill>
              </a:rPr>
              <a:t>	// todos los elementos</a:t>
            </a:r>
            <a:endParaRPr sz="19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900">
                <a:solidFill>
                  <a:schemeClr val="dk1"/>
                </a:solidFill>
              </a:rPr>
              <a:t>int</a:t>
            </a:r>
            <a:r>
              <a:rPr lang="es" sz="1900">
                <a:solidFill>
                  <a:schemeClr val="dk1"/>
                </a:solidFill>
              </a:rPr>
              <a:t> b[</a:t>
            </a:r>
            <a:r>
              <a:rPr lang="es" sz="1900">
                <a:solidFill>
                  <a:srgbClr val="188038"/>
                </a:solidFill>
              </a:rPr>
              <a:t>5</a:t>
            </a:r>
            <a:r>
              <a:rPr lang="es" sz="1900">
                <a:solidFill>
                  <a:schemeClr val="dk1"/>
                </a:solidFill>
              </a:rPr>
              <a:t>] = {</a:t>
            </a:r>
            <a:r>
              <a:rPr lang="es" sz="1900">
                <a:solidFill>
                  <a:srgbClr val="188038"/>
                </a:solidFill>
              </a:rPr>
              <a:t>1</a:t>
            </a:r>
            <a:r>
              <a:rPr lang="es" sz="1900">
                <a:solidFill>
                  <a:schemeClr val="dk1"/>
                </a:solidFill>
              </a:rPr>
              <a:t>, </a:t>
            </a:r>
            <a:r>
              <a:rPr lang="es" sz="1900">
                <a:solidFill>
                  <a:srgbClr val="188038"/>
                </a:solidFill>
              </a:rPr>
              <a:t>2</a:t>
            </a:r>
            <a:r>
              <a:rPr lang="es" sz="1900">
                <a:solidFill>
                  <a:schemeClr val="dk1"/>
                </a:solidFill>
              </a:rPr>
              <a:t>};             </a:t>
            </a:r>
            <a:r>
              <a:rPr lang="es" sz="1900">
                <a:solidFill>
                  <a:srgbClr val="188038"/>
                </a:solidFill>
              </a:rPr>
              <a:t>	// el resto se llena con ceros</a:t>
            </a:r>
            <a:endParaRPr sz="19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900">
                <a:solidFill>
                  <a:schemeClr val="dk1"/>
                </a:solidFill>
              </a:rPr>
              <a:t>int</a:t>
            </a:r>
            <a:r>
              <a:rPr lang="es" sz="1900">
                <a:solidFill>
                  <a:schemeClr val="dk1"/>
                </a:solidFill>
              </a:rPr>
              <a:t> c[ ] = {</a:t>
            </a:r>
            <a:r>
              <a:rPr lang="es" sz="1900">
                <a:solidFill>
                  <a:srgbClr val="188038"/>
                </a:solidFill>
              </a:rPr>
              <a:t>10</a:t>
            </a:r>
            <a:r>
              <a:rPr lang="es" sz="1900">
                <a:solidFill>
                  <a:schemeClr val="dk1"/>
                </a:solidFill>
              </a:rPr>
              <a:t>, </a:t>
            </a:r>
            <a:r>
              <a:rPr lang="es" sz="1900">
                <a:solidFill>
                  <a:srgbClr val="188038"/>
                </a:solidFill>
              </a:rPr>
              <a:t>20</a:t>
            </a:r>
            <a:r>
              <a:rPr lang="es" sz="1900">
                <a:solidFill>
                  <a:schemeClr val="dk1"/>
                </a:solidFill>
              </a:rPr>
              <a:t>, </a:t>
            </a:r>
            <a:r>
              <a:rPr lang="es" sz="1900">
                <a:solidFill>
                  <a:srgbClr val="188038"/>
                </a:solidFill>
              </a:rPr>
              <a:t>30</a:t>
            </a:r>
            <a:r>
              <a:rPr lang="es" sz="1900">
                <a:solidFill>
                  <a:schemeClr val="dk1"/>
                </a:solidFill>
              </a:rPr>
              <a:t>};       	</a:t>
            </a:r>
            <a:r>
              <a:rPr lang="es" sz="1900">
                <a:solidFill>
                  <a:srgbClr val="188038"/>
                </a:solidFill>
              </a:rPr>
              <a:t>// el tamaño se deduce automáticamente</a:t>
            </a:r>
            <a:endParaRPr sz="24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212925" y="176900"/>
            <a:ext cx="84582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¿Por qué los arrays son de tamaño fijo?</a:t>
            </a:r>
            <a:endParaRPr sz="3220"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En C, los arrays no crecen ni se reducen dinámicamente por sí solos.El compilador necesita saber cuánto espacio reservar en memoria.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El tamaño es necesario para calcular la posición de cada elemento (base </a:t>
            </a:r>
            <a:r>
              <a:rPr lang="es" sz="1100">
                <a:solidFill>
                  <a:schemeClr val="dk1"/>
                </a:solidFill>
              </a:rPr>
              <a:t>*primer elemento del array*</a:t>
            </a:r>
            <a:r>
              <a:rPr lang="es">
                <a:solidFill>
                  <a:schemeClr val="dk1"/>
                </a:solidFill>
              </a:rPr>
              <a:t> + i * tamaño_del_tipo).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C no permite arrays con elementos de distintos tipos. El tipo define cómo se interpreta la memoria.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int</a:t>
            </a:r>
            <a:r>
              <a:rPr lang="es">
                <a:solidFill>
                  <a:schemeClr val="dk1"/>
                </a:solidFill>
              </a:rPr>
              <a:t> enteros[</a:t>
            </a:r>
            <a:r>
              <a:rPr b="1" lang="es">
                <a:solidFill>
                  <a:srgbClr val="188038"/>
                </a:solidFill>
              </a:rPr>
              <a:t>4</a:t>
            </a:r>
            <a:r>
              <a:rPr lang="es">
                <a:solidFill>
                  <a:schemeClr val="dk1"/>
                </a:solidFill>
              </a:rPr>
              <a:t>]; 	</a:t>
            </a:r>
            <a:r>
              <a:rPr lang="es">
                <a:solidFill>
                  <a:srgbClr val="188038"/>
                </a:solidFill>
              </a:rPr>
              <a:t>// solo enteros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char</a:t>
            </a:r>
            <a:r>
              <a:rPr lang="es">
                <a:solidFill>
                  <a:schemeClr val="dk1"/>
                </a:solidFill>
              </a:rPr>
              <a:t> letras[</a:t>
            </a:r>
            <a:r>
              <a:rPr b="1" lang="es">
                <a:solidFill>
                  <a:srgbClr val="188038"/>
                </a:solidFill>
              </a:rPr>
              <a:t>10</a:t>
            </a:r>
            <a:r>
              <a:rPr lang="es">
                <a:solidFill>
                  <a:schemeClr val="dk1"/>
                </a:solidFill>
              </a:rPr>
              <a:t>];	</a:t>
            </a:r>
            <a:r>
              <a:rPr lang="es">
                <a:solidFill>
                  <a:srgbClr val="188038"/>
                </a:solidFill>
              </a:rPr>
              <a:t>// solo caracteres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float</a:t>
            </a:r>
            <a:r>
              <a:rPr lang="es">
                <a:solidFill>
                  <a:schemeClr val="dk1"/>
                </a:solidFill>
              </a:rPr>
              <a:t> decimales[</a:t>
            </a:r>
            <a:r>
              <a:rPr b="1" lang="es">
                <a:solidFill>
                  <a:srgbClr val="188038"/>
                </a:solidFill>
              </a:rPr>
              <a:t>3</a:t>
            </a:r>
            <a:r>
              <a:rPr lang="es">
                <a:solidFill>
                  <a:schemeClr val="dk1"/>
                </a:solidFill>
              </a:rPr>
              <a:t>]; </a:t>
            </a:r>
            <a:r>
              <a:rPr lang="es">
                <a:solidFill>
                  <a:srgbClr val="188038"/>
                </a:solidFill>
              </a:rPr>
              <a:t>// solo floats</a:t>
            </a:r>
            <a:endParaRPr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212925" y="176900"/>
            <a:ext cx="84582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Cómo</a:t>
            </a:r>
            <a:r>
              <a:rPr lang="es" sz="3220"/>
              <a:t> recorrerlos…</a:t>
            </a:r>
            <a:endParaRPr sz="3220"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rgbClr val="660000"/>
                </a:solidFill>
              </a:rPr>
              <a:t>for</a:t>
            </a:r>
            <a:r>
              <a:rPr lang="es" sz="2200">
                <a:solidFill>
                  <a:schemeClr val="dk1"/>
                </a:solidFill>
              </a:rPr>
              <a:t> (</a:t>
            </a:r>
            <a:r>
              <a:rPr b="1" lang="es" sz="2200">
                <a:solidFill>
                  <a:schemeClr val="dk1"/>
                </a:solidFill>
              </a:rPr>
              <a:t>int</a:t>
            </a:r>
            <a:r>
              <a:rPr lang="es" sz="2200">
                <a:solidFill>
                  <a:schemeClr val="dk1"/>
                </a:solidFill>
              </a:rPr>
              <a:t> i = </a:t>
            </a:r>
            <a:r>
              <a:rPr b="1" lang="es" sz="2200">
                <a:solidFill>
                  <a:srgbClr val="188038"/>
                </a:solidFill>
              </a:rPr>
              <a:t>0</a:t>
            </a:r>
            <a:r>
              <a:rPr lang="es" sz="2200">
                <a:solidFill>
                  <a:schemeClr val="dk1"/>
                </a:solidFill>
              </a:rPr>
              <a:t>; i &lt; </a:t>
            </a:r>
            <a:r>
              <a:rPr b="1" lang="es" sz="2200">
                <a:solidFill>
                  <a:srgbClr val="188038"/>
                </a:solidFill>
              </a:rPr>
              <a:t>5</a:t>
            </a:r>
            <a:r>
              <a:rPr lang="es" sz="2200">
                <a:solidFill>
                  <a:schemeClr val="dk1"/>
                </a:solidFill>
              </a:rPr>
              <a:t>; i++) {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	printf(</a:t>
            </a:r>
            <a:r>
              <a:rPr lang="es" sz="2200">
                <a:solidFill>
                  <a:srgbClr val="990000"/>
                </a:solidFill>
              </a:rPr>
              <a:t>"%d\n"</a:t>
            </a:r>
            <a:r>
              <a:rPr lang="es" sz="2200">
                <a:solidFill>
                  <a:schemeClr val="dk1"/>
                </a:solidFill>
              </a:rPr>
              <a:t>, edades[i]);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}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Recorre uno a uno los elementos de un array llamado edades y los imprime junto a un salto de </a:t>
            </a:r>
            <a:r>
              <a:rPr lang="es">
                <a:solidFill>
                  <a:schemeClr val="dk1"/>
                </a:solidFill>
              </a:rPr>
              <a:t>línea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12925" y="176900"/>
            <a:ext cx="84582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Arrays multidimensionales (matrices)</a:t>
            </a:r>
            <a:endParaRPr sz="3220"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C permite arrays de varias dimensiones, típicamente 2D (pueden ser más).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int</a:t>
            </a:r>
            <a:r>
              <a:rPr lang="es">
                <a:solidFill>
                  <a:schemeClr val="dk1"/>
                </a:solidFill>
              </a:rPr>
              <a:t> matriz[</a:t>
            </a:r>
            <a:r>
              <a:rPr b="1" lang="es">
                <a:solidFill>
                  <a:srgbClr val="188038"/>
                </a:solidFill>
              </a:rPr>
              <a:t>2</a:t>
            </a:r>
            <a:r>
              <a:rPr lang="es">
                <a:solidFill>
                  <a:schemeClr val="dk1"/>
                </a:solidFill>
              </a:rPr>
              <a:t>][</a:t>
            </a:r>
            <a:r>
              <a:rPr b="1" lang="es">
                <a:solidFill>
                  <a:srgbClr val="188038"/>
                </a:solidFill>
              </a:rPr>
              <a:t>3</a:t>
            </a:r>
            <a:r>
              <a:rPr lang="es">
                <a:solidFill>
                  <a:schemeClr val="dk1"/>
                </a:solidFill>
              </a:rPr>
              <a:t>] =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{</a:t>
            </a:r>
            <a:r>
              <a:rPr b="1" lang="es">
                <a:solidFill>
                  <a:srgbClr val="188038"/>
                </a:solidFill>
              </a:rPr>
              <a:t>1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b="1" lang="es">
                <a:solidFill>
                  <a:srgbClr val="188038"/>
                </a:solidFill>
              </a:rPr>
              <a:t>2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b="1" lang="es">
                <a:solidFill>
                  <a:srgbClr val="188038"/>
                </a:solidFill>
              </a:rPr>
              <a:t>3</a:t>
            </a:r>
            <a:r>
              <a:rPr lang="es">
                <a:solidFill>
                  <a:schemeClr val="dk1"/>
                </a:solidFill>
              </a:rPr>
              <a:t>},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{</a:t>
            </a:r>
            <a:r>
              <a:rPr b="1" lang="es">
                <a:solidFill>
                  <a:srgbClr val="188038"/>
                </a:solidFill>
              </a:rPr>
              <a:t>4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b="1" lang="es">
                <a:solidFill>
                  <a:srgbClr val="188038"/>
                </a:solidFill>
              </a:rPr>
              <a:t>5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b="1" lang="es">
                <a:solidFill>
                  <a:srgbClr val="188038"/>
                </a:solidFill>
              </a:rPr>
              <a:t>6</a:t>
            </a:r>
            <a:r>
              <a:rPr lang="e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};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74">
                <a:solidFill>
                  <a:schemeClr val="dk1"/>
                </a:solidFill>
              </a:rPr>
              <a:t>En el primer corchete ponemos la cantidad de filas y en el segundo la cantidad de columnas</a:t>
            </a:r>
            <a:endParaRPr sz="137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visualmente</a:t>
            </a:r>
            <a:r>
              <a:rPr lang="es">
                <a:solidFill>
                  <a:schemeClr val="dk1"/>
                </a:solidFill>
              </a:rPr>
              <a:t>: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Fila 0: [1 2 3]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Fila 1: [4 5 6]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212925" y="176900"/>
            <a:ext cx="84582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20"/>
              <a:t>Cómo lo recorremos…</a:t>
            </a:r>
            <a:endParaRPr sz="3220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rgbClr val="5B0F00"/>
                </a:solidFill>
              </a:rPr>
              <a:t>for</a:t>
            </a:r>
            <a:r>
              <a:rPr lang="es" sz="1900">
                <a:solidFill>
                  <a:schemeClr val="dk1"/>
                </a:solidFill>
              </a:rPr>
              <a:t> (</a:t>
            </a:r>
            <a:r>
              <a:rPr b="1" lang="es" sz="1900">
                <a:solidFill>
                  <a:schemeClr val="dk1"/>
                </a:solidFill>
              </a:rPr>
              <a:t>int</a:t>
            </a:r>
            <a:r>
              <a:rPr lang="es" sz="1900">
                <a:solidFill>
                  <a:schemeClr val="dk1"/>
                </a:solidFill>
              </a:rPr>
              <a:t> i = </a:t>
            </a:r>
            <a:r>
              <a:rPr lang="es" sz="1900">
                <a:solidFill>
                  <a:srgbClr val="188038"/>
                </a:solidFill>
              </a:rPr>
              <a:t>0</a:t>
            </a:r>
            <a:r>
              <a:rPr lang="es" sz="1900">
                <a:solidFill>
                  <a:schemeClr val="dk1"/>
                </a:solidFill>
              </a:rPr>
              <a:t>; i &lt; </a:t>
            </a:r>
            <a:r>
              <a:rPr lang="es" sz="1900">
                <a:solidFill>
                  <a:srgbClr val="188038"/>
                </a:solidFill>
              </a:rPr>
              <a:t>2</a:t>
            </a:r>
            <a:r>
              <a:rPr lang="es" sz="1900">
                <a:solidFill>
                  <a:schemeClr val="dk1"/>
                </a:solidFill>
              </a:rPr>
              <a:t>; i++) {  		</a:t>
            </a:r>
            <a:r>
              <a:rPr lang="es" sz="1200">
                <a:solidFill>
                  <a:schemeClr val="dk1"/>
                </a:solidFill>
              </a:rPr>
              <a:t>//el for de afuera se mete en la fila…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	</a:t>
            </a:r>
            <a:r>
              <a:rPr lang="es" sz="1900">
                <a:solidFill>
                  <a:srgbClr val="5B0F00"/>
                </a:solidFill>
              </a:rPr>
              <a:t>for</a:t>
            </a:r>
            <a:r>
              <a:rPr lang="es" sz="1900">
                <a:solidFill>
                  <a:schemeClr val="dk1"/>
                </a:solidFill>
              </a:rPr>
              <a:t> (</a:t>
            </a:r>
            <a:r>
              <a:rPr b="1" lang="es" sz="1900">
                <a:solidFill>
                  <a:schemeClr val="dk1"/>
                </a:solidFill>
              </a:rPr>
              <a:t>int</a:t>
            </a:r>
            <a:r>
              <a:rPr lang="es" sz="1900">
                <a:solidFill>
                  <a:schemeClr val="dk1"/>
                </a:solidFill>
              </a:rPr>
              <a:t> j =</a:t>
            </a:r>
            <a:r>
              <a:rPr lang="es" sz="1900">
                <a:solidFill>
                  <a:srgbClr val="188038"/>
                </a:solidFill>
              </a:rPr>
              <a:t> 0</a:t>
            </a:r>
            <a:r>
              <a:rPr lang="es" sz="1900">
                <a:solidFill>
                  <a:schemeClr val="dk1"/>
                </a:solidFill>
              </a:rPr>
              <a:t>; j &lt; </a:t>
            </a:r>
            <a:r>
              <a:rPr lang="es" sz="1900">
                <a:solidFill>
                  <a:srgbClr val="188038"/>
                </a:solidFill>
              </a:rPr>
              <a:t>3</a:t>
            </a:r>
            <a:r>
              <a:rPr lang="es" sz="1900">
                <a:solidFill>
                  <a:schemeClr val="dk1"/>
                </a:solidFill>
              </a:rPr>
              <a:t>; j++) {  	</a:t>
            </a:r>
            <a:r>
              <a:rPr lang="es" sz="1200">
                <a:solidFill>
                  <a:schemeClr val="dk1"/>
                </a:solidFill>
              </a:rPr>
              <a:t>//el de adentro se mete en la columna…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    	</a:t>
            </a:r>
            <a:r>
              <a:rPr lang="es" sz="1900">
                <a:solidFill>
                  <a:srgbClr val="5B0F00"/>
                </a:solidFill>
              </a:rPr>
              <a:t>printf</a:t>
            </a:r>
            <a:r>
              <a:rPr lang="es" sz="1900">
                <a:solidFill>
                  <a:schemeClr val="dk1"/>
                </a:solidFill>
              </a:rPr>
              <a:t>(</a:t>
            </a:r>
            <a:r>
              <a:rPr lang="es" sz="1900">
                <a:solidFill>
                  <a:srgbClr val="B45F06"/>
                </a:solidFill>
              </a:rPr>
              <a:t>"%d "</a:t>
            </a:r>
            <a:r>
              <a:rPr lang="es" sz="1900">
                <a:solidFill>
                  <a:schemeClr val="dk1"/>
                </a:solidFill>
              </a:rPr>
              <a:t>, matriz[i][j]);    </a:t>
            </a:r>
            <a:r>
              <a:rPr lang="es" sz="1200">
                <a:solidFill>
                  <a:schemeClr val="dk1"/>
                </a:solidFill>
              </a:rPr>
              <a:t>//i es la fila j la columna…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	}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	</a:t>
            </a:r>
            <a:r>
              <a:rPr lang="es" sz="1900">
                <a:solidFill>
                  <a:srgbClr val="660000"/>
                </a:solidFill>
              </a:rPr>
              <a:t>printf</a:t>
            </a:r>
            <a:r>
              <a:rPr lang="es" sz="1900">
                <a:solidFill>
                  <a:schemeClr val="dk1"/>
                </a:solidFill>
              </a:rPr>
              <a:t>(</a:t>
            </a:r>
            <a:r>
              <a:rPr lang="es" sz="1900">
                <a:solidFill>
                  <a:srgbClr val="B45F06"/>
                </a:solidFill>
              </a:rPr>
              <a:t>"\n"</a:t>
            </a:r>
            <a:r>
              <a:rPr lang="es" sz="1900">
                <a:solidFill>
                  <a:schemeClr val="dk1"/>
                </a:solidFill>
              </a:rPr>
              <a:t>);		</a:t>
            </a:r>
            <a:r>
              <a:rPr lang="es" sz="1300">
                <a:solidFill>
                  <a:schemeClr val="dk1"/>
                </a:solidFill>
              </a:rPr>
              <a:t>//este salto de </a:t>
            </a:r>
            <a:r>
              <a:rPr lang="es" sz="1300">
                <a:solidFill>
                  <a:schemeClr val="dk1"/>
                </a:solidFill>
              </a:rPr>
              <a:t>línea</a:t>
            </a:r>
            <a:r>
              <a:rPr lang="es" sz="1300">
                <a:solidFill>
                  <a:schemeClr val="dk1"/>
                </a:solidFill>
              </a:rPr>
              <a:t> es clave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}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esto va a impimir nuestra matrix :	1 2 3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900">
                <a:solidFill>
                  <a:schemeClr val="dk1"/>
                </a:solidFill>
              </a:rPr>
              <a:t>								4 5 6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