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954838" cy="9309100"/>
  <p:embeddedFontLst>
    <p:embeddedFont>
      <p:font typeface="Roboto Black" charset="0"/>
      <p:bold r:id="rId41"/>
      <p:boldItalic r:id="rId42"/>
    </p:embeddedFont>
    <p:embeddedFont>
      <p:font typeface="Average" charset="0"/>
      <p:regular r:id="rId43"/>
    </p:embeddedFont>
    <p:embeddedFont>
      <p:font typeface="Merriweather" charset="0"/>
      <p:regular r:id="rId44"/>
      <p:bold r:id="rId45"/>
      <p:italic r:id="rId46"/>
      <p:boldItalic r:id="rId47"/>
    </p:embeddedFont>
    <p:embeddedFont>
      <p:font typeface="Alfa Slab One" charset="0"/>
      <p:regular r:id="rId48"/>
    </p:embeddedFont>
    <p:embeddedFont>
      <p:font typeface="Proxima Nova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hLPH/Iv01uh46qwDATMZ9iaPTg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9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39466" y="2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8BF101BE-249A-4781-AC86-9A7AC8121A0C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2C83CF44-014B-4F59-98D3-E6EEA75968D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10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92915" rIns="92915" bIns="9291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15" tIns="92915" rIns="92915" bIns="9291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22344b7bd28_0_8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g22344b7bd28_0_8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g22344b7bd28_0_8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g22344b7bd28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344b7bd28_0_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2344b7bd28_0_1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g22344b7bd28_0_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2344b7bd28_0_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2344b7bd28_0_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22344b7bd28_0_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g22344b7bd28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2344b7bd28_0_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22344b7bd28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344b7bd28_0_2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g22344b7bd28_0_2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22344b7bd28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2344b7bd28_0_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g22344b7bd28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344b7bd28_0_35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g22344b7bd28_0_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g22344b7bd28_0_35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g22344b7bd28_0_35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g22344b7bd28_0_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g22344b7bd28_0_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2344b7bd28_0_4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g22344b7bd28_0_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2344b7bd28_0_45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22344b7bd28_0_45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22344b7bd28_0_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344b7bd28_0_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g22344b7bd28_0_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g22344b7bd28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 idx="4294967295"/>
          </p:nvPr>
        </p:nvSpPr>
        <p:spPr>
          <a:xfrm>
            <a:off x="0" y="203200"/>
            <a:ext cx="7800975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5000"/>
              <a:buFont typeface="Roboto Black"/>
              <a:buNone/>
            </a:pPr>
            <a:r>
              <a:rPr lang="es-ES" sz="5000" b="0" i="0" u="none" strike="noStrike" cap="none" dirty="0" smtClean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        Programación </a:t>
            </a:r>
            <a:r>
              <a:rPr lang="es-ES" sz="5000" dirty="0" smtClean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I</a:t>
            </a:r>
            <a:r>
              <a:rPr lang="es-ES" sz="5000" b="0" i="0" u="none" strike="noStrike" cap="none" dirty="0" smtClean="0">
                <a:solidFill>
                  <a:schemeClr val="bg1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sz="5000" b="0" i="0" u="none" strike="noStrike" cap="none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26475" y="1876100"/>
            <a:ext cx="8881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500"/>
              <a:buFont typeface="Roboto Black"/>
              <a:buNone/>
            </a:pPr>
            <a:endParaRPr sz="4500" b="0" i="1" u="none" strike="noStrike" cap="none">
              <a:solidFill>
                <a:schemeClr val="tx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6475" y="2144110"/>
            <a:ext cx="8768700" cy="335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Universidad </a:t>
            </a:r>
            <a:r>
              <a:rPr lang="es" sz="1800" i="1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 Tecnológica  Nacional </a:t>
            </a:r>
            <a:r>
              <a:rPr lang="es" sz="1800" i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Cuch Sede Chivilcoy</a:t>
            </a:r>
            <a:endParaRPr sz="1800" i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" sz="1500" i="1" dirty="0" smtClean="0">
                <a:solidFill>
                  <a:srgbClr val="58C1BA"/>
                </a:solidFill>
                <a:latin typeface="Merriweather"/>
                <a:ea typeface="Merriweather"/>
                <a:cs typeface="Merriweather"/>
                <a:sym typeface="Merriweather"/>
              </a:rPr>
              <a:t>Profesores </a:t>
            </a:r>
          </a:p>
          <a:p>
            <a:pPr algn="ctr">
              <a:spcBef>
                <a:spcPts val="750"/>
              </a:spcBef>
            </a:pPr>
            <a:endParaRPr lang="es" sz="1500" i="1" dirty="0" smtClean="0">
              <a:solidFill>
                <a:srgbClr val="58C1B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ctr">
              <a:spcBef>
                <a:spcPts val="750"/>
              </a:spcBef>
            </a:pPr>
            <a:r>
              <a:rPr lang="es" sz="1500" i="1" dirty="0" smtClean="0">
                <a:solidFill>
                  <a:srgbClr val="58C1BA"/>
                </a:solidFill>
                <a:latin typeface="Merriweather"/>
                <a:ea typeface="Merriweather"/>
                <a:cs typeface="Merriweather"/>
                <a:sym typeface="Merriweather"/>
              </a:rPr>
              <a:t>Luciana Denicio</a:t>
            </a:r>
          </a:p>
          <a:p>
            <a:pPr algn="ctr">
              <a:spcBef>
                <a:spcPts val="750"/>
              </a:spcBef>
            </a:pPr>
            <a:r>
              <a:rPr lang="es" sz="1500" i="1" dirty="0" smtClean="0">
                <a:solidFill>
                  <a:srgbClr val="58C1BA"/>
                </a:solidFill>
                <a:latin typeface="Merriweather"/>
                <a:ea typeface="Merriweather"/>
                <a:cs typeface="Merriweather"/>
                <a:sym typeface="Merriweather"/>
              </a:rPr>
              <a:t>Matias Garro</a:t>
            </a:r>
            <a:endParaRPr lang="es" sz="1500" i="1" dirty="0" smtClean="0">
              <a:solidFill>
                <a:srgbClr val="00B0F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ctr">
              <a:spcBef>
                <a:spcPts val="750"/>
              </a:spcBef>
            </a:pPr>
            <a:endParaRPr lang="es-AR" sz="1500" i="1" u="sng" dirty="0" smtClean="0">
              <a:solidFill>
                <a:srgbClr val="58C1B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algn="ctr">
              <a:spcBef>
                <a:spcPts val="750"/>
              </a:spcBef>
            </a:pPr>
            <a:endParaRPr lang="es-AR" sz="1500" i="1" u="sng" dirty="0" smtClean="0">
              <a:solidFill>
                <a:srgbClr val="58C1B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 lang="es" sz="1500" i="1" dirty="0" smtClean="0">
              <a:solidFill>
                <a:srgbClr val="58C1BA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750"/>
              </a:spcBef>
              <a:spcAft>
                <a:spcPts val="0"/>
              </a:spcAft>
              <a:buNone/>
            </a:pPr>
            <a:endParaRPr lang="es" sz="1500" i="1" dirty="0" smtClean="0">
              <a:solidFill>
                <a:srgbClr val="58C1BA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5021" y="1187670"/>
            <a:ext cx="5770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tx1"/>
                </a:solidFill>
              </a:rPr>
              <a:t>Clase 1</a:t>
            </a:r>
            <a:endParaRPr lang="es-ES" sz="2400" b="1" dirty="0">
              <a:solidFill>
                <a:schemeClr val="tx1"/>
              </a:solidFill>
            </a:endParaRPr>
          </a:p>
          <a:p>
            <a:r>
              <a:rPr lang="es-ES" sz="2400" b="1" dirty="0" smtClean="0">
                <a:solidFill>
                  <a:schemeClr val="tx1"/>
                </a:solidFill>
              </a:rPr>
              <a:t>Conceptos </a:t>
            </a:r>
            <a:r>
              <a:rPr lang="es-ES" sz="2400" b="1" dirty="0" smtClean="0">
                <a:solidFill>
                  <a:schemeClr val="tx1"/>
                </a:solidFill>
              </a:rPr>
              <a:t>Básicos</a:t>
            </a:r>
            <a:endParaRPr lang="es-ES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46234" y="493986"/>
            <a:ext cx="8019393" cy="101566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fontAlgn="base"/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                Etapa de Implementación de la solución </a:t>
            </a:r>
            <a:br>
              <a:rPr lang="es-ES" sz="2000" dirty="0" smtClean="0"/>
            </a:br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1061545" y="1965435"/>
            <a:ext cx="727315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  Esta etapa involucra la </a:t>
            </a:r>
            <a:r>
              <a:rPr lang="es-ES" sz="1800" b="1" dirty="0" smtClean="0">
                <a:solidFill>
                  <a:schemeClr val="accent3"/>
                </a:solidFill>
              </a:rPr>
              <a:t>escritura de los programas</a:t>
            </a:r>
            <a:r>
              <a:rPr lang="es-ES" sz="1800" b="1" dirty="0" smtClean="0"/>
              <a:t>.</a:t>
            </a:r>
            <a:br>
              <a:rPr lang="es-ES" sz="1800" b="1" dirty="0" smtClean="0"/>
            </a:br>
            <a:r>
              <a:rPr lang="es-ES" sz="1800" dirty="0" smtClean="0"/>
              <a:t>Los algoritmos definidos en la etapa de diseño se</a:t>
            </a:r>
            <a:br>
              <a:rPr lang="es-ES" sz="1800" dirty="0" smtClean="0"/>
            </a:br>
            <a:r>
              <a:rPr lang="es-ES" sz="1800" dirty="0" smtClean="0"/>
              <a:t>convierten en programas escritos en un lenguaje de</a:t>
            </a:r>
            <a:br>
              <a:rPr lang="es-ES" sz="1800" dirty="0" smtClean="0"/>
            </a:br>
            <a:r>
              <a:rPr lang="es-ES" sz="1800" dirty="0" smtClean="0"/>
              <a:t>programación concreto.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46234" y="493986"/>
            <a:ext cx="8019393" cy="101566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fontAlgn="base"/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                            Etapa Verificación de la solución </a:t>
            </a:r>
            <a:br>
              <a:rPr lang="es-ES" sz="2000" dirty="0" smtClean="0"/>
            </a:br>
            <a:endParaRPr lang="es-ES" sz="2000" dirty="0"/>
          </a:p>
        </p:txBody>
      </p:sp>
      <p:sp>
        <p:nvSpPr>
          <p:cNvPr id="4" name="3 Rectángulo"/>
          <p:cNvSpPr/>
          <p:nvPr/>
        </p:nvSpPr>
        <p:spPr>
          <a:xfrm>
            <a:off x="998483" y="1776248"/>
            <a:ext cx="71995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2000" dirty="0" smtClean="0"/>
              <a:t>    Una vez que se tienen los programas</a:t>
            </a:r>
            <a:br>
              <a:rPr lang="es-ES" sz="2000" dirty="0" smtClean="0"/>
            </a:br>
            <a:r>
              <a:rPr lang="es-ES" sz="2000" dirty="0" smtClean="0"/>
              <a:t>escritos y depurados de errores de sintaxis, se debe </a:t>
            </a:r>
            <a:r>
              <a:rPr lang="es-ES" sz="2000" b="1" dirty="0" smtClean="0"/>
              <a:t>verificar que su ejecución conduce al resultado deseado</a:t>
            </a:r>
            <a:r>
              <a:rPr lang="es-ES" sz="2000" dirty="0" smtClean="0"/>
              <a:t>,</a:t>
            </a:r>
            <a:br>
              <a:rPr lang="es-ES" sz="2000" dirty="0" smtClean="0"/>
            </a:br>
            <a:r>
              <a:rPr lang="es-ES" sz="2000" dirty="0" smtClean="0"/>
              <a:t>utilizando datos representativos del</a:t>
            </a:r>
            <a:br>
              <a:rPr lang="es-ES" sz="2000" dirty="0" smtClean="0"/>
            </a:br>
            <a:r>
              <a:rPr lang="es-ES" sz="2000" dirty="0" smtClean="0"/>
              <a:t>problema real. </a:t>
            </a:r>
            <a:br>
              <a:rPr lang="es-ES" sz="2000" dirty="0" smtClean="0"/>
            </a:b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1738" y="283779"/>
            <a:ext cx="303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3"/>
                </a:solidFill>
              </a:rPr>
              <a:t>En resumen </a:t>
            </a:r>
            <a:endParaRPr lang="es-AR" sz="2000" dirty="0">
              <a:solidFill>
                <a:schemeClr val="accent3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7712" y="438862"/>
            <a:ext cx="2769805" cy="156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4210" y="361513"/>
            <a:ext cx="3209925" cy="249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125" y="1054319"/>
            <a:ext cx="1681654" cy="112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Elipse"/>
          <p:cNvSpPr/>
          <p:nvPr/>
        </p:nvSpPr>
        <p:spPr>
          <a:xfrm>
            <a:off x="1449301" y="3397847"/>
            <a:ext cx="1587063" cy="777766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dirty="0" smtClean="0">
                <a:solidFill>
                  <a:schemeClr val="bg2"/>
                </a:solidFill>
              </a:rPr>
              <a:t> </a:t>
            </a:r>
            <a:r>
              <a:rPr lang="es-ES" i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Analisis</a:t>
            </a:r>
            <a:endParaRPr lang="es-AR" i="1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1232338" y="3180132"/>
            <a:ext cx="333770" cy="436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4863665" y="4209017"/>
            <a:ext cx="475591" cy="121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3409110" y="3678619"/>
            <a:ext cx="1604327" cy="725213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dirty="0" smtClean="0">
                <a:solidFill>
                  <a:srgbClr val="000000"/>
                </a:solidFill>
                <a:cs typeface="Arial"/>
              </a:rPr>
              <a:t>   Diseño</a:t>
            </a:r>
            <a:endParaRPr lang="es-AR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5318234" y="3941377"/>
            <a:ext cx="1723697" cy="777767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AR" sz="16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029608" y="3804366"/>
            <a:ext cx="367862" cy="26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381299" y="4162097"/>
            <a:ext cx="190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   Implementación </a:t>
            </a:r>
            <a:endParaRPr lang="es-AR" dirty="0"/>
          </a:p>
        </p:txBody>
      </p:sp>
      <p:sp>
        <p:nvSpPr>
          <p:cNvPr id="18" name="17 Elipse"/>
          <p:cNvSpPr/>
          <p:nvPr/>
        </p:nvSpPr>
        <p:spPr>
          <a:xfrm>
            <a:off x="7303191" y="3888828"/>
            <a:ext cx="1604327" cy="835571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dirty="0" smtClean="0">
                <a:solidFill>
                  <a:srgbClr val="000000"/>
                </a:solidFill>
                <a:cs typeface="Arial"/>
              </a:rPr>
              <a:t>Verificación </a:t>
            </a:r>
            <a:endParaRPr lang="es-AR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7073463" y="4296103"/>
            <a:ext cx="229729" cy="5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0" y="2425639"/>
            <a:ext cx="1418897" cy="89563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 smtClean="0"/>
          </a:p>
        </p:txBody>
      </p:sp>
      <p:sp>
        <p:nvSpPr>
          <p:cNvPr id="23" name="22 Rectángulo"/>
          <p:cNvSpPr/>
          <p:nvPr/>
        </p:nvSpPr>
        <p:spPr>
          <a:xfrm>
            <a:off x="147146" y="2564524"/>
            <a:ext cx="1250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 smtClean="0"/>
              <a:t>Problema del Mundo Real</a:t>
            </a:r>
            <a:r>
              <a:rPr lang="es-AR" dirty="0" smtClean="0"/>
              <a:t> </a:t>
            </a:r>
          </a:p>
        </p:txBody>
      </p:sp>
      <p:cxnSp>
        <p:nvCxnSpPr>
          <p:cNvPr id="25" name="24 Conector recto de flecha"/>
          <p:cNvCxnSpPr/>
          <p:nvPr/>
        </p:nvCxnSpPr>
        <p:spPr>
          <a:xfrm rot="5400000">
            <a:off x="6059214" y="3200400"/>
            <a:ext cx="1040524" cy="420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rot="5400000">
            <a:off x="2070538" y="2091559"/>
            <a:ext cx="1608083" cy="935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endCxn id="13" idx="0"/>
          </p:cNvCxnSpPr>
          <p:nvPr/>
        </p:nvCxnSpPr>
        <p:spPr>
          <a:xfrm rot="5400000">
            <a:off x="3356370" y="2641662"/>
            <a:ext cx="1891861" cy="182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 rot="20540324">
            <a:off x="773815" y="3938412"/>
            <a:ext cx="94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/>
                </a:solidFill>
              </a:rPr>
              <a:t>  </a:t>
            </a:r>
            <a:r>
              <a:rPr lang="es-ES" sz="1800" dirty="0" smtClean="0">
                <a:solidFill>
                  <a:schemeClr val="accent3"/>
                </a:solidFill>
              </a:rPr>
              <a:t>Modelo</a:t>
            </a:r>
            <a:endParaRPr lang="es-AR" sz="1800" dirty="0">
              <a:solidFill>
                <a:schemeClr val="accent3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 rot="20556401">
            <a:off x="2593618" y="4464789"/>
            <a:ext cx="127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solidFill>
                  <a:schemeClr val="accent3"/>
                </a:solidFill>
              </a:rPr>
              <a:t>Algoritmo</a:t>
            </a:r>
            <a:endParaRPr lang="es-AR" sz="1800" dirty="0">
              <a:solidFill>
                <a:schemeClr val="accent3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 rot="21010194">
            <a:off x="4818894" y="4458216"/>
            <a:ext cx="1288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/>
                </a:solidFill>
              </a:rPr>
              <a:t>    </a:t>
            </a:r>
            <a:r>
              <a:rPr lang="es-ES" sz="1800" dirty="0" smtClean="0">
                <a:solidFill>
                  <a:schemeClr val="accent3"/>
                </a:solidFill>
              </a:rPr>
              <a:t>Programa</a:t>
            </a:r>
            <a:endParaRPr lang="es-AR" sz="1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746234" y="977463"/>
            <a:ext cx="76935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Definiremos </a:t>
            </a:r>
            <a:r>
              <a:rPr lang="es-ES" sz="1800" b="1" dirty="0" smtClean="0">
                <a:solidFill>
                  <a:schemeClr val="accent3"/>
                </a:solidFill>
              </a:rPr>
              <a:t>algoritmo</a:t>
            </a:r>
            <a:r>
              <a:rPr lang="es-ES" sz="1800" b="1" dirty="0" smtClean="0"/>
              <a:t> </a:t>
            </a:r>
            <a:r>
              <a:rPr lang="es-ES" sz="1800" dirty="0" smtClean="0"/>
              <a:t>como la especificación rigurosa de la secuencia de pasos  (instrucciones) a realizar sobre un </a:t>
            </a:r>
            <a:r>
              <a:rPr lang="es-ES" sz="1800" b="1" dirty="0" smtClean="0">
                <a:solidFill>
                  <a:schemeClr val="accent3"/>
                </a:solidFill>
              </a:rPr>
              <a:t>autómata</a:t>
            </a:r>
            <a:r>
              <a:rPr lang="es-ES" sz="1800" b="1" dirty="0" smtClean="0"/>
              <a:t> </a:t>
            </a:r>
            <a:r>
              <a:rPr lang="es-ES" sz="1800" dirty="0" smtClean="0"/>
              <a:t>para alcanzar un</a:t>
            </a:r>
            <a:br>
              <a:rPr lang="es-ES" sz="1800" dirty="0" smtClean="0"/>
            </a:br>
            <a:r>
              <a:rPr lang="es-ES" sz="1800" dirty="0" smtClean="0"/>
              <a:t>resultado deseado en un tiempo finito.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714703" y="914400"/>
            <a:ext cx="7546428" cy="93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136634" y="1954924"/>
            <a:ext cx="3373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s-ES" sz="1800" b="1" dirty="0" smtClean="0">
                <a:solidFill>
                  <a:schemeClr val="accent3"/>
                </a:solidFill>
              </a:rPr>
              <a:t> Especificación rigurosa </a:t>
            </a:r>
            <a:r>
              <a:rPr lang="es-ES" sz="1800" dirty="0" smtClean="0"/>
              <a:t>significa que debemos expresar un algoritmo en forma clara y unívoca.</a:t>
            </a:r>
            <a:br>
              <a:rPr lang="es-ES" sz="1800" dirty="0" smtClean="0"/>
            </a:br>
            <a:r>
              <a:rPr lang="es-ES" sz="1800" dirty="0" smtClean="0"/>
              <a:t/>
            </a:r>
            <a:br>
              <a:rPr lang="es-ES" sz="1800" dirty="0" smtClean="0"/>
            </a:br>
            <a:endParaRPr lang="es-AR" sz="1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888828" y="1975946"/>
            <a:ext cx="461404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s-ES" sz="1800" dirty="0" smtClean="0"/>
              <a:t> Alcanzar el resultado en </a:t>
            </a:r>
            <a:r>
              <a:rPr lang="es-ES" sz="1800" b="1" dirty="0" smtClean="0">
                <a:solidFill>
                  <a:schemeClr val="accent3"/>
                </a:solidFill>
              </a:rPr>
              <a:t>tiempo</a:t>
            </a:r>
            <a:br>
              <a:rPr lang="es-ES" sz="1800" b="1" dirty="0" smtClean="0">
                <a:solidFill>
                  <a:schemeClr val="accent3"/>
                </a:solidFill>
              </a:rPr>
            </a:br>
            <a:r>
              <a:rPr lang="es-ES" sz="1800" b="1" dirty="0" smtClean="0">
                <a:solidFill>
                  <a:schemeClr val="accent3"/>
                </a:solidFill>
              </a:rPr>
              <a:t>finito</a:t>
            </a:r>
            <a:r>
              <a:rPr lang="es-ES" sz="1800" b="1" dirty="0" smtClean="0"/>
              <a:t> </a:t>
            </a:r>
            <a:r>
              <a:rPr lang="es-ES" sz="1800" dirty="0" smtClean="0"/>
              <a:t>significa que suponemos que un algoritmo </a:t>
            </a:r>
            <a:r>
              <a:rPr lang="es-ES" sz="1800" b="1" dirty="0" smtClean="0">
                <a:solidFill>
                  <a:schemeClr val="accent3"/>
                </a:solidFill>
              </a:rPr>
              <a:t>comienza y termina</a:t>
            </a:r>
            <a:r>
              <a:rPr lang="es-ES" sz="1800" b="1" dirty="0" smtClean="0"/>
              <a:t>. </a:t>
            </a:r>
            <a:r>
              <a:rPr lang="es-ES" sz="1800" dirty="0" smtClean="0"/>
              <a:t>Por lo tanto, el número de instrucciones debe ser también finito. instrucciones debe ser también finito.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0" y="3321270"/>
            <a:ext cx="37837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s-ES" sz="1800" dirty="0" smtClean="0"/>
              <a:t> Si el autómata es una</a:t>
            </a:r>
            <a:br>
              <a:rPr lang="es-ES" sz="1800" dirty="0" smtClean="0"/>
            </a:br>
            <a:r>
              <a:rPr lang="es-ES" sz="1800" dirty="0" smtClean="0"/>
              <a:t>computadora, tendremos que</a:t>
            </a:r>
            <a:br>
              <a:rPr lang="es-ES" sz="1800" dirty="0" smtClean="0"/>
            </a:br>
            <a:r>
              <a:rPr lang="es-ES" sz="1800" dirty="0" smtClean="0"/>
              <a:t>escribir el algoritmo en un</a:t>
            </a:r>
            <a:br>
              <a:rPr lang="es-ES" sz="1800" dirty="0" smtClean="0"/>
            </a:br>
            <a:r>
              <a:rPr lang="es-ES" sz="1800" dirty="0" smtClean="0"/>
              <a:t>lenguaje “entendible” y</a:t>
            </a:r>
            <a:br>
              <a:rPr lang="es-ES" sz="1800" dirty="0" smtClean="0"/>
            </a:br>
            <a:r>
              <a:rPr lang="es-ES" sz="1800" dirty="0" smtClean="0"/>
              <a:t>ejecutable por la máquina.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11" name="10 Flecha derecha"/>
          <p:cNvSpPr/>
          <p:nvPr/>
        </p:nvSpPr>
        <p:spPr>
          <a:xfrm>
            <a:off x="3804745" y="3962400"/>
            <a:ext cx="1019503" cy="38888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3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097517" y="3867807"/>
            <a:ext cx="3647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accent3"/>
                </a:solidFill>
              </a:rPr>
              <a:t>Programa</a:t>
            </a:r>
            <a:endParaRPr lang="es-AR" sz="2800" dirty="0">
              <a:solidFill>
                <a:schemeClr val="accent3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893379" y="168166"/>
            <a:ext cx="7346731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                             Concepto de Algoritmo </a:t>
            </a:r>
            <a:br>
              <a:rPr lang="es-AR" sz="2000" dirty="0" smtClean="0"/>
            </a:b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20414" y="189186"/>
            <a:ext cx="8586952" cy="61555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                                         Concepto de Programa 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546538" y="1093077"/>
            <a:ext cx="821909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/>
              <a:t>Definiremos </a:t>
            </a:r>
            <a:r>
              <a:rPr lang="es-ES" sz="1800" b="1" dirty="0" smtClean="0">
                <a:solidFill>
                  <a:schemeClr val="accent3"/>
                </a:solidFill>
              </a:rPr>
              <a:t>programa</a:t>
            </a:r>
            <a:r>
              <a:rPr lang="es-ES" sz="1800" b="1" dirty="0" smtClean="0"/>
              <a:t> </a:t>
            </a:r>
            <a:r>
              <a:rPr lang="es-ES" sz="1800" dirty="0" smtClean="0"/>
              <a:t>como el conjunto de instrucciones u órdenes</a:t>
            </a:r>
            <a:br>
              <a:rPr lang="es-ES" sz="1800" dirty="0" smtClean="0"/>
            </a:br>
            <a:r>
              <a:rPr lang="es-ES" sz="1800" b="1" dirty="0" smtClean="0">
                <a:solidFill>
                  <a:schemeClr val="accent3"/>
                </a:solidFill>
              </a:rPr>
              <a:t>ejecutables</a:t>
            </a:r>
            <a:r>
              <a:rPr lang="es-ES" sz="1800" b="1" dirty="0" smtClean="0"/>
              <a:t> </a:t>
            </a:r>
            <a:r>
              <a:rPr lang="es-ES" sz="1800" dirty="0" smtClean="0"/>
              <a:t>sobre una </a:t>
            </a:r>
            <a:r>
              <a:rPr lang="es-ES" sz="1800" b="1" dirty="0" smtClean="0">
                <a:solidFill>
                  <a:schemeClr val="accent3"/>
                </a:solidFill>
              </a:rPr>
              <a:t>computadora</a:t>
            </a:r>
            <a:r>
              <a:rPr lang="es-ES" sz="1800" dirty="0" smtClean="0"/>
              <a:t>, que permite cumplir con una</a:t>
            </a:r>
            <a:br>
              <a:rPr lang="es-ES" sz="1800" dirty="0" smtClean="0"/>
            </a:br>
            <a:r>
              <a:rPr lang="es-ES" sz="1800" dirty="0" smtClean="0"/>
              <a:t>función específica (dichas órdenes están expresadas en un lenguaje de</a:t>
            </a:r>
            <a:br>
              <a:rPr lang="es-ES" sz="1800" dirty="0" smtClean="0"/>
            </a:br>
            <a:r>
              <a:rPr lang="es-ES" sz="1800" dirty="0" smtClean="0"/>
              <a:t>programación concreto).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493986" y="977462"/>
            <a:ext cx="7704083" cy="1303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536028" y="2396359"/>
            <a:ext cx="8040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s-ES" sz="1800" dirty="0" smtClean="0"/>
              <a:t> </a:t>
            </a:r>
            <a:r>
              <a:rPr lang="es-ES" sz="1600" dirty="0" smtClean="0"/>
              <a:t>Normalmente los programas alcanzan su función objetivo en un </a:t>
            </a:r>
            <a:r>
              <a:rPr lang="es-ES" sz="1600" b="1" dirty="0" smtClean="0"/>
              <a:t>tiempo finito</a:t>
            </a:r>
            <a:r>
              <a:rPr lang="es-ES" sz="1600" dirty="0" smtClean="0"/>
              <a:t>. </a:t>
            </a:r>
            <a:r>
              <a:rPr lang="es-ES" sz="1800" dirty="0" smtClean="0"/>
              <a:t/>
            </a:r>
            <a:br>
              <a:rPr lang="es-ES" sz="1800" dirty="0" smtClean="0"/>
            </a:br>
            <a:endParaRPr lang="es-AR" sz="1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46538" y="2984938"/>
            <a:ext cx="78512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s-ES" sz="1600" dirty="0" smtClean="0"/>
              <a:t> Los </a:t>
            </a:r>
            <a:r>
              <a:rPr lang="es-ES" sz="1600" b="1" dirty="0" smtClean="0">
                <a:solidFill>
                  <a:schemeClr val="accent3"/>
                </a:solidFill>
              </a:rPr>
              <a:t>programas de aplicación </a:t>
            </a:r>
            <a:r>
              <a:rPr lang="es-ES" sz="1600" dirty="0" smtClean="0"/>
              <a:t>constituyen el verdadero valor que da utilidad a las</a:t>
            </a:r>
            <a:br>
              <a:rPr lang="es-ES" sz="1600" dirty="0" smtClean="0"/>
            </a:br>
            <a:r>
              <a:rPr lang="es-ES" sz="1600" dirty="0" smtClean="0"/>
              <a:t>computadoras (programas WEB, de administración, cálculo, comunicaciones, control</a:t>
            </a:r>
            <a:br>
              <a:rPr lang="es-ES" sz="1600" dirty="0" smtClean="0"/>
            </a:br>
            <a:r>
              <a:rPr lang="es-ES" sz="1600" dirty="0" smtClean="0"/>
              <a:t>industrial, sistemas expertos etc.)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7048" y="4025461"/>
            <a:ext cx="7977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s-ES" sz="1600" dirty="0" smtClean="0"/>
              <a:t> Los </a:t>
            </a:r>
            <a:r>
              <a:rPr lang="es-ES" sz="1600" b="1" dirty="0" smtClean="0">
                <a:solidFill>
                  <a:schemeClr val="accent3"/>
                </a:solidFill>
              </a:rPr>
              <a:t>programas</a:t>
            </a:r>
            <a:r>
              <a:rPr lang="es-ES" sz="1600" b="1" dirty="0" smtClean="0"/>
              <a:t> </a:t>
            </a:r>
            <a:r>
              <a:rPr lang="es-ES" sz="1600" dirty="0" smtClean="0"/>
              <a:t>se escriben en un </a:t>
            </a:r>
            <a:r>
              <a:rPr lang="es-ES" sz="1600" b="1" dirty="0" smtClean="0">
                <a:solidFill>
                  <a:schemeClr val="accent3"/>
                </a:solidFill>
              </a:rPr>
              <a:t>lenguaje de programación </a:t>
            </a:r>
            <a:r>
              <a:rPr lang="es-ES" sz="1600" dirty="0" smtClean="0"/>
              <a:t>siguiendo un conjunto de reglas sintácticas y semánticas.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1737" y="336332"/>
            <a:ext cx="8397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Escribir un programa exige: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273269" y="1166648"/>
            <a:ext cx="847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s-ES" sz="1800" b="1" dirty="0" smtClean="0"/>
              <a:t> </a:t>
            </a:r>
            <a:r>
              <a:rPr lang="es-ES" sz="1800" b="1" dirty="0" smtClean="0">
                <a:solidFill>
                  <a:schemeClr val="accent3"/>
                </a:solidFill>
              </a:rPr>
              <a:t>Elegir la representación </a:t>
            </a:r>
            <a:r>
              <a:rPr lang="es-ES" sz="1800" dirty="0" smtClean="0"/>
              <a:t>adecuada de los datos del problema</a:t>
            </a:r>
            <a:r>
              <a:rPr lang="es-ES" sz="1800" b="1" dirty="0" smtClean="0"/>
              <a:t>.</a:t>
            </a:r>
            <a:r>
              <a:rPr lang="es-ES" sz="1800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325821" y="1860331"/>
            <a:ext cx="8376745" cy="872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s-ES" sz="1800" b="1" dirty="0" smtClean="0">
                <a:solidFill>
                  <a:schemeClr val="accent3"/>
                </a:solidFill>
              </a:rPr>
              <a:t> Elegir el lenguaje de programación </a:t>
            </a:r>
            <a:r>
              <a:rPr lang="es-ES" sz="1800" dirty="0" smtClean="0"/>
              <a:t>a utilizar, según el problema y la máquina a emplear.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88883" y="2543503"/>
            <a:ext cx="8092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s-ES" sz="1800" b="1" dirty="0" smtClean="0">
                <a:solidFill>
                  <a:schemeClr val="accent3"/>
                </a:solidFill>
              </a:rPr>
              <a:t>Definir el conjunto de instrucciones </a:t>
            </a:r>
            <a:r>
              <a:rPr lang="es-ES" sz="1800" dirty="0" smtClean="0"/>
              <a:t>(en el lenguaje elegido) cuya ejecución ordenada conduce a la solución.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263" y="3566018"/>
            <a:ext cx="67357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03586" y="220717"/>
            <a:ext cx="57544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                          </a:t>
            </a:r>
            <a:r>
              <a:rPr lang="es-AR" sz="2000" dirty="0" smtClean="0">
                <a:solidFill>
                  <a:schemeClr val="accent3"/>
                </a:solidFill>
              </a:rPr>
              <a:t>Programación Imperativa </a:t>
            </a:r>
            <a:br>
              <a:rPr lang="es-AR" sz="2000" dirty="0" smtClean="0">
                <a:solidFill>
                  <a:schemeClr val="accent3"/>
                </a:solidFill>
              </a:rPr>
            </a:br>
            <a:endParaRPr lang="es-AR" sz="2000" dirty="0">
              <a:solidFill>
                <a:schemeClr val="accent3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46841" y="1008993"/>
            <a:ext cx="344739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/>
              <a:t>El modelo que siguen los lenguajes de programación para </a:t>
            </a:r>
            <a:r>
              <a:rPr lang="es-ES" sz="1800" b="1" dirty="0" smtClean="0">
                <a:solidFill>
                  <a:schemeClr val="accent3"/>
                </a:solidFill>
              </a:rPr>
              <a:t>DEFINIR </a:t>
            </a:r>
            <a:r>
              <a:rPr lang="es-ES" sz="1800" dirty="0" smtClean="0">
                <a:solidFill>
                  <a:schemeClr val="accent3"/>
                </a:solidFill>
              </a:rPr>
              <a:t>y </a:t>
            </a:r>
            <a:r>
              <a:rPr lang="es-ES" sz="1800" b="1" dirty="0" smtClean="0">
                <a:solidFill>
                  <a:schemeClr val="accent3"/>
                </a:solidFill>
              </a:rPr>
              <a:t>OPERAR </a:t>
            </a:r>
            <a:r>
              <a:rPr lang="es-ES" sz="1800" dirty="0" smtClean="0"/>
              <a:t>la información, permite asociarlos a un paradigma de programación particular.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430924" y="3037490"/>
            <a:ext cx="33633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/>
              <a:t>Vamos a trabajar con el paradigma imperativo/</a:t>
            </a:r>
            <a:r>
              <a:rPr lang="es-ES" sz="1800" dirty="0" err="1" smtClean="0"/>
              <a:t>procedural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El lenguaje de Programación que vamos a usar es C 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4150" y="884730"/>
            <a:ext cx="30194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8093" y="191212"/>
            <a:ext cx="66119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477747"/>
            <a:ext cx="3594538" cy="1596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0470" y="1404626"/>
            <a:ext cx="3794234" cy="167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Flecha derecha"/>
          <p:cNvSpPr/>
          <p:nvPr/>
        </p:nvSpPr>
        <p:spPr>
          <a:xfrm rot="7077358">
            <a:off x="2427889" y="1040524"/>
            <a:ext cx="536028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Flecha derecha"/>
          <p:cNvSpPr/>
          <p:nvPr/>
        </p:nvSpPr>
        <p:spPr>
          <a:xfrm rot="3357655">
            <a:off x="5043847" y="1021124"/>
            <a:ext cx="520465" cy="378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Flecha abajo"/>
          <p:cNvSpPr/>
          <p:nvPr/>
        </p:nvSpPr>
        <p:spPr>
          <a:xfrm>
            <a:off x="6011917" y="3079532"/>
            <a:ext cx="315311" cy="557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Flecha abajo"/>
          <p:cNvSpPr/>
          <p:nvPr/>
        </p:nvSpPr>
        <p:spPr>
          <a:xfrm>
            <a:off x="1786759" y="3079531"/>
            <a:ext cx="388882" cy="641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5966" y="3743381"/>
            <a:ext cx="22081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53025" y="3655520"/>
            <a:ext cx="24955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15 CuadroTexto"/>
          <p:cNvSpPr txBox="1"/>
          <p:nvPr/>
        </p:nvSpPr>
        <p:spPr>
          <a:xfrm rot="20656215">
            <a:off x="2741945" y="4475334"/>
            <a:ext cx="1581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accent3"/>
                </a:solidFill>
              </a:rPr>
              <a:t>Lenguaje C</a:t>
            </a:r>
            <a:endParaRPr lang="es-AR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6745" y="189186"/>
            <a:ext cx="7283669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AR" sz="2000" dirty="0" smtClean="0"/>
              <a:t>                                   Concepto de Dato </a:t>
            </a:r>
            <a:br>
              <a:rPr lang="es-AR" sz="2000" dirty="0" smtClean="0"/>
            </a:br>
            <a:endParaRPr lang="es-AR" sz="20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43" y="814605"/>
            <a:ext cx="7897648" cy="174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425" y="2642093"/>
            <a:ext cx="35623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38966" y="2656380"/>
            <a:ext cx="37242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1187669" y="4157342"/>
            <a:ext cx="6474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>
                <a:solidFill>
                  <a:schemeClr val="accent3"/>
                </a:solidFill>
              </a:rPr>
              <a:t>En C cada dato debe tener asociado un tipo de dato</a:t>
            </a:r>
            <a:r>
              <a:rPr lang="es-ES" sz="1800" dirty="0" smtClean="0"/>
              <a:t>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630621" y="147145"/>
            <a:ext cx="7693572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                                                    </a:t>
            </a:r>
          </a:p>
          <a:p>
            <a:r>
              <a:rPr lang="es-ES" dirty="0" smtClean="0"/>
              <a:t>                                        </a:t>
            </a:r>
            <a:r>
              <a:rPr lang="es-ES" sz="2000" dirty="0" smtClean="0"/>
              <a:t>Definición de Tipo de Dato </a:t>
            </a:r>
            <a:br>
              <a:rPr lang="es-ES" sz="2000" dirty="0" smtClean="0"/>
            </a:br>
            <a:endParaRPr lang="es-AR" sz="20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013" y="1181976"/>
            <a:ext cx="7688263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651641" y="2501463"/>
            <a:ext cx="620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b="1" dirty="0" smtClean="0"/>
              <a:t>Los tipos de datos se caracterizan por:</a:t>
            </a:r>
            <a:r>
              <a:rPr lang="es-ES" sz="1800" dirty="0" smtClean="0"/>
              <a:t> </a:t>
            </a:r>
            <a:br>
              <a:rPr lang="es-ES" sz="1800" dirty="0" smtClean="0"/>
            </a:br>
            <a:endParaRPr lang="es-AR" sz="1800" dirty="0"/>
          </a:p>
        </p:txBody>
      </p:sp>
      <p:sp>
        <p:nvSpPr>
          <p:cNvPr id="10" name="9 Rectángulo"/>
          <p:cNvSpPr/>
          <p:nvPr/>
        </p:nvSpPr>
        <p:spPr>
          <a:xfrm>
            <a:off x="751489" y="2940760"/>
            <a:ext cx="77618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s-AR" sz="1800" dirty="0" smtClean="0"/>
              <a:t> Un rango de valores posibles</a:t>
            </a:r>
          </a:p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s-ES" sz="1800" dirty="0" smtClean="0"/>
              <a:t>Un conjunto de operaciones realizables sobre ese tipo</a:t>
            </a:r>
          </a:p>
          <a:p>
            <a:pPr>
              <a:buClr>
                <a:schemeClr val="accent3"/>
              </a:buClr>
              <a:buFont typeface="Wingdings" pitchFamily="2" charset="2"/>
              <a:buChar char="ü"/>
            </a:pPr>
            <a:r>
              <a:rPr lang="es-AR" sz="1800" dirty="0" smtClean="0"/>
              <a:t> Una representación interna </a:t>
            </a:r>
            <a:br>
              <a:rPr lang="es-AR" sz="1800" dirty="0" smtClean="0"/>
            </a:br>
            <a:r>
              <a:rPr lang="es-ES" sz="1800" dirty="0" smtClean="0"/>
              <a:t> </a:t>
            </a:r>
            <a:br>
              <a:rPr lang="es-ES" sz="1800" dirty="0" smtClean="0"/>
            </a:br>
            <a:r>
              <a:rPr lang="es-AR" sz="1800" dirty="0" smtClean="0"/>
              <a:t> </a:t>
            </a:r>
            <a:br>
              <a:rPr lang="es-AR" sz="1800" dirty="0" smtClean="0"/>
            </a:br>
            <a:endParaRPr lang="es-AR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0340" y="2978917"/>
            <a:ext cx="16383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229" y="3910929"/>
            <a:ext cx="6812619" cy="123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09903" y="483476"/>
            <a:ext cx="759898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s-ES" sz="2400" dirty="0" smtClean="0"/>
              <a:t>Concepto </a:t>
            </a:r>
            <a:r>
              <a:rPr lang="es-ES" sz="2400" smtClean="0"/>
              <a:t>de  informática</a:t>
            </a:r>
            <a:endParaRPr lang="es-ES" sz="2400" dirty="0" smtClean="0"/>
          </a:p>
          <a:p>
            <a:pPr fontAlgn="base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767255" y="998481"/>
            <a:ext cx="7283669" cy="92333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La Informática  es  la   </a:t>
            </a:r>
            <a:r>
              <a:rPr lang="es-ES" sz="2000" dirty="0" smtClean="0">
                <a:solidFill>
                  <a:schemeClr val="accent3"/>
                </a:solidFill>
              </a:rPr>
              <a:t>ciencia</a:t>
            </a:r>
            <a:r>
              <a:rPr lang="es-ES" sz="2000" dirty="0" smtClean="0"/>
              <a:t>    que estudia el análisis y</a:t>
            </a:r>
            <a:br>
              <a:rPr lang="es-ES" sz="2000" dirty="0" smtClean="0"/>
            </a:br>
            <a:r>
              <a:rPr lang="es-ES" sz="2000" dirty="0" smtClean="0">
                <a:solidFill>
                  <a:schemeClr val="accent3"/>
                </a:solidFill>
              </a:rPr>
              <a:t>resolución de problemas </a:t>
            </a:r>
            <a:r>
              <a:rPr lang="es-ES" sz="2000" dirty="0" smtClean="0"/>
              <a:t>utilizando </a:t>
            </a:r>
            <a:r>
              <a:rPr lang="es-ES" sz="2000" dirty="0" smtClean="0">
                <a:solidFill>
                  <a:schemeClr val="accent3"/>
                </a:solidFill>
              </a:rPr>
              <a:t>computadoras</a:t>
            </a:r>
            <a:r>
              <a:rPr lang="es-ES" sz="2000" dirty="0" smtClean="0"/>
              <a:t>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241739" y="2175641"/>
            <a:ext cx="2522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1" dirty="0" smtClean="0">
                <a:solidFill>
                  <a:schemeClr val="accent3"/>
                </a:solidFill>
              </a:rPr>
              <a:t>Ciencia</a:t>
            </a:r>
            <a:r>
              <a:rPr lang="es-ES" sz="1800" b="1" i="1" dirty="0" smtClean="0"/>
              <a:t> </a:t>
            </a:r>
            <a:r>
              <a:rPr lang="es-ES" sz="1800" i="1" dirty="0" smtClean="0"/>
              <a:t>se relaciona con una metodología fundamentada y racional para el estudio y resolución de los problemas. </a:t>
            </a:r>
            <a:br>
              <a:rPr lang="es-ES" sz="1800" i="1" dirty="0" smtClean="0"/>
            </a:br>
            <a:endParaRPr lang="es-AR" sz="1800" i="1" dirty="0"/>
          </a:p>
        </p:txBody>
      </p:sp>
      <p:sp>
        <p:nvSpPr>
          <p:cNvPr id="9" name="8 Rectángulo"/>
          <p:cNvSpPr/>
          <p:nvPr/>
        </p:nvSpPr>
        <p:spPr>
          <a:xfrm>
            <a:off x="2806262" y="2165131"/>
            <a:ext cx="296391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La </a:t>
            </a:r>
            <a:r>
              <a:rPr lang="es-ES" sz="1800" b="1" i="1" dirty="0" smtClean="0">
                <a:solidFill>
                  <a:schemeClr val="accent3"/>
                </a:solidFill>
              </a:rPr>
              <a:t>resolución de   problemas </a:t>
            </a:r>
            <a:r>
              <a:rPr lang="es-ES" sz="1800" dirty="0" smtClean="0"/>
              <a:t>aplicaciones en áreas muy diferentes tales como biología, comercio, control industrial, educación, </a:t>
            </a:r>
            <a:br>
              <a:rPr lang="es-ES" sz="1800" dirty="0" smtClean="0"/>
            </a:br>
            <a:r>
              <a:rPr lang="es-ES" sz="1800" dirty="0" smtClean="0"/>
              <a:t>administración, robótica, </a:t>
            </a:r>
            <a:br>
              <a:rPr lang="es-ES" sz="1800" dirty="0" smtClean="0"/>
            </a:br>
            <a:r>
              <a:rPr lang="es-ES" sz="1800" dirty="0" smtClean="0"/>
              <a:t>arquitectura, etc.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5780690" y="2049517"/>
            <a:ext cx="32161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i="1" dirty="0" smtClean="0">
                <a:solidFill>
                  <a:schemeClr val="accent3"/>
                </a:solidFill>
              </a:rPr>
              <a:t>Computadora</a:t>
            </a:r>
            <a:r>
              <a:rPr lang="es-ES" sz="1800" b="1" dirty="0" smtClean="0"/>
              <a:t> </a:t>
            </a:r>
            <a:r>
              <a:rPr lang="es-ES" sz="1800" dirty="0" smtClean="0"/>
              <a:t>máquina digital y sincrónica, con</a:t>
            </a:r>
            <a:br>
              <a:rPr lang="es-ES" sz="1800" dirty="0" smtClean="0"/>
            </a:br>
            <a:r>
              <a:rPr lang="es-ES" sz="1800" dirty="0" smtClean="0"/>
              <a:t>capacidad de cálculo numérico y lógico y de</a:t>
            </a:r>
            <a:br>
              <a:rPr lang="es-ES" sz="1800" dirty="0" smtClean="0"/>
            </a:br>
            <a:r>
              <a:rPr lang="es-ES" sz="1800" dirty="0" smtClean="0"/>
              <a:t>comunicación con el mundo exterior. Ayuda al hombre a</a:t>
            </a:r>
            <a:br>
              <a:rPr lang="es-ES" sz="1800" dirty="0" smtClean="0"/>
            </a:br>
            <a:r>
              <a:rPr lang="es-ES" sz="1800" dirty="0" smtClean="0"/>
              <a:t>realizar tareas repetitivas en menor tiempo y con</a:t>
            </a:r>
            <a:br>
              <a:rPr lang="es-ES" sz="1800" dirty="0" smtClean="0"/>
            </a:br>
            <a:r>
              <a:rPr lang="es-ES" sz="1800" dirty="0" smtClean="0"/>
              <a:t>mayor exactitud.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210207" y="2154621"/>
            <a:ext cx="2554014" cy="2091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2827283" y="2165131"/>
            <a:ext cx="2879834" cy="2459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Rectángulo"/>
          <p:cNvSpPr/>
          <p:nvPr/>
        </p:nvSpPr>
        <p:spPr>
          <a:xfrm>
            <a:off x="5801710" y="2112579"/>
            <a:ext cx="3216166" cy="2659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04497" y="294290"/>
            <a:ext cx="7798675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                                            </a:t>
            </a:r>
            <a:r>
              <a:rPr lang="es-ES" sz="2000" dirty="0" smtClean="0"/>
              <a:t>Clasificación de Tipos de Datos </a:t>
            </a:r>
            <a:br>
              <a:rPr lang="es-ES" sz="2000" dirty="0" smtClean="0"/>
            </a:br>
            <a:endParaRPr lang="es-AR" sz="20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3756" y="1008994"/>
            <a:ext cx="4019550" cy="256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1024758" y="3560909"/>
            <a:ext cx="7383517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chemeClr val="accent3"/>
                </a:solidFill>
              </a:rPr>
              <a:t>Los tipos de datos simples </a:t>
            </a:r>
            <a:r>
              <a:rPr lang="es-ES" sz="2000" dirty="0" smtClean="0"/>
              <a:t>son aquellos que toman un único</a:t>
            </a:r>
            <a:br>
              <a:rPr lang="es-ES" sz="2000" dirty="0" smtClean="0"/>
            </a:br>
            <a:r>
              <a:rPr lang="es-ES" sz="2000" dirty="0" smtClean="0"/>
              <a:t>valor, en un momento determinado, de todos los permitidos</a:t>
            </a:r>
            <a:br>
              <a:rPr lang="es-ES" sz="2000" dirty="0" smtClean="0"/>
            </a:br>
            <a:r>
              <a:rPr lang="es-ES" sz="2000" dirty="0" smtClean="0"/>
              <a:t>para ese tipo.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77310" y="323684"/>
            <a:ext cx="7215352" cy="61555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ES" sz="2000" dirty="0" smtClean="0"/>
              <a:t>               Clasificación de Tipos de Datos Simples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804040" y="1259105"/>
            <a:ext cx="5912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A su vez, los tipos simples, pueden clasificarse en:</a:t>
            </a:r>
            <a:r>
              <a:rPr lang="es-ES" dirty="0" smtClean="0"/>
              <a:t> 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588580" y="1723699"/>
            <a:ext cx="2953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accent3"/>
                </a:solidFill>
              </a:rPr>
              <a:t>Los tipos de datos definidos por el lenguaje </a:t>
            </a:r>
            <a:r>
              <a:rPr lang="es-ES" sz="1600" dirty="0" smtClean="0"/>
              <a:t>(primitivos o estándar) son provistos por el lenguaje y tanto la representación como sus operaciones y valores son</a:t>
            </a:r>
            <a:br>
              <a:rPr lang="es-ES" sz="1600" dirty="0" smtClean="0"/>
            </a:br>
            <a:r>
              <a:rPr lang="es-ES" sz="1600" dirty="0" smtClean="0"/>
              <a:t>reservadas al mismo.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651641" y="3699641"/>
            <a:ext cx="33107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accent3"/>
                </a:solidFill>
              </a:rPr>
              <a:t>Los tipos definidos por el usuario</a:t>
            </a:r>
            <a:r>
              <a:rPr lang="es-ES" dirty="0" smtClean="0"/>
              <a:t>,</a:t>
            </a:r>
            <a:br>
              <a:rPr lang="es-ES" dirty="0" smtClean="0"/>
            </a:br>
            <a:r>
              <a:rPr lang="es-ES" sz="1600" dirty="0" smtClean="0"/>
              <a:t>permiten definir nuevos tipos de</a:t>
            </a:r>
            <a:br>
              <a:rPr lang="es-ES" sz="1600" dirty="0" smtClean="0"/>
            </a:br>
            <a:r>
              <a:rPr lang="es-ES" sz="1600" dirty="0" smtClean="0"/>
              <a:t>datos a partir de los tipos simples</a:t>
            </a:r>
            <a:r>
              <a:rPr lang="es-ES" dirty="0" smtClean="0"/>
              <a:t>. 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0786" y="1646461"/>
            <a:ext cx="3386958" cy="333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785" y="1257735"/>
            <a:ext cx="3397469" cy="334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Rectángulo"/>
          <p:cNvSpPr/>
          <p:nvPr/>
        </p:nvSpPr>
        <p:spPr>
          <a:xfrm>
            <a:off x="315310" y="300046"/>
            <a:ext cx="7662042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ES" sz="2000" dirty="0" smtClean="0"/>
              <a:t>Clasificación de Tipos de Datos Simples Definidos  por el lenguaje </a:t>
            </a:r>
            <a:br>
              <a:rPr lang="es-ES" sz="2000" dirty="0" smtClean="0"/>
            </a:br>
            <a:endParaRPr lang="es-AR" sz="2000" dirty="0"/>
          </a:p>
        </p:txBody>
      </p:sp>
      <p:sp>
        <p:nvSpPr>
          <p:cNvPr id="4" name="3 Rectángulo"/>
          <p:cNvSpPr/>
          <p:nvPr/>
        </p:nvSpPr>
        <p:spPr>
          <a:xfrm>
            <a:off x="609600" y="998484"/>
            <a:ext cx="74728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>
                <a:solidFill>
                  <a:schemeClr val="accent3"/>
                </a:solidFill>
              </a:rPr>
              <a:t>Comenzaremos presentando los tipos simples y definidos por el lenguaje </a:t>
            </a:r>
            <a:br>
              <a:rPr lang="es-ES" sz="2000" dirty="0" smtClean="0">
                <a:solidFill>
                  <a:schemeClr val="accent3"/>
                </a:solidFill>
              </a:rPr>
            </a:br>
            <a:endParaRPr lang="es-AR" sz="2000" dirty="0">
              <a:solidFill>
                <a:schemeClr val="accent3"/>
              </a:solidFill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3942" y="1552137"/>
            <a:ext cx="27527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Conector recto de flecha"/>
          <p:cNvCxnSpPr/>
          <p:nvPr/>
        </p:nvCxnSpPr>
        <p:spPr>
          <a:xfrm>
            <a:off x="1734209" y="4382813"/>
            <a:ext cx="304801" cy="262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112579" y="4561490"/>
            <a:ext cx="173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Numérico, carácter, lógico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2028497" y="4561490"/>
            <a:ext cx="1912882" cy="582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66952" y="199697"/>
            <a:ext cx="7315200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                              Estructuras de control </a:t>
            </a:r>
            <a:br>
              <a:rPr lang="es-AR" sz="2000" dirty="0" smtClean="0"/>
            </a:br>
            <a:endParaRPr lang="es-AR" sz="20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655" y="963161"/>
            <a:ext cx="8545288" cy="1366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Rectángulo"/>
          <p:cNvSpPr/>
          <p:nvPr/>
        </p:nvSpPr>
        <p:spPr>
          <a:xfrm>
            <a:off x="522514" y="2202418"/>
            <a:ext cx="63354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 smtClean="0"/>
          </a:p>
          <a:p>
            <a:r>
              <a:rPr lang="es-AR" sz="1800" dirty="0" smtClean="0"/>
              <a:t>Veremos que este conjunto </a:t>
            </a:r>
            <a:r>
              <a:rPr lang="es-AR" sz="1800" b="1" dirty="0" smtClean="0">
                <a:solidFill>
                  <a:schemeClr val="accent3"/>
                </a:solidFill>
              </a:rPr>
              <a:t>debe contener como mínimo:</a:t>
            </a:r>
            <a:r>
              <a:rPr lang="es-AR" sz="1800" dirty="0" smtClean="0">
                <a:solidFill>
                  <a:schemeClr val="accent3"/>
                </a:solidFill>
              </a:rPr>
              <a:t> </a:t>
            </a:r>
            <a:r>
              <a:rPr lang="es-AR" sz="1800" dirty="0" smtClean="0"/>
              <a:t/>
            </a:r>
            <a:br>
              <a:rPr lang="es-AR" sz="1800" dirty="0" smtClean="0"/>
            </a:br>
            <a:endParaRPr lang="es-AR" sz="1800" dirty="0"/>
          </a:p>
        </p:txBody>
      </p:sp>
      <p:sp>
        <p:nvSpPr>
          <p:cNvPr id="5" name="4 Rectángulo"/>
          <p:cNvSpPr/>
          <p:nvPr/>
        </p:nvSpPr>
        <p:spPr>
          <a:xfrm>
            <a:off x="729343" y="2942647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AR" sz="2000" b="1" dirty="0" smtClean="0"/>
              <a:t>Selección</a:t>
            </a:r>
            <a:br>
              <a:rPr lang="es-AR" sz="2000" b="1" dirty="0" smtClean="0"/>
            </a:br>
            <a:endParaRPr lang="es-AR" sz="2000" b="1" dirty="0" smtClean="0"/>
          </a:p>
          <a:p>
            <a:pPr>
              <a:buFont typeface="Wingdings" pitchFamily="2" charset="2"/>
              <a:buChar char="ü"/>
            </a:pPr>
            <a:r>
              <a:rPr lang="es-AR" sz="2000" b="1" dirty="0" smtClean="0"/>
              <a:t>Iteración</a:t>
            </a:r>
            <a:r>
              <a:rPr lang="es-AR" sz="2000" dirty="0" smtClean="0"/>
              <a:t> 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1045027" y="4010582"/>
            <a:ext cx="766354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smtClean="0"/>
              <a:t>¿Para qué nos sirven las estructuras de control?</a:t>
            </a:r>
            <a:br>
              <a:rPr lang="es-ES" sz="2000" dirty="0" smtClean="0"/>
            </a:br>
            <a:r>
              <a:rPr lang="es-ES" sz="2000" dirty="0" smtClean="0"/>
              <a:t>Las estructuras de control permiten modificar el flujo de</a:t>
            </a:r>
            <a:br>
              <a:rPr lang="es-ES" sz="2000" dirty="0" smtClean="0"/>
            </a:br>
            <a:r>
              <a:rPr lang="es-ES" sz="2000" dirty="0" smtClean="0"/>
              <a:t>ejecución de las instrucciones de un programa.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83477" y="262759"/>
            <a:ext cx="8345214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ES" sz="2000" dirty="0" smtClean="0"/>
              <a:t>                     Clasificación de las Estructuras de control </a:t>
            </a:r>
            <a:br>
              <a:rPr lang="es-ES" sz="2000" dirty="0" smtClean="0"/>
            </a:br>
            <a:endParaRPr lang="es-AR" sz="20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2773" y="1460938"/>
            <a:ext cx="6253654" cy="2469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8" y="531813"/>
            <a:ext cx="8936037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83477" y="262759"/>
            <a:ext cx="8345214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ES" sz="2000" dirty="0" smtClean="0"/>
              <a:t>                     </a:t>
            </a:r>
            <a:r>
              <a:rPr lang="es-ES" sz="2000" dirty="0" smtClean="0"/>
              <a:t>Estructura de control: selección simple </a:t>
            </a:r>
            <a:br>
              <a:rPr lang="es-ES" sz="2000" dirty="0" smtClean="0"/>
            </a:br>
            <a:endParaRPr lang="es-AR" sz="2000" dirty="0"/>
          </a:p>
        </p:txBody>
      </p:sp>
      <p:sp>
        <p:nvSpPr>
          <p:cNvPr id="3" name="2 Rectángulo"/>
          <p:cNvSpPr/>
          <p:nvPr/>
        </p:nvSpPr>
        <p:spPr>
          <a:xfrm>
            <a:off x="451946" y="956443"/>
            <a:ext cx="829266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Puede ocurrir que en un problema real sea </a:t>
            </a:r>
            <a:r>
              <a:rPr lang="es-ES" sz="1800" dirty="0" smtClean="0"/>
              <a:t>necesario elegir una alternativa </a:t>
            </a:r>
            <a:r>
              <a:rPr lang="es-ES" sz="1800" dirty="0" smtClean="0"/>
              <a:t>entre 2 posibles. </a:t>
            </a:r>
            <a:endParaRPr lang="es-ES" sz="1800" dirty="0" smtClean="0"/>
          </a:p>
          <a:p>
            <a:r>
              <a:rPr lang="es-ES" sz="1600" dirty="0" smtClean="0"/>
              <a:t>La </a:t>
            </a:r>
            <a:r>
              <a:rPr lang="es-ES" sz="1600" dirty="0" smtClean="0"/>
              <a:t>estructura de selección simple se </a:t>
            </a:r>
            <a:r>
              <a:rPr lang="es-ES" sz="1600" dirty="0" smtClean="0"/>
              <a:t>representa </a:t>
            </a:r>
            <a:r>
              <a:rPr lang="es-ES" sz="1600" dirty="0" smtClean="0"/>
              <a:t>simbólicamente: </a:t>
            </a:r>
            <a:br>
              <a:rPr lang="es-ES" sz="1600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1264" t="6834"/>
          <a:stretch>
            <a:fillRect/>
          </a:stretch>
        </p:blipFill>
        <p:spPr bwMode="auto">
          <a:xfrm>
            <a:off x="1839312" y="2215686"/>
            <a:ext cx="4687613" cy="221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184" b="24532"/>
          <a:stretch>
            <a:fillRect/>
          </a:stretch>
        </p:blipFill>
        <p:spPr bwMode="auto">
          <a:xfrm>
            <a:off x="1502979" y="1977807"/>
            <a:ext cx="1397547" cy="48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0071" y="2177173"/>
            <a:ext cx="9429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72966" y="1187669"/>
            <a:ext cx="66635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b="1" dirty="0" smtClean="0"/>
              <a:t>#</a:t>
            </a:r>
            <a:r>
              <a:rPr lang="es-AR" sz="1600" b="1" dirty="0" err="1" smtClean="0"/>
              <a:t>include</a:t>
            </a:r>
            <a:r>
              <a:rPr lang="es-AR" sz="1600" b="1" dirty="0" smtClean="0"/>
              <a:t> &lt;</a:t>
            </a:r>
            <a:r>
              <a:rPr lang="es-AR" sz="1600" b="1" dirty="0" err="1" smtClean="0"/>
              <a:t>stdio.h</a:t>
            </a:r>
            <a:r>
              <a:rPr lang="es-AR" sz="1600" b="1" dirty="0" smtClean="0"/>
              <a:t>&gt;</a:t>
            </a:r>
          </a:p>
          <a:p>
            <a:endParaRPr lang="es-AR" sz="1600" b="1" dirty="0" smtClean="0"/>
          </a:p>
          <a:p>
            <a:r>
              <a:rPr lang="es-AR" sz="1600" b="1" dirty="0" err="1" smtClean="0"/>
              <a:t>int</a:t>
            </a:r>
            <a:r>
              <a:rPr lang="es-AR" sz="1600" b="1" dirty="0" smtClean="0"/>
              <a:t> </a:t>
            </a:r>
            <a:r>
              <a:rPr lang="es-AR" sz="1600" b="1" dirty="0" err="1" smtClean="0"/>
              <a:t>main</a:t>
            </a:r>
            <a:r>
              <a:rPr lang="es-AR" sz="1600" b="1" dirty="0" smtClean="0"/>
              <a:t>() {</a:t>
            </a:r>
          </a:p>
          <a:p>
            <a:r>
              <a:rPr lang="es-AR" sz="1600" b="1" dirty="0" smtClean="0"/>
              <a:t>    </a:t>
            </a:r>
            <a:r>
              <a:rPr lang="es-AR" sz="1600" b="1" dirty="0" err="1" smtClean="0"/>
              <a:t>int</a:t>
            </a:r>
            <a:r>
              <a:rPr lang="es-AR" sz="1600" b="1" dirty="0" smtClean="0"/>
              <a:t> numero;</a:t>
            </a:r>
          </a:p>
          <a:p>
            <a:endParaRPr lang="es-AR" sz="1600" b="1" dirty="0" smtClean="0"/>
          </a:p>
          <a:p>
            <a:r>
              <a:rPr lang="es-AR" sz="1600" b="1" dirty="0" smtClean="0"/>
              <a:t>    </a:t>
            </a:r>
            <a:r>
              <a:rPr lang="es-AR" sz="1600" b="1" dirty="0" err="1" smtClean="0"/>
              <a:t>printf</a:t>
            </a:r>
            <a:r>
              <a:rPr lang="es-AR" sz="1600" b="1" dirty="0" smtClean="0"/>
              <a:t>("Ingresa un número: ");</a:t>
            </a:r>
          </a:p>
          <a:p>
            <a:r>
              <a:rPr lang="es-AR" sz="1600" b="1" dirty="0" smtClean="0"/>
              <a:t>    </a:t>
            </a:r>
            <a:r>
              <a:rPr lang="es-AR" sz="1600" b="1" dirty="0" err="1" smtClean="0"/>
              <a:t>scanf</a:t>
            </a:r>
            <a:r>
              <a:rPr lang="es-AR" sz="1600" b="1" dirty="0" smtClean="0"/>
              <a:t>("%d", &amp;numero);</a:t>
            </a:r>
          </a:p>
          <a:p>
            <a:endParaRPr lang="es-AR" sz="1600" b="1" dirty="0" smtClean="0"/>
          </a:p>
          <a:p>
            <a:r>
              <a:rPr lang="es-AR" sz="1600" b="1" dirty="0" smtClean="0"/>
              <a:t>    // Estructura de control IF</a:t>
            </a:r>
          </a:p>
          <a:p>
            <a:r>
              <a:rPr lang="es-AR" sz="1600" b="1" dirty="0" smtClean="0"/>
              <a:t>    </a:t>
            </a:r>
            <a:r>
              <a:rPr lang="es-AR" sz="1600" b="1" dirty="0" err="1" smtClean="0"/>
              <a:t>if</a:t>
            </a:r>
            <a:r>
              <a:rPr lang="es-AR" sz="1600" b="1" dirty="0" smtClean="0"/>
              <a:t> (numero &gt; 0) {</a:t>
            </a:r>
          </a:p>
          <a:p>
            <a:r>
              <a:rPr lang="es-AR" sz="1600" b="1" dirty="0" smtClean="0"/>
              <a:t>        </a:t>
            </a:r>
            <a:r>
              <a:rPr lang="es-AR" sz="1600" b="1" dirty="0" err="1" smtClean="0"/>
              <a:t>printf</a:t>
            </a:r>
            <a:r>
              <a:rPr lang="es-AR" sz="1600" b="1" dirty="0" smtClean="0"/>
              <a:t>("El número es positivo.\n");</a:t>
            </a:r>
          </a:p>
          <a:p>
            <a:r>
              <a:rPr lang="es-AR" sz="1600" b="1" dirty="0" smtClean="0"/>
              <a:t>    }</a:t>
            </a:r>
          </a:p>
          <a:p>
            <a:endParaRPr lang="es-AR" sz="1600" b="1" dirty="0" smtClean="0"/>
          </a:p>
          <a:p>
            <a:r>
              <a:rPr lang="es-AR" sz="1600" b="1" dirty="0" smtClean="0"/>
              <a:t>    </a:t>
            </a:r>
            <a:r>
              <a:rPr lang="es-AR" sz="1600" b="1" dirty="0" err="1" smtClean="0"/>
              <a:t>return</a:t>
            </a:r>
            <a:r>
              <a:rPr lang="es-AR" sz="1600" b="1" dirty="0" smtClean="0"/>
              <a:t> 0;</a:t>
            </a:r>
          </a:p>
          <a:p>
            <a:r>
              <a:rPr lang="es-AR" sz="1600" b="1" dirty="0" smtClean="0"/>
              <a:t>}</a:t>
            </a:r>
            <a:endParaRPr lang="es-AR" sz="1600" b="1" dirty="0"/>
          </a:p>
        </p:txBody>
      </p:sp>
      <p:sp>
        <p:nvSpPr>
          <p:cNvPr id="3" name="2 Rectángulo"/>
          <p:cNvSpPr/>
          <p:nvPr/>
        </p:nvSpPr>
        <p:spPr>
          <a:xfrm>
            <a:off x="483477" y="262759"/>
            <a:ext cx="8345214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ES" sz="2000" dirty="0" smtClean="0"/>
              <a:t>                     </a:t>
            </a:r>
            <a:r>
              <a:rPr lang="es-ES" sz="2000" dirty="0" smtClean="0"/>
              <a:t>Estructura de control: selección simple </a:t>
            </a:r>
            <a:br>
              <a:rPr lang="es-ES" sz="2000" dirty="0" smtClean="0"/>
            </a:br>
            <a:endParaRPr lang="es-AR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719145" y="1755228"/>
            <a:ext cx="386780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1-Se </a:t>
            </a:r>
            <a:r>
              <a:rPr lang="es-ES" sz="1600" dirty="0" smtClean="0">
                <a:solidFill>
                  <a:srgbClr val="FF0000"/>
                </a:solidFill>
              </a:rPr>
              <a:t>declara una variable numero de tipo entero.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2- Se </a:t>
            </a:r>
            <a:r>
              <a:rPr lang="es-ES" sz="1600" dirty="0" smtClean="0">
                <a:solidFill>
                  <a:srgbClr val="FF0000"/>
                </a:solidFill>
              </a:rPr>
              <a:t>le pide al usuario que ingrese un número.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3-La </a:t>
            </a:r>
            <a:r>
              <a:rPr lang="es-ES" sz="1600" dirty="0" smtClean="0">
                <a:solidFill>
                  <a:srgbClr val="FF0000"/>
                </a:solidFill>
              </a:rPr>
              <a:t>estructura </a:t>
            </a:r>
            <a:r>
              <a:rPr lang="es-ES" sz="1600" dirty="0" err="1" smtClean="0">
                <a:solidFill>
                  <a:srgbClr val="FF0000"/>
                </a:solidFill>
              </a:rPr>
              <a:t>if</a:t>
            </a:r>
            <a:r>
              <a:rPr lang="es-ES" sz="1600" dirty="0" smtClean="0">
                <a:solidFill>
                  <a:srgbClr val="FF0000"/>
                </a:solidFill>
              </a:rPr>
              <a:t> verifica si el número ingresado es mayor que cero.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4- Si </a:t>
            </a:r>
            <a:r>
              <a:rPr lang="es-ES" sz="1600" dirty="0" smtClean="0">
                <a:solidFill>
                  <a:srgbClr val="FF0000"/>
                </a:solidFill>
              </a:rPr>
              <a:t>la condición es verdadera (es decir, si el número es positivo), se imprime "El número es positivo."</a:t>
            </a:r>
          </a:p>
          <a:p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4372303" y="1061545"/>
            <a:ext cx="399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Ejemplo sin </a:t>
            </a:r>
            <a:r>
              <a:rPr lang="es-ES" dirty="0" err="1" smtClean="0">
                <a:solidFill>
                  <a:schemeClr val="tx1"/>
                </a:solidFill>
              </a:rPr>
              <a:t>e</a:t>
            </a:r>
            <a:r>
              <a:rPr lang="es-ES" dirty="0" err="1" smtClean="0">
                <a:solidFill>
                  <a:schemeClr val="tx1"/>
                </a:solidFill>
              </a:rPr>
              <a:t>lse</a:t>
            </a:r>
            <a:endParaRPr lang="es-A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83477" y="262759"/>
            <a:ext cx="8345214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ES" sz="2000" dirty="0" smtClean="0"/>
              <a:t>                     </a:t>
            </a:r>
            <a:r>
              <a:rPr lang="es-ES" sz="2000" dirty="0" smtClean="0"/>
              <a:t>Estructura de control: selección simple </a:t>
            </a:r>
            <a:br>
              <a:rPr lang="es-ES" sz="2000" dirty="0" smtClean="0"/>
            </a:br>
            <a:endParaRPr lang="es-AR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500743" y="1034143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Podemos  </a:t>
            </a:r>
            <a:r>
              <a:rPr lang="es-ES" dirty="0" smtClean="0">
                <a:solidFill>
                  <a:schemeClr val="tx1"/>
                </a:solidFill>
              </a:rPr>
              <a:t>modificar la condición o añadir un bloque </a:t>
            </a:r>
            <a:r>
              <a:rPr lang="es-ES" dirty="0" err="1" smtClean="0">
                <a:solidFill>
                  <a:schemeClr val="tx1"/>
                </a:solidFill>
              </a:rPr>
              <a:t>else</a:t>
            </a:r>
            <a:r>
              <a:rPr lang="es-ES" dirty="0" smtClean="0">
                <a:solidFill>
                  <a:schemeClr val="tx1"/>
                </a:solidFill>
              </a:rPr>
              <a:t> si quieres realizar una acción diferente cuando la condición no se cumpla. Aquí te dejo </a:t>
            </a:r>
            <a:r>
              <a:rPr lang="es-ES" dirty="0" smtClean="0">
                <a:solidFill>
                  <a:schemeClr val="tx1"/>
                </a:solidFill>
              </a:rPr>
              <a:t>un </a:t>
            </a:r>
            <a:r>
              <a:rPr lang="es-ES" dirty="0" smtClean="0">
                <a:solidFill>
                  <a:schemeClr val="tx1"/>
                </a:solidFill>
              </a:rPr>
              <a:t>ejemplo con </a:t>
            </a:r>
            <a:r>
              <a:rPr lang="es-ES" dirty="0" err="1" smtClean="0">
                <a:solidFill>
                  <a:schemeClr val="tx1"/>
                </a:solidFill>
              </a:rPr>
              <a:t>else</a:t>
            </a:r>
            <a:r>
              <a:rPr lang="es-ES" dirty="0" smtClean="0">
                <a:solidFill>
                  <a:schemeClr val="tx1"/>
                </a:solidFill>
              </a:rPr>
              <a:t>:</a:t>
            </a:r>
          </a:p>
          <a:p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315685" y="1534886"/>
            <a:ext cx="39515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#</a:t>
            </a:r>
            <a:r>
              <a:rPr lang="es-AR" b="1" dirty="0" err="1" smtClean="0"/>
              <a:t>include</a:t>
            </a:r>
            <a:r>
              <a:rPr lang="es-AR" b="1" dirty="0" smtClean="0"/>
              <a:t> &lt;</a:t>
            </a:r>
            <a:r>
              <a:rPr lang="es-AR" b="1" dirty="0" err="1" smtClean="0"/>
              <a:t>stdio.h</a:t>
            </a:r>
            <a:r>
              <a:rPr lang="es-AR" b="1" dirty="0" smtClean="0"/>
              <a:t>&gt;</a:t>
            </a:r>
          </a:p>
          <a:p>
            <a:r>
              <a:rPr lang="es-AR" b="1" dirty="0" err="1" smtClean="0"/>
              <a:t>int</a:t>
            </a:r>
            <a:r>
              <a:rPr lang="es-AR" b="1" dirty="0" smtClean="0"/>
              <a:t> </a:t>
            </a:r>
            <a:r>
              <a:rPr lang="es-AR" b="1" dirty="0" err="1" smtClean="0"/>
              <a:t>main</a:t>
            </a:r>
            <a:r>
              <a:rPr lang="es-AR" b="1" dirty="0" smtClean="0"/>
              <a:t>() {</a:t>
            </a:r>
          </a:p>
          <a:p>
            <a:r>
              <a:rPr lang="es-AR" b="1" dirty="0" smtClean="0"/>
              <a:t>    </a:t>
            </a:r>
            <a:r>
              <a:rPr lang="es-AR" b="1" dirty="0" err="1" smtClean="0"/>
              <a:t>int</a:t>
            </a:r>
            <a:r>
              <a:rPr lang="es-AR" b="1" dirty="0" smtClean="0"/>
              <a:t> numero;</a:t>
            </a:r>
          </a:p>
          <a:p>
            <a:endParaRPr lang="es-AR" b="1" dirty="0" smtClean="0"/>
          </a:p>
          <a:p>
            <a:r>
              <a:rPr lang="es-AR" b="1" dirty="0" smtClean="0"/>
              <a:t>    </a:t>
            </a:r>
            <a:r>
              <a:rPr lang="es-AR" b="1" dirty="0" err="1" smtClean="0"/>
              <a:t>printf</a:t>
            </a:r>
            <a:r>
              <a:rPr lang="es-AR" b="1" dirty="0" smtClean="0"/>
              <a:t>("Ingresa un número: ");</a:t>
            </a:r>
          </a:p>
          <a:p>
            <a:r>
              <a:rPr lang="es-AR" b="1" dirty="0" smtClean="0"/>
              <a:t>    </a:t>
            </a:r>
            <a:r>
              <a:rPr lang="es-AR" b="1" dirty="0" err="1" smtClean="0"/>
              <a:t>scanf</a:t>
            </a:r>
            <a:r>
              <a:rPr lang="es-AR" b="1" dirty="0" smtClean="0"/>
              <a:t>("%d", &amp;numero);</a:t>
            </a:r>
          </a:p>
          <a:p>
            <a:endParaRPr lang="es-AR" b="1" dirty="0" smtClean="0"/>
          </a:p>
          <a:p>
            <a:r>
              <a:rPr lang="es-AR" b="1" dirty="0" smtClean="0"/>
              <a:t>    // Estructura de control IF-ELSE</a:t>
            </a:r>
          </a:p>
          <a:p>
            <a:r>
              <a:rPr lang="es-AR" b="1" dirty="0" smtClean="0"/>
              <a:t>    </a:t>
            </a:r>
            <a:r>
              <a:rPr lang="es-AR" b="1" dirty="0" err="1" smtClean="0"/>
              <a:t>if</a:t>
            </a:r>
            <a:r>
              <a:rPr lang="es-AR" b="1" dirty="0" smtClean="0"/>
              <a:t> (numero &gt; 0) {</a:t>
            </a:r>
          </a:p>
          <a:p>
            <a:r>
              <a:rPr lang="es-AR" b="1" dirty="0" smtClean="0"/>
              <a:t>        </a:t>
            </a:r>
            <a:r>
              <a:rPr lang="es-AR" b="1" dirty="0" err="1" smtClean="0"/>
              <a:t>printf</a:t>
            </a:r>
            <a:r>
              <a:rPr lang="es-AR" b="1" dirty="0" smtClean="0"/>
              <a:t>("El número es positivo.\n");</a:t>
            </a:r>
          </a:p>
          <a:p>
            <a:r>
              <a:rPr lang="es-AR" b="1" dirty="0" smtClean="0"/>
              <a:t>    } </a:t>
            </a:r>
            <a:r>
              <a:rPr lang="es-AR" b="1" dirty="0" err="1" smtClean="0"/>
              <a:t>else</a:t>
            </a:r>
            <a:r>
              <a:rPr lang="es-AR" b="1" dirty="0" smtClean="0"/>
              <a:t> {</a:t>
            </a:r>
          </a:p>
          <a:p>
            <a:r>
              <a:rPr lang="es-AR" b="1" dirty="0" smtClean="0"/>
              <a:t>        </a:t>
            </a:r>
            <a:r>
              <a:rPr lang="es-AR" b="1" dirty="0" err="1" smtClean="0"/>
              <a:t>printf</a:t>
            </a:r>
            <a:r>
              <a:rPr lang="es-AR" b="1" dirty="0" smtClean="0"/>
              <a:t>("El número no es positivo.\n");</a:t>
            </a:r>
          </a:p>
          <a:p>
            <a:r>
              <a:rPr lang="es-AR" b="1" dirty="0" smtClean="0"/>
              <a:t>    }</a:t>
            </a:r>
          </a:p>
          <a:p>
            <a:endParaRPr lang="es-AR" b="1" dirty="0" smtClean="0"/>
          </a:p>
          <a:p>
            <a:r>
              <a:rPr lang="es-AR" b="1" dirty="0" smtClean="0"/>
              <a:t>    </a:t>
            </a:r>
            <a:r>
              <a:rPr lang="es-AR" b="1" dirty="0" err="1" smtClean="0"/>
              <a:t>return</a:t>
            </a:r>
            <a:r>
              <a:rPr lang="es-AR" b="1" dirty="0" smtClean="0"/>
              <a:t> 0;</a:t>
            </a:r>
          </a:p>
          <a:p>
            <a:r>
              <a:rPr lang="es-AR" b="1" dirty="0" smtClean="0"/>
              <a:t>}</a:t>
            </a:r>
            <a:endParaRPr lang="es-AR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5225143" y="1948543"/>
            <a:ext cx="324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solidFill>
                  <a:schemeClr val="accent3"/>
                </a:solidFill>
              </a:rPr>
              <a:t>En este caso, si el número no es positivo, se ejecuta el bloque </a:t>
            </a:r>
            <a:r>
              <a:rPr lang="es-ES" sz="1800" dirty="0" err="1" smtClean="0">
                <a:solidFill>
                  <a:schemeClr val="accent3"/>
                </a:solidFill>
              </a:rPr>
              <a:t>else</a:t>
            </a:r>
            <a:r>
              <a:rPr lang="es-ES" sz="1800" dirty="0" smtClean="0">
                <a:solidFill>
                  <a:schemeClr val="accent3"/>
                </a:solidFill>
              </a:rPr>
              <a:t> y se imprime "El número no es positivo."</a:t>
            </a:r>
            <a:endParaRPr lang="es-AR" sz="1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83477" y="262759"/>
            <a:ext cx="8345214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ES" sz="2000" dirty="0" smtClean="0"/>
              <a:t>                     </a:t>
            </a:r>
            <a:r>
              <a:rPr lang="es-ES" sz="2000" dirty="0" smtClean="0"/>
              <a:t>Estructura de Control de selección múltiple </a:t>
            </a:r>
            <a:br>
              <a:rPr lang="es-ES" sz="2000" dirty="0" smtClean="0"/>
            </a:br>
            <a:endParaRPr lang="es-AR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2455" y="914400"/>
            <a:ext cx="83241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Puede ocurrir que en un problema real </a:t>
            </a:r>
            <a:r>
              <a:rPr lang="es-ES" sz="1600" dirty="0" smtClean="0"/>
              <a:t>sea necesario </a:t>
            </a:r>
            <a:r>
              <a:rPr lang="es-ES" sz="1600" dirty="0" smtClean="0"/>
              <a:t>elegir una alternativa entre varias</a:t>
            </a:r>
            <a:br>
              <a:rPr lang="es-ES" sz="1600" dirty="0" smtClean="0"/>
            </a:br>
            <a:r>
              <a:rPr lang="es-ES" sz="1600" dirty="0" smtClean="0"/>
              <a:t>posibles en función del problema a resolver.</a:t>
            </a:r>
            <a:br>
              <a:rPr lang="es-ES" sz="1600" dirty="0" smtClean="0"/>
            </a:br>
            <a:r>
              <a:rPr lang="es-ES" sz="1600" dirty="0" smtClean="0"/>
              <a:t>La estructura de selección múltiple se </a:t>
            </a:r>
            <a:r>
              <a:rPr lang="es-ES" sz="1600" dirty="0" smtClean="0"/>
              <a:t>representa simbólicamente</a:t>
            </a:r>
            <a:r>
              <a:rPr lang="es-ES" sz="1600" dirty="0" smtClean="0"/>
              <a:t>: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7741" y="2097800"/>
            <a:ext cx="6221413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15007" y="136634"/>
            <a:ext cx="8019393" cy="1323441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fontAlgn="base"/>
            <a:r>
              <a:rPr lang="es-ES" sz="2000" dirty="0" smtClean="0"/>
              <a:t>Etapas de resolución de un problema por computadora </a:t>
            </a:r>
          </a:p>
          <a:p>
            <a:pPr fontAlgn="base"/>
            <a:endParaRPr lang="es-ES" sz="2000" dirty="0" smtClean="0"/>
          </a:p>
          <a:p>
            <a:pPr fontAlgn="base"/>
            <a:r>
              <a:rPr lang="es-ES" sz="2000" dirty="0" smtClean="0"/>
              <a:t>Del Problema a la Solución </a:t>
            </a:r>
            <a:br>
              <a:rPr lang="es-ES" sz="2000" dirty="0" smtClean="0"/>
            </a:br>
            <a:endParaRPr lang="es-ES" sz="2000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94" y="1202503"/>
            <a:ext cx="1314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489" y="3468413"/>
            <a:ext cx="2619646" cy="146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Elipse"/>
          <p:cNvSpPr/>
          <p:nvPr/>
        </p:nvSpPr>
        <p:spPr>
          <a:xfrm>
            <a:off x="1198180" y="2301767"/>
            <a:ext cx="1870841" cy="1082565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1439918" y="2511972"/>
            <a:ext cx="161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/>
              <a:t>Problema del Mundo Real</a:t>
            </a:r>
            <a:r>
              <a:rPr lang="es-AR" dirty="0" smtClean="0"/>
              <a:t> </a:t>
            </a:r>
            <a:endParaRPr lang="es-AR" dirty="0"/>
          </a:p>
        </p:txBody>
      </p:sp>
      <p:cxnSp>
        <p:nvCxnSpPr>
          <p:cNvPr id="18" name="17 Conector recto de flecha"/>
          <p:cNvCxnSpPr>
            <a:stCxn id="15" idx="5"/>
          </p:cNvCxnSpPr>
          <p:nvPr/>
        </p:nvCxnSpPr>
        <p:spPr>
          <a:xfrm rot="16200000" flipH="1">
            <a:off x="3062970" y="2957866"/>
            <a:ext cx="305681" cy="841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3641836" y="3247697"/>
            <a:ext cx="1665889" cy="77776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3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857297" y="3310759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   </a:t>
            </a:r>
          </a:p>
          <a:p>
            <a:r>
              <a:rPr lang="es-ES" dirty="0" smtClean="0"/>
              <a:t>      Análisis</a:t>
            </a:r>
            <a:endParaRPr lang="es-AR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605048" y="4193628"/>
            <a:ext cx="217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i="1" dirty="0" smtClean="0">
                <a:solidFill>
                  <a:schemeClr val="accent3"/>
                </a:solidFill>
              </a:rPr>
              <a:t> Modelo</a:t>
            </a:r>
            <a:endParaRPr lang="es-AR" sz="1800" i="1" dirty="0">
              <a:solidFill>
                <a:schemeClr val="accent3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4246179" y="1471448"/>
            <a:ext cx="489782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>
                <a:solidFill>
                  <a:schemeClr val="accent3"/>
                </a:solidFill>
              </a:rPr>
              <a:t>1er etapa</a:t>
            </a:r>
            <a:r>
              <a:rPr lang="es-ES" sz="1800" dirty="0" smtClean="0"/>
              <a:t>: se sintetizan los</a:t>
            </a:r>
            <a:br>
              <a:rPr lang="es-ES" sz="1800" dirty="0" smtClean="0"/>
            </a:br>
            <a:r>
              <a:rPr lang="es-ES" sz="1800" dirty="0" smtClean="0"/>
              <a:t>requerimientos del problema y se</a:t>
            </a:r>
            <a:br>
              <a:rPr lang="es-ES" sz="1800" dirty="0" smtClean="0"/>
            </a:br>
            <a:r>
              <a:rPr lang="es-ES" sz="1800" dirty="0" smtClean="0"/>
              <a:t>simplifica el contexto y los datos</a:t>
            </a:r>
            <a:br>
              <a:rPr lang="es-ES" sz="1800" dirty="0" smtClean="0"/>
            </a:br>
            <a:r>
              <a:rPr lang="es-ES" sz="1800" dirty="0" smtClean="0"/>
              <a:t>a utilizar por el programa en la</a:t>
            </a:r>
            <a:br>
              <a:rPr lang="es-ES" sz="1800" dirty="0" smtClean="0"/>
            </a:br>
            <a:r>
              <a:rPr lang="es-ES" sz="1800" dirty="0" smtClean="0"/>
              <a:t>computadora.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7351" y="630621"/>
            <a:ext cx="839776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chemeClr val="tx1"/>
                </a:solidFill>
              </a:rPr>
              <a:t>Puede </a:t>
            </a:r>
            <a:r>
              <a:rPr lang="es-ES" sz="1600" dirty="0" smtClean="0">
                <a:solidFill>
                  <a:schemeClr val="tx1"/>
                </a:solidFill>
              </a:rPr>
              <a:t>ocurrir que en un problema real sea necesario elegir </a:t>
            </a:r>
            <a:r>
              <a:rPr lang="es-ES" sz="1600" dirty="0" smtClean="0">
                <a:solidFill>
                  <a:schemeClr val="tx1"/>
                </a:solidFill>
              </a:rPr>
              <a:t>una alternativa </a:t>
            </a:r>
            <a:r>
              <a:rPr lang="es-ES" sz="1600" dirty="0" smtClean="0">
                <a:solidFill>
                  <a:schemeClr val="tx1"/>
                </a:solidFill>
              </a:rPr>
              <a:t>entre varias posibles en función del problema a resolver</a:t>
            </a:r>
            <a:r>
              <a:rPr lang="es-ES" sz="1600" dirty="0" smtClean="0"/>
              <a:t>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620110" y="0"/>
            <a:ext cx="8229600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ES" sz="2000" dirty="0" smtClean="0"/>
              <a:t>                     </a:t>
            </a:r>
            <a:r>
              <a:rPr lang="es-ES" sz="2000" dirty="0" smtClean="0"/>
              <a:t>Estructura de Control de selección múltiple </a:t>
            </a:r>
            <a:br>
              <a:rPr lang="es-ES" sz="2000" dirty="0" smtClean="0"/>
            </a:br>
            <a:endParaRPr lang="es-AR" sz="2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36331" y="1124607"/>
            <a:ext cx="4183117" cy="431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#</a:t>
            </a:r>
            <a:r>
              <a:rPr lang="es-AR" b="1" dirty="0" err="1" smtClean="0"/>
              <a:t>include</a:t>
            </a:r>
            <a:r>
              <a:rPr lang="es-AR" b="1" dirty="0" smtClean="0"/>
              <a:t> &lt;</a:t>
            </a:r>
            <a:r>
              <a:rPr lang="es-AR" b="1" dirty="0" err="1" smtClean="0"/>
              <a:t>stdio.h</a:t>
            </a:r>
            <a:r>
              <a:rPr lang="es-AR" b="1" dirty="0" smtClean="0"/>
              <a:t>&gt;</a:t>
            </a:r>
          </a:p>
          <a:p>
            <a:r>
              <a:rPr lang="es-AR" b="1" dirty="0" err="1" smtClean="0"/>
              <a:t>int</a:t>
            </a:r>
            <a:r>
              <a:rPr lang="es-AR" b="1" dirty="0" smtClean="0"/>
              <a:t> </a:t>
            </a:r>
            <a:r>
              <a:rPr lang="es-AR" b="1" dirty="0" err="1" smtClean="0"/>
              <a:t>main</a:t>
            </a:r>
            <a:r>
              <a:rPr lang="es-AR" b="1" dirty="0" smtClean="0"/>
              <a:t>() {</a:t>
            </a:r>
          </a:p>
          <a:p>
            <a:r>
              <a:rPr lang="es-AR" b="1" dirty="0" smtClean="0"/>
              <a:t>    </a:t>
            </a:r>
            <a:r>
              <a:rPr lang="es-AR" b="1" dirty="0" err="1" smtClean="0"/>
              <a:t>char</a:t>
            </a:r>
            <a:r>
              <a:rPr lang="es-AR" b="1" dirty="0" smtClean="0"/>
              <a:t> letra = 'A';</a:t>
            </a:r>
          </a:p>
          <a:p>
            <a:r>
              <a:rPr lang="es-AR" b="1" dirty="0" smtClean="0"/>
              <a:t>    </a:t>
            </a:r>
            <a:r>
              <a:rPr lang="es-AR" b="1" dirty="0" err="1" smtClean="0"/>
              <a:t>switch</a:t>
            </a:r>
            <a:r>
              <a:rPr lang="es-AR" b="1" dirty="0" smtClean="0"/>
              <a:t> </a:t>
            </a:r>
            <a:r>
              <a:rPr lang="es-AR" b="1" dirty="0" smtClean="0"/>
              <a:t>(letra) {</a:t>
            </a:r>
          </a:p>
          <a:p>
            <a:r>
              <a:rPr lang="es-AR" b="1" dirty="0" smtClean="0"/>
              <a:t>        case 'A':</a:t>
            </a:r>
          </a:p>
          <a:p>
            <a:r>
              <a:rPr lang="es-AR" b="1" dirty="0" smtClean="0"/>
              <a:t>            </a:t>
            </a:r>
            <a:r>
              <a:rPr lang="es-AR" b="1" dirty="0" err="1" smtClean="0"/>
              <a:t>printf</a:t>
            </a:r>
            <a:r>
              <a:rPr lang="es-AR" b="1" dirty="0" smtClean="0"/>
              <a:t>("Es la letra A\n");</a:t>
            </a:r>
          </a:p>
          <a:p>
            <a:r>
              <a:rPr lang="es-AR" b="1" dirty="0" smtClean="0"/>
              <a:t>            break;</a:t>
            </a:r>
          </a:p>
          <a:p>
            <a:r>
              <a:rPr lang="es-AR" b="1" dirty="0" smtClean="0"/>
              <a:t>        case 'B':</a:t>
            </a:r>
          </a:p>
          <a:p>
            <a:r>
              <a:rPr lang="es-AR" b="1" dirty="0" smtClean="0"/>
              <a:t>            </a:t>
            </a:r>
            <a:r>
              <a:rPr lang="es-AR" b="1" dirty="0" err="1" smtClean="0"/>
              <a:t>printf</a:t>
            </a:r>
            <a:r>
              <a:rPr lang="es-AR" b="1" dirty="0" smtClean="0"/>
              <a:t>("Es la letra B\n");</a:t>
            </a:r>
          </a:p>
          <a:p>
            <a:r>
              <a:rPr lang="es-AR" b="1" dirty="0" smtClean="0"/>
              <a:t>            break;</a:t>
            </a:r>
          </a:p>
          <a:p>
            <a:r>
              <a:rPr lang="es-AR" b="1" dirty="0" smtClean="0"/>
              <a:t>        case 'C':</a:t>
            </a:r>
          </a:p>
          <a:p>
            <a:r>
              <a:rPr lang="es-AR" b="1" dirty="0" smtClean="0"/>
              <a:t>            </a:t>
            </a:r>
            <a:r>
              <a:rPr lang="es-AR" b="1" dirty="0" err="1" smtClean="0"/>
              <a:t>printf</a:t>
            </a:r>
            <a:r>
              <a:rPr lang="es-AR" b="1" dirty="0" smtClean="0"/>
              <a:t>("Es la letra C\n");</a:t>
            </a:r>
          </a:p>
          <a:p>
            <a:r>
              <a:rPr lang="es-AR" b="1" dirty="0" smtClean="0"/>
              <a:t>            break;</a:t>
            </a:r>
          </a:p>
          <a:p>
            <a:r>
              <a:rPr lang="es-AR" b="1" dirty="0" smtClean="0"/>
              <a:t>        default:</a:t>
            </a:r>
          </a:p>
          <a:p>
            <a:r>
              <a:rPr lang="es-AR" b="1" dirty="0" smtClean="0"/>
              <a:t>            </a:t>
            </a:r>
            <a:r>
              <a:rPr lang="es-AR" b="1" dirty="0" err="1" smtClean="0"/>
              <a:t>printf</a:t>
            </a:r>
            <a:r>
              <a:rPr lang="es-AR" b="1" dirty="0" smtClean="0"/>
              <a:t>("Letra no reconocida\n");</a:t>
            </a:r>
          </a:p>
          <a:p>
            <a:r>
              <a:rPr lang="es-AR" b="1" dirty="0" smtClean="0"/>
              <a:t>    }</a:t>
            </a:r>
          </a:p>
          <a:p>
            <a:r>
              <a:rPr lang="es-AR" b="1" dirty="0" smtClean="0"/>
              <a:t>         </a:t>
            </a:r>
            <a:r>
              <a:rPr lang="es-AR" b="1" dirty="0" err="1" smtClean="0"/>
              <a:t>return</a:t>
            </a:r>
            <a:r>
              <a:rPr lang="es-AR" b="1" dirty="0" smtClean="0"/>
              <a:t> </a:t>
            </a:r>
            <a:r>
              <a:rPr lang="es-AR" b="1" dirty="0" smtClean="0"/>
              <a:t>0;</a:t>
            </a:r>
          </a:p>
          <a:p>
            <a:r>
              <a:rPr lang="es-AR" b="1" dirty="0" smtClean="0"/>
              <a:t>}</a:t>
            </a:r>
          </a:p>
          <a:p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4729655" y="1639614"/>
            <a:ext cx="38888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/>
                </a:solidFill>
              </a:rPr>
              <a:t>- En </a:t>
            </a:r>
            <a:r>
              <a:rPr lang="es-ES" dirty="0" smtClean="0">
                <a:solidFill>
                  <a:schemeClr val="accent3"/>
                </a:solidFill>
              </a:rPr>
              <a:t>este caso, la variable letra tiene el valor 'A'.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-El </a:t>
            </a:r>
            <a:r>
              <a:rPr lang="es-ES" dirty="0" err="1" smtClean="0">
                <a:solidFill>
                  <a:schemeClr val="accent3"/>
                </a:solidFill>
              </a:rPr>
              <a:t>switch</a:t>
            </a:r>
            <a:r>
              <a:rPr lang="es-ES" dirty="0" smtClean="0">
                <a:solidFill>
                  <a:schemeClr val="accent3"/>
                </a:solidFill>
              </a:rPr>
              <a:t> compara el valor de letra con cada case.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-Como </a:t>
            </a:r>
            <a:r>
              <a:rPr lang="es-ES" dirty="0" smtClean="0">
                <a:solidFill>
                  <a:schemeClr val="accent3"/>
                </a:solidFill>
              </a:rPr>
              <a:t>el valor de letra es 'A', se ejecuta el bloque correspondiente a case 'A' y se imprime "Es la letra A".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-Si </a:t>
            </a:r>
            <a:r>
              <a:rPr lang="es-ES" dirty="0" smtClean="0">
                <a:solidFill>
                  <a:schemeClr val="accent3"/>
                </a:solidFill>
              </a:rPr>
              <a:t>se hubiera ingresado cualquier letra que no sea 'A', 'B' o 'C', se ejecutaría el bloque default que imprime "Letra no reconocida".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20110" y="0"/>
            <a:ext cx="8229600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ES" sz="2000" dirty="0" smtClean="0"/>
              <a:t> </a:t>
            </a:r>
            <a:r>
              <a:rPr lang="es-ES" sz="2000" dirty="0" smtClean="0"/>
              <a:t>                            </a:t>
            </a:r>
            <a:r>
              <a:rPr lang="es-AR" sz="2000" dirty="0" smtClean="0"/>
              <a:t>Estructuras </a:t>
            </a:r>
            <a:r>
              <a:rPr lang="es-AR" sz="2000" dirty="0" smtClean="0"/>
              <a:t>de Control iterativas </a:t>
            </a:r>
            <a:br>
              <a:rPr lang="es-AR" sz="2000" dirty="0" smtClean="0"/>
            </a:br>
            <a:endParaRPr lang="es-AR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30621" y="1156138"/>
            <a:ext cx="80719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 Puede </a:t>
            </a:r>
            <a:r>
              <a:rPr lang="es-ES" sz="1800" dirty="0" smtClean="0"/>
              <a:t>ocurrir que se desee ejecutar un bloque de </a:t>
            </a:r>
            <a:r>
              <a:rPr lang="es-ES" sz="1800" dirty="0" smtClean="0"/>
              <a:t>instrucciones desconociendo </a:t>
            </a:r>
            <a:r>
              <a:rPr lang="es-ES" sz="1800" dirty="0" smtClean="0"/>
              <a:t>el número exacto de veces que se ejecutan.</a:t>
            </a:r>
            <a:br>
              <a:rPr lang="es-ES" sz="1800" dirty="0" smtClean="0"/>
            </a:br>
            <a:endParaRPr lang="es-ES" sz="1800" dirty="0" smtClean="0"/>
          </a:p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Para </a:t>
            </a:r>
            <a:r>
              <a:rPr lang="es-ES" sz="1800" dirty="0" smtClean="0"/>
              <a:t>estos casos existen en la mayoría de los lenguajes de</a:t>
            </a:r>
            <a:br>
              <a:rPr lang="es-ES" sz="1800" dirty="0" smtClean="0"/>
            </a:br>
            <a:r>
              <a:rPr lang="es-ES" sz="1800" dirty="0" smtClean="0"/>
              <a:t>programación estructurada las </a:t>
            </a:r>
            <a:r>
              <a:rPr lang="es-ES" sz="1800" b="1" dirty="0" smtClean="0">
                <a:solidFill>
                  <a:schemeClr val="accent3"/>
                </a:solidFill>
              </a:rPr>
              <a:t>estructuras de control iterativas</a:t>
            </a:r>
            <a:br>
              <a:rPr lang="es-ES" sz="1800" b="1" dirty="0" smtClean="0">
                <a:solidFill>
                  <a:schemeClr val="accent3"/>
                </a:solidFill>
              </a:rPr>
            </a:br>
            <a:r>
              <a:rPr lang="es-ES" sz="1800" b="1" dirty="0" smtClean="0">
                <a:solidFill>
                  <a:schemeClr val="accent3"/>
                </a:solidFill>
              </a:rPr>
              <a:t>condicionales.</a:t>
            </a:r>
            <a:r>
              <a:rPr lang="es-ES" sz="1800" b="1" dirty="0" smtClean="0"/>
              <a:t/>
            </a:r>
            <a:br>
              <a:rPr lang="es-ES" sz="1800" b="1" dirty="0" smtClean="0"/>
            </a:br>
            <a:r>
              <a:rPr lang="es-ES" sz="1800" dirty="0" smtClean="0"/>
              <a:t> </a:t>
            </a:r>
          </a:p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Como </a:t>
            </a:r>
            <a:r>
              <a:rPr lang="es-ES" sz="1800" dirty="0" smtClean="0"/>
              <a:t>su nombre lo indica las acciones se ejecutan dependiendo de</a:t>
            </a:r>
            <a:br>
              <a:rPr lang="es-ES" sz="1800" dirty="0" smtClean="0"/>
            </a:br>
            <a:r>
              <a:rPr lang="es-ES" sz="1800" dirty="0" smtClean="0"/>
              <a:t>la evaluación de la condición.</a:t>
            </a:r>
            <a:br>
              <a:rPr lang="es-ES" sz="1800" dirty="0" smtClean="0"/>
            </a:br>
            <a:r>
              <a:rPr lang="es-ES" sz="1800" dirty="0" smtClean="0"/>
              <a:t> </a:t>
            </a:r>
          </a:p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Estas </a:t>
            </a:r>
            <a:r>
              <a:rPr lang="es-ES" sz="1800" dirty="0" smtClean="0"/>
              <a:t>estructuras se clasifican en </a:t>
            </a:r>
            <a:r>
              <a:rPr lang="es-ES" sz="1800" b="1" dirty="0" smtClean="0">
                <a:solidFill>
                  <a:schemeClr val="accent3"/>
                </a:solidFill>
              </a:rPr>
              <a:t>pre-condicionales </a:t>
            </a:r>
            <a:r>
              <a:rPr lang="es-ES" sz="1800" dirty="0" smtClean="0">
                <a:solidFill>
                  <a:schemeClr val="accent3"/>
                </a:solidFill>
              </a:rPr>
              <a:t>y </a:t>
            </a:r>
            <a:r>
              <a:rPr lang="es-ES" sz="1800" b="1" dirty="0" err="1" smtClean="0">
                <a:solidFill>
                  <a:schemeClr val="accent3"/>
                </a:solidFill>
              </a:rPr>
              <a:t>postcondicionales</a:t>
            </a:r>
            <a:r>
              <a:rPr lang="es-ES" sz="1800" dirty="0" smtClean="0">
                <a:solidFill>
                  <a:schemeClr val="accent3"/>
                </a:solidFill>
              </a:rPr>
              <a:t>. </a:t>
            </a:r>
            <a:r>
              <a:rPr lang="es-ES" dirty="0" smtClean="0">
                <a:solidFill>
                  <a:schemeClr val="accent3"/>
                </a:solidFill>
              </a:rPr>
              <a:t/>
            </a:r>
            <a:br>
              <a:rPr lang="es-ES" dirty="0" smtClean="0">
                <a:solidFill>
                  <a:schemeClr val="accent3"/>
                </a:solidFill>
              </a:rPr>
            </a:br>
            <a:endParaRPr lang="es-A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99393" y="756747"/>
            <a:ext cx="847133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Las </a:t>
            </a:r>
            <a:r>
              <a:rPr lang="es-ES" sz="1800" dirty="0" smtClean="0"/>
              <a:t>estructuras de control iterativas </a:t>
            </a:r>
            <a:r>
              <a:rPr lang="es-ES" sz="1800" dirty="0" err="1" smtClean="0"/>
              <a:t>precondicionales</a:t>
            </a:r>
            <a:r>
              <a:rPr lang="es-ES" sz="1800" dirty="0" smtClean="0"/>
              <a:t> primero </a:t>
            </a:r>
            <a:r>
              <a:rPr lang="es-ES" sz="1800" dirty="0" smtClean="0"/>
              <a:t>evalúan la condición y si es verdadera </a:t>
            </a:r>
            <a:r>
              <a:rPr lang="es-ES" sz="1800" dirty="0" smtClean="0"/>
              <a:t>se ejecuta </a:t>
            </a:r>
            <a:r>
              <a:rPr lang="es-ES" sz="1800" dirty="0" smtClean="0"/>
              <a:t>el bloque de acciones. Dicho bloque se </a:t>
            </a:r>
            <a:r>
              <a:rPr lang="es-ES" sz="1800" dirty="0" smtClean="0"/>
              <a:t>puede ejecutar 0</a:t>
            </a:r>
            <a:r>
              <a:rPr lang="es-ES" sz="1800" dirty="0" smtClean="0"/>
              <a:t>, 1 ó más veces.</a:t>
            </a:r>
            <a:br>
              <a:rPr lang="es-ES" sz="1800" dirty="0" smtClean="0"/>
            </a:br>
            <a:endParaRPr lang="es-ES" sz="1800" dirty="0" smtClean="0"/>
          </a:p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 </a:t>
            </a:r>
            <a:r>
              <a:rPr lang="es-ES" sz="1800" dirty="0" smtClean="0"/>
              <a:t>Importante: el valor inicial de la condición debe </a:t>
            </a:r>
            <a:r>
              <a:rPr lang="es-ES" sz="1800" dirty="0" smtClean="0"/>
              <a:t>ser conocido </a:t>
            </a:r>
            <a:r>
              <a:rPr lang="es-ES" sz="1800" dirty="0" smtClean="0"/>
              <a:t>o evaluable antes de la evaluación de </a:t>
            </a:r>
            <a:r>
              <a:rPr lang="es-ES" sz="1800" dirty="0" smtClean="0"/>
              <a:t>la condición</a:t>
            </a:r>
            <a:r>
              <a:rPr lang="es-ES" sz="1800" dirty="0" smtClean="0"/>
              <a:t>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2998" y="2790825"/>
            <a:ext cx="51720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410" y="2768710"/>
            <a:ext cx="1162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30621" y="136634"/>
            <a:ext cx="8229600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AR" sz="2000" dirty="0" smtClean="0"/>
              <a:t>                 Estructura de Control iterativa </a:t>
            </a:r>
            <a:r>
              <a:rPr lang="es-AR" sz="2000" dirty="0" err="1" smtClean="0"/>
              <a:t>precondicional</a:t>
            </a:r>
            <a:r>
              <a:rPr lang="es-AR" sz="2000" dirty="0" smtClean="0"/>
              <a:t> </a:t>
            </a:r>
            <a:br>
              <a:rPr lang="es-AR" sz="2000" dirty="0" smtClean="0"/>
            </a:br>
            <a:endParaRPr lang="es-AR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57352" y="1366345"/>
            <a:ext cx="39098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#</a:t>
            </a:r>
            <a:r>
              <a:rPr lang="es-AR" sz="1600" dirty="0" err="1" smtClean="0"/>
              <a:t>include</a:t>
            </a:r>
            <a:r>
              <a:rPr lang="es-AR" sz="1600" dirty="0" smtClean="0"/>
              <a:t> &lt;</a:t>
            </a:r>
            <a:r>
              <a:rPr lang="es-AR" sz="1600" dirty="0" err="1" smtClean="0"/>
              <a:t>stdio.h</a:t>
            </a:r>
            <a:r>
              <a:rPr lang="es-AR" sz="1600" dirty="0" smtClean="0"/>
              <a:t>&gt;</a:t>
            </a:r>
          </a:p>
          <a:p>
            <a:endParaRPr lang="es-AR" dirty="0" smtClean="0"/>
          </a:p>
          <a:p>
            <a:r>
              <a:rPr lang="es-AR" sz="1600" dirty="0" err="1" smtClean="0"/>
              <a:t>int</a:t>
            </a:r>
            <a:r>
              <a:rPr lang="es-AR" sz="1600" dirty="0" smtClean="0"/>
              <a:t> </a:t>
            </a:r>
            <a:r>
              <a:rPr lang="es-AR" sz="1600" dirty="0" err="1" smtClean="0"/>
              <a:t>main</a:t>
            </a:r>
            <a:r>
              <a:rPr lang="es-AR" sz="1600" dirty="0" smtClean="0"/>
              <a:t>() {</a:t>
            </a:r>
          </a:p>
          <a:p>
            <a:r>
              <a:rPr lang="es-AR" sz="1600" dirty="0" smtClean="0"/>
              <a:t>    </a:t>
            </a:r>
            <a:r>
              <a:rPr lang="es-AR" sz="1600" dirty="0" err="1" smtClean="0"/>
              <a:t>int</a:t>
            </a:r>
            <a:r>
              <a:rPr lang="es-AR" sz="1600" dirty="0" smtClean="0"/>
              <a:t> contador = 1;</a:t>
            </a:r>
          </a:p>
          <a:p>
            <a:r>
              <a:rPr lang="es-AR" sz="1600" dirty="0" err="1" smtClean="0"/>
              <a:t>while</a:t>
            </a:r>
            <a:r>
              <a:rPr lang="es-AR" sz="1600" dirty="0" smtClean="0"/>
              <a:t> </a:t>
            </a:r>
            <a:r>
              <a:rPr lang="es-AR" sz="1600" dirty="0" smtClean="0"/>
              <a:t>(contador &lt;= 5) {</a:t>
            </a:r>
          </a:p>
          <a:p>
            <a:r>
              <a:rPr lang="es-AR" sz="1600" dirty="0" smtClean="0"/>
              <a:t>        </a:t>
            </a:r>
            <a:r>
              <a:rPr lang="es-AR" sz="1600" dirty="0" err="1" smtClean="0"/>
              <a:t>printf</a:t>
            </a:r>
            <a:r>
              <a:rPr lang="es-AR" sz="1600" dirty="0" smtClean="0"/>
              <a:t>("Contador: %d\n</a:t>
            </a:r>
            <a:r>
              <a:rPr lang="es-AR" sz="1600" dirty="0" smtClean="0"/>
              <a:t>", contador</a:t>
            </a:r>
            <a:r>
              <a:rPr lang="es-AR" sz="1600" dirty="0" smtClean="0"/>
              <a:t>);</a:t>
            </a:r>
          </a:p>
          <a:p>
            <a:r>
              <a:rPr lang="es-AR" sz="1600" dirty="0" smtClean="0"/>
              <a:t>        contador++;  </a:t>
            </a:r>
          </a:p>
          <a:p>
            <a:r>
              <a:rPr lang="es-AR" sz="1600" dirty="0" smtClean="0"/>
              <a:t>    }</a:t>
            </a:r>
          </a:p>
          <a:p>
            <a:endParaRPr lang="es-AR" sz="1600" dirty="0" smtClean="0"/>
          </a:p>
          <a:p>
            <a:r>
              <a:rPr lang="es-AR" sz="1600" dirty="0" smtClean="0"/>
              <a:t>    </a:t>
            </a:r>
            <a:r>
              <a:rPr lang="es-AR" sz="1600" dirty="0" err="1" smtClean="0"/>
              <a:t>return</a:t>
            </a:r>
            <a:r>
              <a:rPr lang="es-AR" sz="1600" dirty="0" smtClean="0"/>
              <a:t> 0;</a:t>
            </a:r>
          </a:p>
          <a:p>
            <a:r>
              <a:rPr lang="es-AR" sz="1600" dirty="0" smtClean="0"/>
              <a:t>}</a:t>
            </a:r>
            <a:endParaRPr lang="es-AR" sz="1600" dirty="0"/>
          </a:p>
        </p:txBody>
      </p:sp>
      <p:sp>
        <p:nvSpPr>
          <p:cNvPr id="5" name="4 CuadroTexto"/>
          <p:cNvSpPr txBox="1"/>
          <p:nvPr/>
        </p:nvSpPr>
        <p:spPr>
          <a:xfrm>
            <a:off x="767255" y="1030014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Estructura WHILE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34455" y="1481959"/>
            <a:ext cx="37627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3"/>
                </a:solidFill>
              </a:rPr>
              <a:t>Explicación: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accent3"/>
                </a:solidFill>
              </a:rPr>
              <a:t>La variable contador empieza con el valor 1.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accent3"/>
                </a:solidFill>
              </a:rPr>
              <a:t>La condición contador &lt;= 5 se evalúa antes de cada iteración. Mientras sea verdadera, el ciclo </a:t>
            </a:r>
            <a:r>
              <a:rPr lang="es-ES" sz="1600" dirty="0" err="1" smtClean="0">
                <a:solidFill>
                  <a:schemeClr val="accent3"/>
                </a:solidFill>
              </a:rPr>
              <a:t>while</a:t>
            </a:r>
            <a:r>
              <a:rPr lang="es-ES" sz="1600" dirty="0" smtClean="0">
                <a:solidFill>
                  <a:schemeClr val="accent3"/>
                </a:solidFill>
              </a:rPr>
              <a:t> seguirá ejecutándose.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accent3"/>
                </a:solidFill>
              </a:rPr>
              <a:t>En cada iteración, se imprime el valor actual de contador y luego se incrementa en 1.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accent3"/>
                </a:solidFill>
              </a:rPr>
              <a:t>El ciclo se repite hasta que contador sea mayor que 5, momento en el cual el ciclo termina.</a:t>
            </a:r>
          </a:p>
          <a:p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2532993" y="3626070"/>
            <a:ext cx="1492469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/>
                </a:solidFill>
              </a:rPr>
              <a:t>Imprime:</a:t>
            </a:r>
          </a:p>
          <a:p>
            <a:r>
              <a:rPr lang="pt-BR" dirty="0" smtClean="0">
                <a:solidFill>
                  <a:schemeClr val="accent3"/>
                </a:solidFill>
              </a:rPr>
              <a:t>Contador: 1</a:t>
            </a:r>
          </a:p>
          <a:p>
            <a:r>
              <a:rPr lang="pt-BR" dirty="0" smtClean="0">
                <a:solidFill>
                  <a:schemeClr val="accent3"/>
                </a:solidFill>
              </a:rPr>
              <a:t>Contador: 2</a:t>
            </a:r>
          </a:p>
          <a:p>
            <a:r>
              <a:rPr lang="pt-BR" dirty="0" smtClean="0">
                <a:solidFill>
                  <a:schemeClr val="accent3"/>
                </a:solidFill>
              </a:rPr>
              <a:t>Contador: 3</a:t>
            </a:r>
          </a:p>
          <a:p>
            <a:r>
              <a:rPr lang="pt-BR" dirty="0" smtClean="0">
                <a:solidFill>
                  <a:schemeClr val="accent3"/>
                </a:solidFill>
              </a:rPr>
              <a:t>Contador: 4</a:t>
            </a:r>
          </a:p>
          <a:p>
            <a:r>
              <a:rPr lang="pt-BR" dirty="0" smtClean="0">
                <a:solidFill>
                  <a:schemeClr val="accent3"/>
                </a:solidFill>
              </a:rPr>
              <a:t>Contador: 5</a:t>
            </a:r>
            <a:endParaRPr lang="es-A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30621" y="136634"/>
            <a:ext cx="8229600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AR" sz="2000" dirty="0" smtClean="0"/>
              <a:t>                   Estructura </a:t>
            </a:r>
            <a:r>
              <a:rPr lang="es-AR" sz="2000" dirty="0" smtClean="0"/>
              <a:t>de Control iterativa </a:t>
            </a:r>
            <a:r>
              <a:rPr lang="es-AR" sz="2000" dirty="0" err="1" smtClean="0"/>
              <a:t>postcondicional</a:t>
            </a:r>
            <a:r>
              <a:rPr lang="es-AR" sz="2000" dirty="0" smtClean="0"/>
              <a:t> </a:t>
            </a:r>
            <a:br>
              <a:rPr lang="es-AR" sz="2000" dirty="0" smtClean="0"/>
            </a:br>
            <a:endParaRPr lang="es-AR" sz="2000" dirty="0"/>
          </a:p>
        </p:txBody>
      </p:sp>
      <p:sp>
        <p:nvSpPr>
          <p:cNvPr id="4" name="3 Rectángulo"/>
          <p:cNvSpPr/>
          <p:nvPr/>
        </p:nvSpPr>
        <p:spPr>
          <a:xfrm>
            <a:off x="588579" y="924910"/>
            <a:ext cx="8334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dirty="0" smtClean="0"/>
              <a:t>Las </a:t>
            </a:r>
            <a:r>
              <a:rPr lang="es-ES" b="1" dirty="0" smtClean="0">
                <a:solidFill>
                  <a:schemeClr val="accent3"/>
                </a:solidFill>
              </a:rPr>
              <a:t>estructuras de control iterativas </a:t>
            </a:r>
            <a:r>
              <a:rPr lang="es-ES" b="1" dirty="0" err="1" smtClean="0">
                <a:solidFill>
                  <a:schemeClr val="accent3"/>
                </a:solidFill>
              </a:rPr>
              <a:t>postcondicionales</a:t>
            </a:r>
            <a:r>
              <a:rPr lang="es-ES" b="1" dirty="0" smtClean="0">
                <a:solidFill>
                  <a:schemeClr val="accent3"/>
                </a:solidFill>
              </a:rPr>
              <a:t> </a:t>
            </a:r>
            <a:r>
              <a:rPr lang="es-ES" dirty="0" smtClean="0"/>
              <a:t>primero ejecutan el bloque de acciones y luego evalúan la condición. </a:t>
            </a:r>
          </a:p>
          <a:p>
            <a:pPr>
              <a:buClr>
                <a:schemeClr val="accent3"/>
              </a:buClr>
            </a:pPr>
            <a:r>
              <a:rPr lang="es-ES" dirty="0" smtClean="0"/>
              <a:t>A diferencia de la estructura iterativa </a:t>
            </a:r>
            <a:r>
              <a:rPr lang="es-ES" dirty="0" err="1" smtClean="0"/>
              <a:t>precondicional</a:t>
            </a:r>
            <a:r>
              <a:rPr lang="es-ES" dirty="0" smtClean="0"/>
              <a:t>, el bloque de acciones se ejecuta 1 ó más veces.</a:t>
            </a:r>
            <a:r>
              <a:rPr lang="es-ES" dirty="0" smtClean="0">
                <a:solidFill>
                  <a:schemeClr val="bg2"/>
                </a:solidFill>
              </a:rPr>
              <a:t/>
            </a:r>
            <a:br>
              <a:rPr lang="es-ES" dirty="0" smtClean="0">
                <a:solidFill>
                  <a:schemeClr val="bg2"/>
                </a:solidFill>
              </a:rPr>
            </a:b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b="1" dirty="0" smtClean="0">
                <a:solidFill>
                  <a:schemeClr val="accent3"/>
                </a:solidFill>
              </a:rPr>
              <a:t>Importante: el valor inicial de la condición debe ser conocido  o evaluable antes de la evaluación de la condición.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3808" y="2223650"/>
            <a:ext cx="40957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1169112" y="2519255"/>
            <a:ext cx="962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41131" y="157654"/>
            <a:ext cx="8229600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AR" sz="2000" dirty="0" smtClean="0"/>
              <a:t>                 Estructura de Control iterativa </a:t>
            </a:r>
            <a:r>
              <a:rPr lang="es-AR" sz="2000" dirty="0" err="1" smtClean="0"/>
              <a:t>precondicional</a:t>
            </a:r>
            <a:r>
              <a:rPr lang="es-AR" sz="2000" dirty="0" smtClean="0"/>
              <a:t> </a:t>
            </a:r>
            <a:br>
              <a:rPr lang="es-AR" sz="2000" dirty="0" smtClean="0"/>
            </a:br>
            <a:endParaRPr lang="es-AR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09903" y="1229710"/>
            <a:ext cx="39729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#include &lt;</a:t>
            </a:r>
            <a:r>
              <a:rPr lang="pt-BR" sz="1600" dirty="0" err="1" smtClean="0"/>
              <a:t>stdio</a:t>
            </a:r>
            <a:r>
              <a:rPr lang="pt-BR" sz="1600" dirty="0" smtClean="0"/>
              <a:t>.h&gt;</a:t>
            </a:r>
          </a:p>
          <a:p>
            <a:endParaRPr lang="pt-BR" sz="1600" dirty="0" smtClean="0"/>
          </a:p>
          <a:p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() {</a:t>
            </a:r>
          </a:p>
          <a:p>
            <a:r>
              <a:rPr lang="pt-BR" sz="1600" dirty="0" smtClean="0"/>
              <a:t>    </a:t>
            </a:r>
            <a:r>
              <a:rPr lang="pt-BR" sz="1600" dirty="0" err="1" smtClean="0"/>
              <a:t>int</a:t>
            </a:r>
            <a:r>
              <a:rPr lang="pt-BR" sz="1600" dirty="0" smtClean="0"/>
              <a:t> contador = 1;</a:t>
            </a:r>
          </a:p>
          <a:p>
            <a:r>
              <a:rPr lang="pt-BR" sz="1600" dirty="0" smtClean="0"/>
              <a:t>do </a:t>
            </a:r>
            <a:r>
              <a:rPr lang="pt-BR" sz="1600" dirty="0" smtClean="0"/>
              <a:t>{</a:t>
            </a:r>
          </a:p>
          <a:p>
            <a:r>
              <a:rPr lang="pt-BR" sz="1600" dirty="0" smtClean="0"/>
              <a:t>        </a:t>
            </a:r>
            <a:r>
              <a:rPr lang="pt-BR" sz="1600" dirty="0" err="1" smtClean="0"/>
              <a:t>printf</a:t>
            </a:r>
            <a:r>
              <a:rPr lang="pt-BR" sz="1600" dirty="0" smtClean="0"/>
              <a:t>("Contador: %d\n</a:t>
            </a:r>
            <a:r>
              <a:rPr lang="pt-BR" sz="1600" dirty="0" smtClean="0"/>
              <a:t>", contador</a:t>
            </a:r>
            <a:r>
              <a:rPr lang="pt-BR" sz="1600" dirty="0" smtClean="0"/>
              <a:t>);</a:t>
            </a:r>
          </a:p>
          <a:p>
            <a:r>
              <a:rPr lang="pt-BR" sz="1600" dirty="0" smtClean="0"/>
              <a:t>        contador++;  </a:t>
            </a:r>
          </a:p>
          <a:p>
            <a:r>
              <a:rPr lang="pt-BR" sz="1600" dirty="0" smtClean="0"/>
              <a:t>    } </a:t>
            </a:r>
            <a:r>
              <a:rPr lang="pt-BR" sz="1600" dirty="0" err="1" smtClean="0"/>
              <a:t>while</a:t>
            </a:r>
            <a:r>
              <a:rPr lang="pt-BR" sz="1600" dirty="0" smtClean="0"/>
              <a:t> (contador &lt;= 5);</a:t>
            </a:r>
          </a:p>
          <a:p>
            <a:endParaRPr lang="pt-BR" sz="1600" dirty="0" smtClean="0"/>
          </a:p>
          <a:p>
            <a:r>
              <a:rPr lang="pt-BR" sz="1600" dirty="0" smtClean="0"/>
              <a:t>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0;</a:t>
            </a:r>
          </a:p>
          <a:p>
            <a:r>
              <a:rPr lang="pt-BR" sz="1600" dirty="0" smtClean="0"/>
              <a:t>}</a:t>
            </a:r>
          </a:p>
          <a:p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1258019" y="862331"/>
            <a:ext cx="2722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chemeClr val="tx1"/>
                </a:solidFill>
              </a:rPr>
              <a:t>Estructura DO (Repetir Hasta)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561491" y="1030014"/>
            <a:ext cx="435128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s-ES" sz="1600" dirty="0" smtClean="0">
              <a:solidFill>
                <a:schemeClr val="accent3"/>
              </a:solidFill>
            </a:endParaRPr>
          </a:p>
          <a:p>
            <a:r>
              <a:rPr lang="es-ES" sz="1600" dirty="0" smtClean="0">
                <a:solidFill>
                  <a:schemeClr val="accent3"/>
                </a:solidFill>
              </a:rPr>
              <a:t>Explicación </a:t>
            </a:r>
            <a:endParaRPr lang="es-ES" sz="1600" dirty="0" smtClean="0">
              <a:solidFill>
                <a:schemeClr val="accent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accent3"/>
                </a:solidFill>
              </a:rPr>
              <a:t>La variable contador empieza con el valor 1.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accent3"/>
                </a:solidFill>
              </a:rPr>
              <a:t>El bloque de código dentro del do se ejecuta al menos una vez.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accent3"/>
                </a:solidFill>
              </a:rPr>
              <a:t>Después de cada ejecución, la condición contador &lt;= 5 se evalúa. Si es verdadera, el ciclo se repite.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accent3"/>
                </a:solidFill>
              </a:rPr>
              <a:t>Cuando el contador llega a 6, la condición se vuelve falsa y el ciclo termina.</a:t>
            </a:r>
          </a:p>
          <a:p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3121573" y="3541987"/>
            <a:ext cx="1492469" cy="138499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3"/>
                </a:solidFill>
              </a:rPr>
              <a:t>Imprime:</a:t>
            </a:r>
          </a:p>
          <a:p>
            <a:r>
              <a:rPr lang="pt-BR" dirty="0" smtClean="0">
                <a:solidFill>
                  <a:schemeClr val="accent3"/>
                </a:solidFill>
              </a:rPr>
              <a:t>Contador: 1</a:t>
            </a:r>
          </a:p>
          <a:p>
            <a:r>
              <a:rPr lang="pt-BR" dirty="0" smtClean="0">
                <a:solidFill>
                  <a:schemeClr val="accent3"/>
                </a:solidFill>
              </a:rPr>
              <a:t>Contador: 2</a:t>
            </a:r>
          </a:p>
          <a:p>
            <a:r>
              <a:rPr lang="pt-BR" dirty="0" smtClean="0">
                <a:solidFill>
                  <a:schemeClr val="accent3"/>
                </a:solidFill>
              </a:rPr>
              <a:t>Contador: 3</a:t>
            </a:r>
          </a:p>
          <a:p>
            <a:r>
              <a:rPr lang="pt-BR" dirty="0" smtClean="0">
                <a:solidFill>
                  <a:schemeClr val="accent3"/>
                </a:solidFill>
              </a:rPr>
              <a:t>Contador: 4</a:t>
            </a:r>
          </a:p>
          <a:p>
            <a:r>
              <a:rPr lang="pt-BR" dirty="0" smtClean="0">
                <a:solidFill>
                  <a:schemeClr val="accent3"/>
                </a:solidFill>
              </a:rPr>
              <a:t>Contador: 5</a:t>
            </a:r>
            <a:endParaRPr lang="es-AR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41131" y="157654"/>
            <a:ext cx="8229600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s-AR" sz="2000" dirty="0" smtClean="0"/>
              <a:t>                                 Estructura </a:t>
            </a:r>
            <a:r>
              <a:rPr lang="es-AR" sz="2000" dirty="0" smtClean="0"/>
              <a:t>de control repetitiva </a:t>
            </a:r>
            <a:br>
              <a:rPr lang="es-AR" sz="2000" dirty="0" smtClean="0"/>
            </a:br>
            <a:endParaRPr lang="es-AR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93683" y="1145628"/>
            <a:ext cx="422515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Puede </a:t>
            </a:r>
            <a:r>
              <a:rPr lang="es-ES" sz="1800" dirty="0" smtClean="0"/>
              <a:t>ocurrir que se desee ejecutar</a:t>
            </a:r>
            <a:br>
              <a:rPr lang="es-ES" sz="1800" dirty="0" smtClean="0"/>
            </a:br>
            <a:r>
              <a:rPr lang="es-ES" sz="1800" dirty="0" smtClean="0"/>
              <a:t>un bloque de instrucciones</a:t>
            </a:r>
            <a:br>
              <a:rPr lang="es-ES" sz="1800" dirty="0" smtClean="0"/>
            </a:br>
            <a:r>
              <a:rPr lang="es-ES" sz="1800" dirty="0" smtClean="0"/>
              <a:t>conociendo el número exacto de</a:t>
            </a:r>
            <a:br>
              <a:rPr lang="es-ES" sz="1800" dirty="0" smtClean="0"/>
            </a:br>
            <a:r>
              <a:rPr lang="es-ES" sz="1800" dirty="0" smtClean="0"/>
              <a:t>veces que se ejecutan. Es decir</a:t>
            </a:r>
            <a:br>
              <a:rPr lang="es-ES" sz="1800" dirty="0" smtClean="0"/>
            </a:br>
            <a:r>
              <a:rPr lang="es-ES" sz="1800" dirty="0" smtClean="0"/>
              <a:t>repetir N veces un bloque de</a:t>
            </a:r>
            <a:br>
              <a:rPr lang="es-ES" sz="1800" dirty="0" smtClean="0"/>
            </a:br>
            <a:r>
              <a:rPr lang="es-ES" sz="1800" dirty="0" smtClean="0"/>
              <a:t>acciones</a:t>
            </a:r>
            <a:r>
              <a:rPr lang="es-ES" sz="1800" dirty="0" smtClean="0"/>
              <a:t>.</a:t>
            </a:r>
          </a:p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Este número de veces que se deben</a:t>
            </a:r>
            <a:br>
              <a:rPr lang="es-ES" sz="1800" dirty="0" smtClean="0"/>
            </a:br>
            <a:r>
              <a:rPr lang="es-ES" sz="1800" dirty="0" smtClean="0"/>
              <a:t>ejecutar las acciones es fijo y</a:t>
            </a:r>
            <a:br>
              <a:rPr lang="es-ES" sz="1800" dirty="0" smtClean="0"/>
            </a:br>
            <a:r>
              <a:rPr lang="es-ES" sz="1800" dirty="0" smtClean="0"/>
              <a:t>conocido de antemano. </a:t>
            </a:r>
            <a:br>
              <a:rPr lang="es-ES" sz="1800" dirty="0" smtClean="0"/>
            </a:br>
            <a:r>
              <a:rPr lang="es-ES" sz="1800" dirty="0" smtClean="0"/>
              <a:t> Se </a:t>
            </a:r>
            <a:r>
              <a:rPr lang="es-ES" sz="1800" dirty="0" smtClean="0"/>
              <a:t>muestra el diagrama esquemático </a:t>
            </a:r>
            <a:r>
              <a:rPr lang="es-ES" sz="1800" dirty="0" smtClean="0"/>
              <a:t>de la </a:t>
            </a:r>
            <a:r>
              <a:rPr lang="es-ES" sz="1800" dirty="0" smtClean="0"/>
              <a:t>repetición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 t="4446"/>
          <a:stretch>
            <a:fillRect/>
          </a:stretch>
        </p:blipFill>
        <p:spPr bwMode="auto">
          <a:xfrm>
            <a:off x="5000625" y="1261241"/>
            <a:ext cx="2800350" cy="3076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8883" y="1250731"/>
            <a:ext cx="30900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#</a:t>
            </a:r>
            <a:r>
              <a:rPr lang="es-AR" sz="1600" dirty="0" err="1" smtClean="0"/>
              <a:t>include</a:t>
            </a:r>
            <a:r>
              <a:rPr lang="es-AR" sz="1600" dirty="0" smtClean="0"/>
              <a:t> &lt;</a:t>
            </a:r>
            <a:r>
              <a:rPr lang="es-AR" sz="1600" dirty="0" err="1" smtClean="0"/>
              <a:t>stdio.h</a:t>
            </a:r>
            <a:r>
              <a:rPr lang="es-AR" sz="1600" dirty="0" smtClean="0"/>
              <a:t>&gt;</a:t>
            </a:r>
          </a:p>
          <a:p>
            <a:endParaRPr lang="es-AR" sz="1600" dirty="0" smtClean="0"/>
          </a:p>
          <a:p>
            <a:r>
              <a:rPr lang="es-AR" sz="1600" dirty="0" err="1" smtClean="0"/>
              <a:t>int</a:t>
            </a:r>
            <a:r>
              <a:rPr lang="es-AR" sz="1600" dirty="0" smtClean="0"/>
              <a:t> </a:t>
            </a:r>
            <a:r>
              <a:rPr lang="es-AR" sz="1600" dirty="0" err="1" smtClean="0"/>
              <a:t>main</a:t>
            </a:r>
            <a:r>
              <a:rPr lang="es-AR" sz="1600" dirty="0" smtClean="0"/>
              <a:t>() {</a:t>
            </a:r>
          </a:p>
          <a:p>
            <a:r>
              <a:rPr lang="es-AR" sz="1600" dirty="0" smtClean="0"/>
              <a:t>    // Estructura </a:t>
            </a:r>
            <a:r>
              <a:rPr lang="es-AR" sz="1600" dirty="0" err="1" smtClean="0"/>
              <a:t>for</a:t>
            </a:r>
            <a:r>
              <a:rPr lang="es-AR" sz="1600" dirty="0" smtClean="0"/>
              <a:t> para imprimir números del 1 al 5</a:t>
            </a:r>
          </a:p>
          <a:p>
            <a:r>
              <a:rPr lang="es-AR" sz="1600" dirty="0" smtClean="0"/>
              <a:t>    </a:t>
            </a:r>
            <a:r>
              <a:rPr lang="es-AR" sz="1600" dirty="0" err="1" smtClean="0"/>
              <a:t>for</a:t>
            </a:r>
            <a:r>
              <a:rPr lang="es-AR" sz="1600" dirty="0" smtClean="0"/>
              <a:t> (</a:t>
            </a:r>
            <a:r>
              <a:rPr lang="es-AR" sz="1600" dirty="0" err="1" smtClean="0"/>
              <a:t>int</a:t>
            </a:r>
            <a:r>
              <a:rPr lang="es-AR" sz="1600" dirty="0" smtClean="0"/>
              <a:t> i = 1; i &lt;= 5; i++) {</a:t>
            </a:r>
          </a:p>
          <a:p>
            <a:r>
              <a:rPr lang="es-AR" sz="1600" dirty="0" smtClean="0"/>
              <a:t>        </a:t>
            </a:r>
            <a:r>
              <a:rPr lang="es-AR" sz="1600" dirty="0" err="1" smtClean="0"/>
              <a:t>printf</a:t>
            </a:r>
            <a:r>
              <a:rPr lang="es-AR" sz="1600" dirty="0" smtClean="0"/>
              <a:t>("Número: %d\n", i);</a:t>
            </a:r>
          </a:p>
          <a:p>
            <a:r>
              <a:rPr lang="es-AR" sz="1600" dirty="0" smtClean="0"/>
              <a:t>    }</a:t>
            </a:r>
          </a:p>
          <a:p>
            <a:endParaRPr lang="es-AR" sz="1600" dirty="0" smtClean="0"/>
          </a:p>
          <a:p>
            <a:r>
              <a:rPr lang="es-AR" sz="1600" dirty="0" smtClean="0"/>
              <a:t>    </a:t>
            </a:r>
            <a:r>
              <a:rPr lang="es-AR" sz="1600" dirty="0" err="1" smtClean="0"/>
              <a:t>return</a:t>
            </a:r>
            <a:r>
              <a:rPr lang="es-AR" sz="1600" dirty="0" smtClean="0"/>
              <a:t> 0;</a:t>
            </a:r>
          </a:p>
          <a:p>
            <a:r>
              <a:rPr lang="es-AR" sz="1600" dirty="0" smtClean="0"/>
              <a:t>}</a:t>
            </a:r>
            <a:endParaRPr lang="es-AR" sz="1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150069" y="861848"/>
            <a:ext cx="306902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accent3"/>
                </a:solidFill>
              </a:rPr>
              <a:t>Explicación:</a:t>
            </a:r>
          </a:p>
          <a:p>
            <a:pP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accent3"/>
                </a:solidFill>
              </a:rPr>
              <a:t>La estructura </a:t>
            </a:r>
            <a:r>
              <a:rPr lang="es-ES" sz="1600" dirty="0" err="1" smtClean="0">
                <a:solidFill>
                  <a:schemeClr val="accent3"/>
                </a:solidFill>
              </a:rPr>
              <a:t>for</a:t>
            </a:r>
            <a:r>
              <a:rPr lang="es-ES" sz="1600" dirty="0" smtClean="0">
                <a:solidFill>
                  <a:schemeClr val="accent3"/>
                </a:solidFill>
              </a:rPr>
              <a:t> tiene tres partes:</a:t>
            </a:r>
          </a:p>
          <a:p>
            <a:pPr lvl="1"/>
            <a:r>
              <a:rPr lang="es-ES" sz="1600" dirty="0" smtClean="0">
                <a:solidFill>
                  <a:schemeClr val="accent3"/>
                </a:solidFill>
              </a:rPr>
              <a:t>  </a:t>
            </a:r>
            <a:r>
              <a:rPr lang="es-ES" sz="1600" dirty="0" smtClean="0">
                <a:solidFill>
                  <a:schemeClr val="bg2"/>
                </a:solidFill>
              </a:rPr>
              <a:t>1-</a:t>
            </a:r>
            <a:r>
              <a:rPr lang="es-ES" sz="1600" dirty="0" smtClean="0">
                <a:solidFill>
                  <a:schemeClr val="accent3"/>
                </a:solidFill>
              </a:rPr>
              <a:t>Inicialización</a:t>
            </a:r>
            <a:r>
              <a:rPr lang="es-ES" sz="1600" dirty="0" smtClean="0">
                <a:solidFill>
                  <a:schemeClr val="accent3"/>
                </a:solidFill>
              </a:rPr>
              <a:t>: </a:t>
            </a:r>
            <a:r>
              <a:rPr lang="es-ES" sz="1600" dirty="0" err="1" smtClean="0">
                <a:solidFill>
                  <a:schemeClr val="accent3"/>
                </a:solidFill>
              </a:rPr>
              <a:t>int</a:t>
            </a:r>
            <a:r>
              <a:rPr lang="es-ES" sz="1600" dirty="0" smtClean="0">
                <a:solidFill>
                  <a:schemeClr val="accent3"/>
                </a:solidFill>
              </a:rPr>
              <a:t> i = 1; — se </a:t>
            </a:r>
            <a:r>
              <a:rPr lang="es-ES" sz="1600" dirty="0" smtClean="0">
                <a:solidFill>
                  <a:schemeClr val="accent3"/>
                </a:solidFill>
              </a:rPr>
              <a:t>    establece </a:t>
            </a:r>
            <a:r>
              <a:rPr lang="es-ES" sz="1600" dirty="0" smtClean="0">
                <a:solidFill>
                  <a:schemeClr val="accent3"/>
                </a:solidFill>
              </a:rPr>
              <a:t>el valor inicial de la variable i.</a:t>
            </a:r>
          </a:p>
          <a:p>
            <a:pPr lvl="1"/>
            <a:r>
              <a:rPr lang="es-ES" sz="1600" dirty="0" smtClean="0">
                <a:solidFill>
                  <a:schemeClr val="accent3"/>
                </a:solidFill>
              </a:rPr>
              <a:t> </a:t>
            </a:r>
            <a:r>
              <a:rPr lang="es-ES" sz="1600" dirty="0" smtClean="0">
                <a:solidFill>
                  <a:schemeClr val="accent3"/>
                </a:solidFill>
              </a:rPr>
              <a:t> </a:t>
            </a:r>
            <a:r>
              <a:rPr lang="es-ES" sz="1600" dirty="0" smtClean="0">
                <a:solidFill>
                  <a:schemeClr val="bg2"/>
                </a:solidFill>
              </a:rPr>
              <a:t>2-</a:t>
            </a:r>
            <a:r>
              <a:rPr lang="es-ES" sz="1600" dirty="0" smtClean="0">
                <a:solidFill>
                  <a:schemeClr val="accent3"/>
                </a:solidFill>
              </a:rPr>
              <a:t>Condición</a:t>
            </a:r>
            <a:r>
              <a:rPr lang="es-ES" sz="1600" dirty="0" smtClean="0">
                <a:solidFill>
                  <a:schemeClr val="accent3"/>
                </a:solidFill>
              </a:rPr>
              <a:t>: i &lt;= 5; — el ciclo se repite mientras esta condición sea verdadera. </a:t>
            </a:r>
            <a:r>
              <a:rPr lang="es-ES" sz="1600" dirty="0" smtClean="0">
                <a:solidFill>
                  <a:schemeClr val="accent3"/>
                </a:solidFill>
              </a:rPr>
              <a:t>En este caso, mientras i sea menor o igual a 5.</a:t>
            </a:r>
          </a:p>
          <a:p>
            <a:pPr lvl="1"/>
            <a:r>
              <a:rPr lang="es-ES" sz="1600" dirty="0" smtClean="0">
                <a:solidFill>
                  <a:schemeClr val="bg2"/>
                </a:solidFill>
              </a:rPr>
              <a:t>   3- </a:t>
            </a:r>
            <a:r>
              <a:rPr lang="es-ES" sz="1600" dirty="0" smtClean="0">
                <a:solidFill>
                  <a:schemeClr val="accent3"/>
                </a:solidFill>
              </a:rPr>
              <a:t>Incremento</a:t>
            </a:r>
            <a:r>
              <a:rPr lang="es-ES" sz="1600" dirty="0" smtClean="0">
                <a:solidFill>
                  <a:schemeClr val="accent3"/>
                </a:solidFill>
              </a:rPr>
              <a:t>: i++ — en cada iteración, i se incrementa en 1.</a:t>
            </a:r>
            <a:endParaRPr lang="es-ES" sz="1600" dirty="0" smtClean="0">
              <a:solidFill>
                <a:schemeClr val="accent3"/>
              </a:solidFill>
            </a:endParaRPr>
          </a:p>
          <a:p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2469931" y="3678620"/>
            <a:ext cx="2322786" cy="95410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2"/>
                </a:solidFill>
              </a:rPr>
              <a:t> </a:t>
            </a:r>
          </a:p>
          <a:p>
            <a:r>
              <a:rPr lang="es-ES" b="1" dirty="0" smtClean="0">
                <a:solidFill>
                  <a:schemeClr val="accent3"/>
                </a:solidFill>
              </a:rPr>
              <a:t>El ciclo imprimirá los números del 1 al 5</a:t>
            </a:r>
            <a:r>
              <a:rPr lang="es-ES" dirty="0" smtClean="0">
                <a:solidFill>
                  <a:schemeClr val="accent3"/>
                </a:solidFill>
              </a:rPr>
              <a:t>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567559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6" name="5 Rectángulo"/>
          <p:cNvSpPr/>
          <p:nvPr/>
        </p:nvSpPr>
        <p:spPr>
          <a:xfrm>
            <a:off x="515007" y="136634"/>
            <a:ext cx="8019393" cy="132343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fontAlgn="base"/>
            <a:r>
              <a:rPr lang="es-ES" sz="2000" dirty="0" smtClean="0"/>
              <a:t>Etapas de resolución de un problema por computadora </a:t>
            </a:r>
          </a:p>
          <a:p>
            <a:pPr fontAlgn="base"/>
            <a:endParaRPr lang="es-ES" sz="2000" dirty="0" smtClean="0"/>
          </a:p>
          <a:p>
            <a:pPr fontAlgn="base"/>
            <a:r>
              <a:rPr lang="es-ES" sz="2000" dirty="0" smtClean="0"/>
              <a:t>Del Problema a la Solución </a:t>
            </a:r>
            <a:br>
              <a:rPr lang="es-ES" sz="2000" dirty="0" smtClean="0"/>
            </a:br>
            <a:endParaRPr lang="es-ES" sz="2000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625" y="1538834"/>
            <a:ext cx="1314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Elipse"/>
          <p:cNvSpPr/>
          <p:nvPr/>
        </p:nvSpPr>
        <p:spPr>
          <a:xfrm>
            <a:off x="228600" y="2649359"/>
            <a:ext cx="1642241" cy="87235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504498" y="2764221"/>
            <a:ext cx="1240220" cy="759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/>
              <a:t>Problema del Mundo Real</a:t>
            </a:r>
            <a:r>
              <a:rPr lang="es-AR" dirty="0" smtClean="0"/>
              <a:t> </a:t>
            </a:r>
          </a:p>
          <a:p>
            <a:endParaRPr lang="es-AR" dirty="0"/>
          </a:p>
        </p:txBody>
      </p:sp>
      <p:sp>
        <p:nvSpPr>
          <p:cNvPr id="10" name="9 Elipse"/>
          <p:cNvSpPr/>
          <p:nvPr/>
        </p:nvSpPr>
        <p:spPr>
          <a:xfrm>
            <a:off x="1827674" y="3534480"/>
            <a:ext cx="1587063" cy="777766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dirty="0" smtClean="0">
                <a:solidFill>
                  <a:srgbClr val="000000"/>
                </a:solidFill>
                <a:cs typeface="Arial"/>
              </a:rPr>
              <a:t>    </a:t>
            </a:r>
            <a:r>
              <a:rPr lang="es-ES" dirty="0" err="1" smtClean="0">
                <a:solidFill>
                  <a:srgbClr val="000000"/>
                </a:solidFill>
                <a:cs typeface="Arial"/>
              </a:rPr>
              <a:t>Analisis</a:t>
            </a:r>
            <a:endParaRPr lang="es-AR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3" name="12 Conector recto de flecha"/>
          <p:cNvCxnSpPr>
            <a:stCxn id="8" idx="6"/>
            <a:endCxn id="10" idx="1"/>
          </p:cNvCxnSpPr>
          <p:nvPr/>
        </p:nvCxnSpPr>
        <p:spPr>
          <a:xfrm>
            <a:off x="1870841" y="3085538"/>
            <a:ext cx="189253" cy="562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3360684" y="4072382"/>
            <a:ext cx="367862" cy="26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Elipse"/>
          <p:cNvSpPr/>
          <p:nvPr/>
        </p:nvSpPr>
        <p:spPr>
          <a:xfrm>
            <a:off x="3745439" y="4013450"/>
            <a:ext cx="1587063" cy="77776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dirty="0" smtClean="0">
                <a:solidFill>
                  <a:srgbClr val="000000"/>
                </a:solidFill>
                <a:cs typeface="Arial"/>
              </a:rPr>
              <a:t>   Diseño</a:t>
            </a:r>
            <a:endParaRPr lang="es-AR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1570" y="1499046"/>
            <a:ext cx="2547259" cy="132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23 Rectángulo"/>
          <p:cNvSpPr/>
          <p:nvPr/>
        </p:nvSpPr>
        <p:spPr>
          <a:xfrm>
            <a:off x="5386551" y="162176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800" dirty="0" smtClean="0">
                <a:solidFill>
                  <a:schemeClr val="accent3"/>
                </a:solidFill>
              </a:rPr>
              <a:t>2da etapa</a:t>
            </a:r>
            <a:r>
              <a:rPr lang="es-ES" sz="1800" dirty="0" smtClean="0"/>
              <a:t>: </a:t>
            </a:r>
          </a:p>
          <a:p>
            <a:r>
              <a:rPr lang="es-ES" sz="1800" dirty="0" smtClean="0"/>
              <a:t>La  descomposición funcional</a:t>
            </a:r>
            <a:br>
              <a:rPr lang="es-ES" sz="1800" dirty="0" smtClean="0"/>
            </a:br>
            <a:r>
              <a:rPr lang="es-ES" sz="1800" dirty="0" smtClean="0"/>
              <a:t>nos ayudará a reducir la</a:t>
            </a:r>
            <a:br>
              <a:rPr lang="es-ES" sz="1800" dirty="0" smtClean="0"/>
            </a:br>
            <a:r>
              <a:rPr lang="es-ES" sz="1800" dirty="0" smtClean="0"/>
              <a:t>complejidad, a distribuir</a:t>
            </a:r>
            <a:br>
              <a:rPr lang="es-ES" sz="1800" dirty="0" smtClean="0"/>
            </a:br>
            <a:r>
              <a:rPr lang="es-ES" sz="1800" dirty="0" smtClean="0"/>
              <a:t>el trabajo y en el futuro</a:t>
            </a:r>
            <a:br>
              <a:rPr lang="es-ES" sz="1800" dirty="0" smtClean="0"/>
            </a:br>
            <a:r>
              <a:rPr lang="es-ES" sz="1800" dirty="0" smtClean="0"/>
              <a:t>a re-utilizar los módulos.</a:t>
            </a:r>
            <a:br>
              <a:rPr lang="es-ES" sz="1800" dirty="0" smtClean="0"/>
            </a:br>
            <a:r>
              <a:rPr lang="es-ES" sz="1800" dirty="0" smtClean="0"/>
              <a:t>Algoritmos. </a:t>
            </a:r>
            <a:br>
              <a:rPr lang="es-ES" sz="1800" dirty="0" smtClean="0"/>
            </a:br>
            <a:endParaRPr lang="es-AR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t="6393"/>
          <a:stretch>
            <a:fillRect/>
          </a:stretch>
        </p:blipFill>
        <p:spPr bwMode="auto">
          <a:xfrm>
            <a:off x="5572124" y="3810000"/>
            <a:ext cx="1666875" cy="111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Elipse"/>
          <p:cNvSpPr/>
          <p:nvPr/>
        </p:nvSpPr>
        <p:spPr>
          <a:xfrm>
            <a:off x="0" y="2575787"/>
            <a:ext cx="1642241" cy="87235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304800" y="2711669"/>
            <a:ext cx="143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/>
              <a:t>Problema del Mundo Real</a:t>
            </a:r>
            <a:r>
              <a:rPr lang="es-AR" dirty="0" smtClean="0"/>
              <a:t> </a:t>
            </a:r>
          </a:p>
          <a:p>
            <a:endParaRPr lang="es-AR" dirty="0"/>
          </a:p>
        </p:txBody>
      </p:sp>
      <p:sp>
        <p:nvSpPr>
          <p:cNvPr id="5" name="4 Elipse"/>
          <p:cNvSpPr/>
          <p:nvPr/>
        </p:nvSpPr>
        <p:spPr>
          <a:xfrm>
            <a:off x="1743591" y="3334784"/>
            <a:ext cx="1587063" cy="777766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dirty="0" smtClean="0">
                <a:solidFill>
                  <a:schemeClr val="bg2"/>
                </a:solidFill>
              </a:rPr>
              <a:t> </a:t>
            </a:r>
            <a:r>
              <a:rPr lang="es-ES" i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Analisis</a:t>
            </a:r>
            <a:endParaRPr lang="es-AR" i="1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6" name="5 Conector recto de flecha"/>
          <p:cNvCxnSpPr>
            <a:stCxn id="3" idx="6"/>
            <a:endCxn id="5" idx="1"/>
          </p:cNvCxnSpPr>
          <p:nvPr/>
        </p:nvCxnSpPr>
        <p:spPr>
          <a:xfrm>
            <a:off x="1642241" y="3011966"/>
            <a:ext cx="333770" cy="436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5284078" y="3694009"/>
            <a:ext cx="475591" cy="121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3724419" y="3457903"/>
            <a:ext cx="1604327" cy="725213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dirty="0" smtClean="0">
                <a:solidFill>
                  <a:srgbClr val="000000"/>
                </a:solidFill>
                <a:cs typeface="Arial"/>
              </a:rPr>
              <a:t>   Diseño</a:t>
            </a:r>
            <a:endParaRPr lang="es-AR" dirty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281" y="1528323"/>
            <a:ext cx="1314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Rectángulo"/>
          <p:cNvSpPr/>
          <p:nvPr/>
        </p:nvSpPr>
        <p:spPr>
          <a:xfrm>
            <a:off x="515007" y="136634"/>
            <a:ext cx="8019393" cy="132343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fontAlgn="base"/>
            <a:r>
              <a:rPr lang="es-ES" sz="2000" dirty="0" smtClean="0"/>
              <a:t>Etapas de resolución de un problema por computadora </a:t>
            </a:r>
          </a:p>
          <a:p>
            <a:pPr fontAlgn="base"/>
            <a:endParaRPr lang="es-ES" sz="2000" dirty="0" smtClean="0"/>
          </a:p>
          <a:p>
            <a:pPr fontAlgn="base"/>
            <a:r>
              <a:rPr lang="es-ES" sz="2000" dirty="0" smtClean="0"/>
              <a:t>Del Problema a la Solución </a:t>
            </a:r>
            <a:br>
              <a:rPr lang="es-ES" sz="2000" dirty="0" smtClean="0"/>
            </a:br>
            <a:endParaRPr lang="es-ES" sz="2000" dirty="0"/>
          </a:p>
        </p:txBody>
      </p:sp>
      <p:sp>
        <p:nvSpPr>
          <p:cNvPr id="15" name="14 Elipse"/>
          <p:cNvSpPr/>
          <p:nvPr/>
        </p:nvSpPr>
        <p:spPr>
          <a:xfrm>
            <a:off x="5759668" y="3268715"/>
            <a:ext cx="2259725" cy="914402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AR" sz="16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>
            <a:off x="3334408" y="3594160"/>
            <a:ext cx="367862" cy="26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568262" y="1566041"/>
            <a:ext cx="329499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>
                <a:solidFill>
                  <a:schemeClr val="accent3"/>
                </a:solidFill>
              </a:rPr>
              <a:t>3er etapa</a:t>
            </a:r>
            <a:r>
              <a:rPr lang="es-ES" sz="1800" dirty="0" smtClean="0"/>
              <a:t>: escribir</a:t>
            </a:r>
            <a:br>
              <a:rPr lang="es-ES" sz="1800" dirty="0" smtClean="0"/>
            </a:br>
            <a:r>
              <a:rPr lang="es-ES" sz="1800" dirty="0" smtClean="0"/>
              <a:t>algoritmos en un lenguaje de</a:t>
            </a:r>
            <a:br>
              <a:rPr lang="es-ES" sz="1800" dirty="0" smtClean="0"/>
            </a:br>
            <a:r>
              <a:rPr lang="es-ES" sz="1800" dirty="0" smtClean="0"/>
              <a:t>programación y elegir</a:t>
            </a:r>
            <a:br>
              <a:rPr lang="es-ES" sz="1800" dirty="0" smtClean="0"/>
            </a:br>
            <a:r>
              <a:rPr lang="es-ES" sz="1800" dirty="0" smtClean="0"/>
              <a:t>la representación de</a:t>
            </a:r>
            <a:br>
              <a:rPr lang="es-ES" sz="1800" dirty="0" smtClean="0"/>
            </a:br>
            <a:r>
              <a:rPr lang="es-ES" sz="1800" dirty="0" smtClean="0"/>
              <a:t>los datos.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55172" y="4414345"/>
            <a:ext cx="312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solidFill>
                  <a:schemeClr val="accent3"/>
                </a:solidFill>
              </a:rPr>
              <a:t>                 Programa</a:t>
            </a:r>
            <a:endParaRPr lang="es-AR" sz="1800" dirty="0">
              <a:solidFill>
                <a:schemeClr val="accent3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990897" y="3573517"/>
            <a:ext cx="190237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Implementación </a:t>
            </a:r>
            <a:endParaRPr lang="es-AR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57351" y="599090"/>
            <a:ext cx="81980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2000" dirty="0" smtClean="0"/>
              <a:t> </a:t>
            </a:r>
          </a:p>
          <a:p>
            <a:pPr fontAlgn="base"/>
            <a:endParaRPr lang="es-ES" sz="2000" dirty="0" smtClean="0"/>
          </a:p>
        </p:txBody>
      </p:sp>
      <p:sp>
        <p:nvSpPr>
          <p:cNvPr id="4" name="3 Rectángulo"/>
          <p:cNvSpPr/>
          <p:nvPr/>
        </p:nvSpPr>
        <p:spPr>
          <a:xfrm>
            <a:off x="515007" y="136635"/>
            <a:ext cx="8019393" cy="1323439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fontAlgn="base"/>
            <a:r>
              <a:rPr lang="es-ES" sz="2000" dirty="0" smtClean="0"/>
              <a:t>Etapas de resolución de un problema por computadora </a:t>
            </a:r>
          </a:p>
          <a:p>
            <a:pPr fontAlgn="base"/>
            <a:endParaRPr lang="es-ES" sz="2000" dirty="0" smtClean="0"/>
          </a:p>
          <a:p>
            <a:pPr fontAlgn="base"/>
            <a:r>
              <a:rPr lang="es-ES" sz="2000" dirty="0" smtClean="0"/>
              <a:t>Del Problema a la Solución </a:t>
            </a:r>
            <a:br>
              <a:rPr lang="es-ES" sz="2000" dirty="0" smtClean="0"/>
            </a:br>
            <a:endParaRPr lang="es-ES" sz="2000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688" y="1339137"/>
            <a:ext cx="1314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357352" y="2638097"/>
            <a:ext cx="1439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/>
              <a:t>Problema del Mundo Real</a:t>
            </a:r>
            <a:r>
              <a:rPr lang="es-AR" dirty="0" smtClean="0"/>
              <a:t> </a:t>
            </a:r>
          </a:p>
          <a:p>
            <a:endParaRPr lang="es-AR" dirty="0"/>
          </a:p>
        </p:txBody>
      </p:sp>
      <p:sp>
        <p:nvSpPr>
          <p:cNvPr id="7" name="6 Elipse"/>
          <p:cNvSpPr/>
          <p:nvPr/>
        </p:nvSpPr>
        <p:spPr>
          <a:xfrm>
            <a:off x="1249605" y="3597543"/>
            <a:ext cx="1587063" cy="777766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dirty="0" smtClean="0">
                <a:solidFill>
                  <a:schemeClr val="bg2"/>
                </a:solidFill>
              </a:rPr>
              <a:t> </a:t>
            </a:r>
            <a:r>
              <a:rPr lang="es-ES" i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Analisis</a:t>
            </a:r>
            <a:endParaRPr lang="es-AR" i="1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8" name="7 Conector recto de flecha"/>
          <p:cNvCxnSpPr>
            <a:endCxn id="7" idx="1"/>
          </p:cNvCxnSpPr>
          <p:nvPr/>
        </p:nvCxnSpPr>
        <p:spPr>
          <a:xfrm>
            <a:off x="1148255" y="3274725"/>
            <a:ext cx="333770" cy="436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853154" y="4293099"/>
            <a:ext cx="475591" cy="121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3240943" y="3899337"/>
            <a:ext cx="1604327" cy="725213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dirty="0" smtClean="0">
                <a:solidFill>
                  <a:srgbClr val="000000"/>
                </a:solidFill>
                <a:cs typeface="Arial"/>
              </a:rPr>
              <a:t>   Diseño</a:t>
            </a:r>
            <a:endParaRPr lang="es-AR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5349765" y="3951888"/>
            <a:ext cx="1723697" cy="914402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AR" sz="1600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2840422" y="3972532"/>
            <a:ext cx="367862" cy="26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318236" y="4225159"/>
            <a:ext cx="190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    Implementación </a:t>
            </a:r>
            <a:endParaRPr lang="es-AR" dirty="0"/>
          </a:p>
        </p:txBody>
      </p:sp>
      <p:sp>
        <p:nvSpPr>
          <p:cNvPr id="14" name="13 Elipse"/>
          <p:cNvSpPr/>
          <p:nvPr/>
        </p:nvSpPr>
        <p:spPr>
          <a:xfrm>
            <a:off x="0" y="2415129"/>
            <a:ext cx="1587063" cy="895630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i="1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31228" y="2638097"/>
            <a:ext cx="1418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i="1" dirty="0" smtClean="0"/>
              <a:t>Problema del Mundo Real</a:t>
            </a:r>
            <a:r>
              <a:rPr lang="es-AR" dirty="0" smtClean="0"/>
              <a:t> </a:t>
            </a:r>
          </a:p>
        </p:txBody>
      </p:sp>
      <p:sp>
        <p:nvSpPr>
          <p:cNvPr id="16" name="15 Elipse"/>
          <p:cNvSpPr/>
          <p:nvPr/>
        </p:nvSpPr>
        <p:spPr>
          <a:xfrm>
            <a:off x="7324212" y="3930869"/>
            <a:ext cx="1604327" cy="83557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ES" dirty="0" smtClean="0">
                <a:solidFill>
                  <a:srgbClr val="000000"/>
                </a:solidFill>
                <a:cs typeface="Arial"/>
              </a:rPr>
              <a:t>Verificación </a:t>
            </a:r>
            <a:endParaRPr lang="es-AR" dirty="0">
              <a:solidFill>
                <a:srgbClr val="000000"/>
              </a:solidFill>
              <a:cs typeface="Arial"/>
            </a:endParaRPr>
          </a:p>
        </p:txBody>
      </p:sp>
      <p:cxnSp>
        <p:nvCxnSpPr>
          <p:cNvPr id="18" name="17 Conector recto de flecha"/>
          <p:cNvCxnSpPr>
            <a:endCxn id="16" idx="2"/>
          </p:cNvCxnSpPr>
          <p:nvPr/>
        </p:nvCxnSpPr>
        <p:spPr>
          <a:xfrm flipV="1">
            <a:off x="7094483" y="4348655"/>
            <a:ext cx="229729" cy="5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2664371" y="1711087"/>
            <a:ext cx="505022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>
                <a:solidFill>
                  <a:schemeClr val="accent3"/>
                </a:solidFill>
              </a:rPr>
              <a:t>4ta etapa</a:t>
            </a:r>
            <a:r>
              <a:rPr lang="es-ES" sz="1800" dirty="0" smtClean="0"/>
              <a:t>: verificar que el</a:t>
            </a:r>
            <a:br>
              <a:rPr lang="es-ES" sz="1800" dirty="0" smtClean="0"/>
            </a:br>
            <a:r>
              <a:rPr lang="es-ES" sz="1800" dirty="0" smtClean="0"/>
              <a:t>programa conduce al resultado</a:t>
            </a:r>
            <a:br>
              <a:rPr lang="es-ES" sz="1800" dirty="0" smtClean="0"/>
            </a:br>
            <a:r>
              <a:rPr lang="es-ES" sz="1800" dirty="0" smtClean="0"/>
              <a:t>deseado, utilizando datos</a:t>
            </a:r>
            <a:br>
              <a:rPr lang="es-ES" sz="1800" dirty="0" smtClean="0"/>
            </a:br>
            <a:r>
              <a:rPr lang="es-ES" sz="1800" dirty="0" smtClean="0"/>
              <a:t>representativos del problema</a:t>
            </a:r>
            <a:br>
              <a:rPr lang="es-ES" sz="1800" dirty="0" smtClean="0"/>
            </a:br>
            <a:r>
              <a:rPr lang="es-ES" sz="1800" dirty="0" smtClean="0"/>
              <a:t>real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21" name="20 CuadroTexto"/>
          <p:cNvSpPr txBox="1"/>
          <p:nvPr/>
        </p:nvSpPr>
        <p:spPr>
          <a:xfrm rot="21305378">
            <a:off x="6153600" y="2359100"/>
            <a:ext cx="24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>
                <a:solidFill>
                  <a:schemeClr val="accent3"/>
                </a:solidFill>
              </a:rPr>
              <a:t>¿ Que Puede ocurrir?</a:t>
            </a:r>
            <a:endParaRPr lang="es-AR" sz="1800" dirty="0">
              <a:solidFill>
                <a:schemeClr val="accent3"/>
              </a:solidFill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99090" y="378372"/>
            <a:ext cx="8019393" cy="70788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fontAlgn="base"/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                         Etapa de  </a:t>
            </a:r>
            <a:r>
              <a:rPr lang="es-ES" sz="2000" dirty="0" err="1" smtClean="0"/>
              <a:t>Analisis</a:t>
            </a:r>
            <a:r>
              <a:rPr lang="es-ES" sz="2000" dirty="0" smtClean="0"/>
              <a:t> del  problema</a:t>
            </a:r>
            <a:endParaRPr lang="es-ES" sz="2000" dirty="0"/>
          </a:p>
        </p:txBody>
      </p:sp>
      <p:sp>
        <p:nvSpPr>
          <p:cNvPr id="4" name="3 Rectángulo"/>
          <p:cNvSpPr/>
          <p:nvPr/>
        </p:nvSpPr>
        <p:spPr>
          <a:xfrm>
            <a:off x="651641" y="1408387"/>
            <a:ext cx="793531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  <a:buFont typeface="Wingdings" pitchFamily="2" charset="2"/>
              <a:buChar char="q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  En una primera etapa, se analiza el problema en su</a:t>
            </a:r>
            <a:br>
              <a:rPr lang="es-ES" sz="2000" dirty="0" smtClean="0">
                <a:latin typeface="Arial" pitchFamily="34" charset="0"/>
                <a:cs typeface="Arial" pitchFamily="34" charset="0"/>
              </a:rPr>
            </a:br>
            <a:r>
              <a:rPr lang="es-ES" sz="2000" dirty="0" smtClean="0">
                <a:latin typeface="Arial" pitchFamily="34" charset="0"/>
                <a:cs typeface="Arial" pitchFamily="34" charset="0"/>
              </a:rPr>
              <a:t> contexto del mundo real. Deben obtenerse los</a:t>
            </a:r>
            <a:br>
              <a:rPr lang="es-ES" sz="2000" dirty="0" smtClean="0">
                <a:latin typeface="Arial" pitchFamily="34" charset="0"/>
                <a:cs typeface="Arial" pitchFamily="34" charset="0"/>
              </a:rPr>
            </a:br>
            <a:r>
              <a:rPr lang="es-ES" sz="2000" b="1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requerimientos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del usuario. El resultado del análisis</a:t>
            </a:r>
            <a:br>
              <a:rPr lang="es-ES" sz="2000" dirty="0" smtClean="0">
                <a:latin typeface="Arial" pitchFamily="34" charset="0"/>
                <a:cs typeface="Arial" pitchFamily="34" charset="0"/>
              </a:rPr>
            </a:br>
            <a:r>
              <a:rPr lang="es-ES" sz="2000" dirty="0" smtClean="0">
                <a:latin typeface="Arial" pitchFamily="34" charset="0"/>
                <a:cs typeface="Arial" pitchFamily="34" charset="0"/>
              </a:rPr>
              <a:t>del problema es un modelo preciso del ambiente del</a:t>
            </a:r>
            <a:br>
              <a:rPr lang="es-ES" sz="2000" dirty="0" smtClean="0">
                <a:latin typeface="Arial" pitchFamily="34" charset="0"/>
                <a:cs typeface="Arial" pitchFamily="34" charset="0"/>
              </a:rPr>
            </a:br>
            <a:r>
              <a:rPr lang="es-ES" sz="2000" dirty="0" smtClean="0">
                <a:latin typeface="Arial" pitchFamily="34" charset="0"/>
                <a:cs typeface="Arial" pitchFamily="34" charset="0"/>
              </a:rPr>
              <a:t>problema y del objetivo a resolver.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99090" y="378372"/>
            <a:ext cx="8019393" cy="101566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fontAlgn="base"/>
            <a:r>
              <a:rPr lang="es-ES" sz="2000" smtClean="0"/>
              <a:t/>
            </a:r>
            <a:br>
              <a:rPr lang="es-ES" sz="2000" smtClean="0"/>
            </a:br>
            <a:r>
              <a:rPr lang="es-ES" sz="2000" smtClean="0"/>
              <a:t>                    Etapa de Diseño de la solución </a:t>
            </a:r>
            <a:br>
              <a:rPr lang="es-ES" sz="2000" smtClean="0"/>
            </a:br>
            <a:endParaRPr lang="es-ES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99090" y="1839310"/>
            <a:ext cx="791428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 Suponiendo que el problema es computable, a partir del</a:t>
            </a:r>
            <a:br>
              <a:rPr lang="es-ES" sz="1800" dirty="0" smtClean="0"/>
            </a:br>
            <a:r>
              <a:rPr lang="es-ES" sz="1800" dirty="0" smtClean="0"/>
              <a:t>modelo se debe diseñar una solución. En el paradigma</a:t>
            </a:r>
            <a:br>
              <a:rPr lang="es-ES" sz="1800" dirty="0" smtClean="0"/>
            </a:br>
            <a:r>
              <a:rPr lang="es-ES" sz="1800" dirty="0" err="1" smtClean="0"/>
              <a:t>procedural</a:t>
            </a:r>
            <a:r>
              <a:rPr lang="es-ES" sz="1800" dirty="0" smtClean="0"/>
              <a:t>, esta etapa involucra entre otras tareas la</a:t>
            </a:r>
            <a:br>
              <a:rPr lang="es-ES" sz="1800" dirty="0" smtClean="0"/>
            </a:br>
            <a:r>
              <a:rPr lang="es-ES" sz="1800" b="1" dirty="0" err="1" smtClean="0">
                <a:solidFill>
                  <a:schemeClr val="accent3"/>
                </a:solidFill>
              </a:rPr>
              <a:t>modularización</a:t>
            </a:r>
            <a:r>
              <a:rPr lang="es-ES" sz="1800" b="1" dirty="0" smtClean="0">
                <a:solidFill>
                  <a:schemeClr val="accent3"/>
                </a:solidFill>
              </a:rPr>
              <a:t> del problema</a:t>
            </a:r>
            <a:r>
              <a:rPr lang="es-ES" sz="1800" dirty="0" smtClean="0"/>
              <a:t>, considerando la</a:t>
            </a:r>
            <a:br>
              <a:rPr lang="es-ES" sz="1800" dirty="0" smtClean="0"/>
            </a:br>
            <a:r>
              <a:rPr lang="es-ES" sz="1800" dirty="0" smtClean="0"/>
              <a:t>descomposición del mismo y los datos necesarios para</a:t>
            </a:r>
            <a:br>
              <a:rPr lang="es-ES" sz="1800" dirty="0" smtClean="0"/>
            </a:br>
            <a:r>
              <a:rPr lang="es-ES" sz="1800" dirty="0" smtClean="0"/>
              <a:t>cumplir su objetivo. </a:t>
            </a:r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525517" y="3857297"/>
            <a:ext cx="798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smtClean="0"/>
              <a:t>Esta etapa involucra la </a:t>
            </a:r>
            <a:r>
              <a:rPr lang="es-ES" sz="1800" b="1" dirty="0" smtClean="0"/>
              <a:t>especificación de los algoritmos</a:t>
            </a:r>
            <a:r>
              <a:rPr lang="es-ES" sz="1800" dirty="0" smtClean="0"/>
              <a:t>: </a:t>
            </a:r>
            <a:br>
              <a:rPr lang="es-ES" sz="1800" dirty="0" smtClean="0"/>
            </a:br>
            <a:endParaRPr lang="es-A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86000" y="220241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788276" y="1933903"/>
            <a:ext cx="77461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q"/>
            </a:pPr>
            <a:r>
              <a:rPr lang="es-ES" sz="1800" dirty="0" smtClean="0"/>
              <a:t> Cada uno de los módulos del sistema diseñado tiene una</a:t>
            </a:r>
            <a:br>
              <a:rPr lang="es-ES" sz="1800" dirty="0" smtClean="0"/>
            </a:br>
            <a:r>
              <a:rPr lang="es-ES" sz="1800" dirty="0" smtClean="0"/>
              <a:t>función que podemos traducir en un algoritmo (que puede</a:t>
            </a:r>
            <a:br>
              <a:rPr lang="es-ES" sz="1800" dirty="0" smtClean="0"/>
            </a:br>
            <a:r>
              <a:rPr lang="es-ES" sz="1800" dirty="0" smtClean="0"/>
              <a:t>no ser único). La elección del algoritmo adecuado para la</a:t>
            </a:r>
            <a:br>
              <a:rPr lang="es-ES" sz="1800" dirty="0" smtClean="0"/>
            </a:br>
            <a:r>
              <a:rPr lang="es-ES" sz="1800" dirty="0" smtClean="0"/>
              <a:t>función del módulo es muy importante para la eficiencia</a:t>
            </a:r>
            <a:br>
              <a:rPr lang="es-ES" sz="1800" dirty="0" smtClean="0"/>
            </a:br>
            <a:r>
              <a:rPr lang="es-ES" sz="1800" dirty="0" smtClean="0"/>
              <a:t>posterior del sistema de software. </a:t>
            </a:r>
            <a:br>
              <a:rPr lang="es-ES" sz="1800" dirty="0" smtClean="0"/>
            </a:br>
            <a:endParaRPr lang="es-AR" sz="1800" dirty="0"/>
          </a:p>
        </p:txBody>
      </p:sp>
      <p:sp>
        <p:nvSpPr>
          <p:cNvPr id="4" name="3 Rectángulo"/>
          <p:cNvSpPr/>
          <p:nvPr/>
        </p:nvSpPr>
        <p:spPr>
          <a:xfrm>
            <a:off x="599090" y="378372"/>
            <a:ext cx="8019393" cy="1015663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fontAlgn="base"/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                           Etapa de Diseño de la solución </a:t>
            </a:r>
            <a:br>
              <a:rPr lang="es-ES" sz="2000" dirty="0" smtClean="0"/>
            </a:b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meday">
    <a:dk1>
      <a:srgbClr val="4285F4"/>
    </a:dk1>
    <a:lt1>
      <a:srgbClr val="FFFFFF"/>
    </a:lt1>
    <a:dk2>
      <a:srgbClr val="666666"/>
    </a:dk2>
    <a:lt2>
      <a:srgbClr val="D9D9D9"/>
    </a:lt2>
    <a:accent1>
      <a:srgbClr val="455A64"/>
    </a:accent1>
    <a:accent2>
      <a:srgbClr val="607D8B"/>
    </a:accent2>
    <a:accent3>
      <a:srgbClr val="FF5722"/>
    </a:accent3>
    <a:accent4>
      <a:srgbClr val="D84315"/>
    </a:accent4>
    <a:accent5>
      <a:srgbClr val="1C3AA9"/>
    </a:accent5>
    <a:accent6>
      <a:srgbClr val="FFAB40"/>
    </a:accent6>
    <a:hlink>
      <a:srgbClr val="1C3AA9"/>
    </a:hlink>
    <a:folHlink>
      <a:srgbClr val="1C3AA9"/>
    </a:folHlink>
  </a:clrScheme>
</a:themeOverride>
</file>

<file path=ppt/theme/themeOverride2.xml><?xml version="1.0" encoding="utf-8"?>
<a:themeOverride xmlns:a="http://schemas.openxmlformats.org/drawingml/2006/main">
  <a:clrScheme name="Gameday">
    <a:dk1>
      <a:srgbClr val="4285F4"/>
    </a:dk1>
    <a:lt1>
      <a:srgbClr val="FFFFFF"/>
    </a:lt1>
    <a:dk2>
      <a:srgbClr val="666666"/>
    </a:dk2>
    <a:lt2>
      <a:srgbClr val="D9D9D9"/>
    </a:lt2>
    <a:accent1>
      <a:srgbClr val="455A64"/>
    </a:accent1>
    <a:accent2>
      <a:srgbClr val="607D8B"/>
    </a:accent2>
    <a:accent3>
      <a:srgbClr val="FF5722"/>
    </a:accent3>
    <a:accent4>
      <a:srgbClr val="D84315"/>
    </a:accent4>
    <a:accent5>
      <a:srgbClr val="1C3AA9"/>
    </a:accent5>
    <a:accent6>
      <a:srgbClr val="FFAB40"/>
    </a:accent6>
    <a:hlink>
      <a:srgbClr val="1C3AA9"/>
    </a:hlink>
    <a:folHlink>
      <a:srgbClr val="1C3A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3794</TotalTime>
  <Words>1704</Words>
  <Application>Microsoft Office PowerPoint</Application>
  <PresentationFormat>Presentación en pantalla (16:9)</PresentationFormat>
  <Paragraphs>267</Paragraphs>
  <Slides>37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5" baseType="lpstr">
      <vt:lpstr>Arial</vt:lpstr>
      <vt:lpstr>Roboto Black</vt:lpstr>
      <vt:lpstr>Average</vt:lpstr>
      <vt:lpstr>Merriweather</vt:lpstr>
      <vt:lpstr>Wingdings</vt:lpstr>
      <vt:lpstr>Alfa Slab One</vt:lpstr>
      <vt:lpstr>Proxima Nova</vt:lpstr>
      <vt:lpstr>Gameday</vt:lpstr>
      <vt:lpstr>        Programación I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Procesamientos de Datos</dc:title>
  <dc:creator>Luciana</dc:creator>
  <cp:lastModifiedBy>Luciana</cp:lastModifiedBy>
  <cp:revision>65</cp:revision>
  <cp:lastPrinted>2023-03-24T11:40:33Z</cp:lastPrinted>
  <dcterms:modified xsi:type="dcterms:W3CDTF">2025-03-25T20:27:16Z</dcterms:modified>
</cp:coreProperties>
</file>