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metadata" ContentType="application/binary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8" r:id="rId19"/>
    <p:sldId id="280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2" r:id="rId31"/>
  </p:sldIdLst>
  <p:sldSz cx="9144000" cy="5143500" type="screen16x9"/>
  <p:notesSz cx="6954838" cy="9309100"/>
  <p:embeddedFontLst>
    <p:embeddedFont>
      <p:font typeface="Roboto Black" charset="0"/>
      <p:bold r:id="rId34"/>
      <p:boldItalic r:id="rId35"/>
    </p:embeddedFont>
    <p:embeddedFont>
      <p:font typeface="Average" charset="0"/>
      <p:regular r:id="rId36"/>
    </p:embeddedFont>
    <p:embeddedFont>
      <p:font typeface="Merriweather" charset="0"/>
      <p:regular r:id="rId37"/>
      <p:bold r:id="rId38"/>
      <p:italic r:id="rId39"/>
      <p:boldItalic r:id="rId40"/>
    </p:embeddedFont>
    <p:embeddedFont>
      <p:font typeface="Alfa Slab One" charset="0"/>
      <p:regular r:id="rId41"/>
    </p:embeddedFont>
    <p:embeddedFont>
      <p:font typeface="Proxima Nova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7" roundtripDataSignature="AMtx7mhLPH/Iv01uh46qwDATMZ9iaPTge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441" autoAdjust="0"/>
    <p:restoredTop sz="94660"/>
  </p:normalViewPr>
  <p:slideViewPr>
    <p:cSldViewPr snapToGrid="0">
      <p:cViewPr>
        <p:scale>
          <a:sx n="106" d="100"/>
          <a:sy n="106" d="100"/>
        </p:scale>
        <p:origin x="-342" y="1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font" Target="fonts/font5.fntdata"/><Relationship Id="rId59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font" Target="fonts/font12.fntdata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57" Type="http://customschemas.google.com/relationships/presentationmetadata" Target="metadata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1.fntdata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3013763" cy="467072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939466" y="2"/>
            <a:ext cx="3013763" cy="467072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r">
              <a:defRPr sz="1200"/>
            </a:lvl1pPr>
          </a:lstStyle>
          <a:p>
            <a:fld id="{8BF101BE-249A-4781-AC86-9A7AC8121A0C}" type="datetimeFigureOut">
              <a:rPr lang="en-US" smtClean="0"/>
              <a:pPr/>
              <a:t>4/4/2025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13763" cy="467071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939466" y="8842030"/>
            <a:ext cx="3013763" cy="467071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r">
              <a:defRPr sz="1200"/>
            </a:lvl1pPr>
          </a:lstStyle>
          <a:p>
            <a:fld id="{2C83CF44-014B-4F59-98D3-E6EEA75968D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91031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74650" y="698500"/>
            <a:ext cx="6205538" cy="34909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95484" y="4421823"/>
            <a:ext cx="5563870" cy="4189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15" tIns="92915" rIns="92915" bIns="9291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74650" y="698500"/>
            <a:ext cx="6205538" cy="34909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" name="Google Shape;54;p1:notes"/>
          <p:cNvSpPr txBox="1">
            <a:spLocks noGrp="1"/>
          </p:cNvSpPr>
          <p:nvPr>
            <p:ph type="body" idx="1"/>
          </p:nvPr>
        </p:nvSpPr>
        <p:spPr>
          <a:xfrm>
            <a:off x="695484" y="4421823"/>
            <a:ext cx="5563870" cy="4189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15" tIns="92915" rIns="92915" bIns="9291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g22344b7bd28_0_8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g22344b7bd28_0_8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2" name="Google Shape;12;g22344b7bd28_0_8"/>
          <p:cNvSpPr txBox="1">
            <a:spLocks noGrp="1"/>
          </p:cNvSpPr>
          <p:nvPr>
            <p:ph type="subTitle" idx="1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" name="Google Shape;13;g22344b7bd28_0_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2344b7bd28_0_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g22344b7bd28_0_13"/>
          <p:cNvSpPr txBox="1">
            <a:spLocks noGrp="1"/>
          </p:cNvSpPr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g22344b7bd28_0_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22344b7bd28_0_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g22344b7bd28_0_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g22344b7bd28_0_20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g22344b7bd28_0_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22344b7bd28_0_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g22344b7bd28_0_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22344b7bd28_0_28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g22344b7bd28_0_28"/>
          <p:cNvSpPr txBox="1">
            <a:spLocks noGrp="1"/>
          </p:cNvSpPr>
          <p:nvPr>
            <p:ph type="body" idx="1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22344b7bd28_0_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22344b7bd28_0_32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g22344b7bd28_0_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22344b7bd28_0_35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Google Shape;38;g22344b7bd28_0_35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39;g22344b7bd28_0_35"/>
          <p:cNvSpPr txBox="1">
            <a:spLocks noGrp="1"/>
          </p:cNvSpPr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0" name="Google Shape;40;g22344b7bd28_0_35"/>
          <p:cNvSpPr txBox="1">
            <a:spLocks noGrp="1"/>
          </p:cNvSpPr>
          <p:nvPr>
            <p:ph type="subTitle" idx="1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g22344b7bd28_0_35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g22344b7bd28_0_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22344b7bd28_0_42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>
            <a:endParaRPr/>
          </a:p>
        </p:txBody>
      </p:sp>
      <p:sp>
        <p:nvSpPr>
          <p:cNvPr id="45" name="Google Shape;45;g22344b7bd28_0_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22344b7bd28_0_45"/>
          <p:cNvSpPr txBox="1">
            <a:spLocks noGrp="1"/>
          </p:cNvSpPr>
          <p:nvPr>
            <p:ph type="title" hasCustomPrompt="1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g22344b7bd28_0_45"/>
          <p:cNvSpPr txBox="1">
            <a:spLocks noGrp="1"/>
          </p:cNvSpPr>
          <p:nvPr>
            <p:ph type="body" idx="1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g22344b7bd28_0_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ame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22344b7bd28_0_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  <p:sp>
        <p:nvSpPr>
          <p:cNvPr id="7" name="Google Shape;7;g22344b7bd28_0_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g22344b7bd28_0_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0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4F5C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"/>
          <p:cNvSpPr txBox="1">
            <a:spLocks noGrp="1"/>
          </p:cNvSpPr>
          <p:nvPr>
            <p:ph type="ctrTitle" idx="4294967295"/>
          </p:nvPr>
        </p:nvSpPr>
        <p:spPr>
          <a:xfrm>
            <a:off x="0" y="203200"/>
            <a:ext cx="7800975" cy="160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5000"/>
              <a:buFont typeface="Roboto Black"/>
              <a:buNone/>
            </a:pPr>
            <a:r>
              <a:rPr lang="es-ES" sz="5000" b="0" i="0" u="none" strike="noStrike" cap="none" dirty="0" smtClean="0">
                <a:solidFill>
                  <a:schemeClr val="bg1"/>
                </a:solidFill>
                <a:latin typeface="Roboto Black"/>
                <a:ea typeface="Roboto Black"/>
                <a:cs typeface="Roboto Black"/>
                <a:sym typeface="Roboto Black"/>
              </a:rPr>
              <a:t>        Programación </a:t>
            </a:r>
            <a:r>
              <a:rPr lang="es-ES" sz="5000" dirty="0" smtClean="0">
                <a:solidFill>
                  <a:schemeClr val="bg1"/>
                </a:solidFill>
                <a:latin typeface="Roboto Black"/>
                <a:ea typeface="Roboto Black"/>
                <a:cs typeface="Roboto Black"/>
                <a:sym typeface="Roboto Black"/>
              </a:rPr>
              <a:t>I</a:t>
            </a:r>
            <a:r>
              <a:rPr lang="es-ES" sz="5000" b="0" i="0" u="none" strike="noStrike" cap="none" dirty="0" smtClean="0">
                <a:solidFill>
                  <a:schemeClr val="bg1"/>
                </a:solidFill>
                <a:latin typeface="Roboto Black"/>
                <a:ea typeface="Roboto Black"/>
                <a:cs typeface="Roboto Black"/>
                <a:sym typeface="Roboto Black"/>
              </a:rPr>
              <a:t> </a:t>
            </a:r>
            <a:endParaRPr sz="5000" b="0" i="0" u="none" strike="noStrike" cap="none">
              <a:solidFill>
                <a:schemeClr val="bg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57" name="Google Shape;57;p1"/>
          <p:cNvSpPr txBox="1"/>
          <p:nvPr/>
        </p:nvSpPr>
        <p:spPr>
          <a:xfrm>
            <a:off x="126475" y="1876100"/>
            <a:ext cx="8881800" cy="8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4500"/>
              <a:buFont typeface="Roboto Black"/>
              <a:buNone/>
            </a:pPr>
            <a:endParaRPr sz="4500" b="0" i="1" u="none" strike="noStrike" cap="none">
              <a:solidFill>
                <a:schemeClr val="tx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59" name="Google Shape;59;p1"/>
          <p:cNvSpPr txBox="1"/>
          <p:nvPr/>
        </p:nvSpPr>
        <p:spPr>
          <a:xfrm>
            <a:off x="126475" y="2144110"/>
            <a:ext cx="8768700" cy="335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i="1" dirty="0" smtClean="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Universidad   Tecnológica  Nacional </a:t>
            </a:r>
            <a:r>
              <a:rPr lang="es" sz="1800" i="1" dirty="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- Cuch Sede Chivilcoy</a:t>
            </a:r>
            <a:endParaRPr sz="1800" i="1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i="1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ctr" rtl="0">
              <a:spcBef>
                <a:spcPts val="750"/>
              </a:spcBef>
              <a:spcAft>
                <a:spcPts val="0"/>
              </a:spcAft>
              <a:buNone/>
            </a:pPr>
            <a:r>
              <a:rPr lang="es" sz="1500" i="1" dirty="0" smtClean="0">
                <a:solidFill>
                  <a:srgbClr val="58C1BA"/>
                </a:solidFill>
                <a:latin typeface="Merriweather"/>
                <a:ea typeface="Merriweather"/>
                <a:cs typeface="Merriweather"/>
                <a:sym typeface="Merriweather"/>
              </a:rPr>
              <a:t>Profesores </a:t>
            </a:r>
          </a:p>
          <a:p>
            <a:pPr algn="ctr">
              <a:spcBef>
                <a:spcPts val="750"/>
              </a:spcBef>
            </a:pPr>
            <a:endParaRPr lang="es" sz="1500" i="1" dirty="0" smtClean="0">
              <a:solidFill>
                <a:srgbClr val="58C1B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algn="ctr">
              <a:spcBef>
                <a:spcPts val="750"/>
              </a:spcBef>
            </a:pPr>
            <a:r>
              <a:rPr lang="es" sz="1500" i="1" dirty="0" smtClean="0">
                <a:solidFill>
                  <a:srgbClr val="58C1BA"/>
                </a:solidFill>
                <a:latin typeface="Merriweather"/>
                <a:ea typeface="Merriweather"/>
                <a:cs typeface="Merriweather"/>
                <a:sym typeface="Merriweather"/>
              </a:rPr>
              <a:t>Luciana Denicio</a:t>
            </a:r>
          </a:p>
          <a:p>
            <a:pPr algn="ctr">
              <a:spcBef>
                <a:spcPts val="750"/>
              </a:spcBef>
            </a:pPr>
            <a:r>
              <a:rPr lang="es" sz="1500" i="1" dirty="0" smtClean="0">
                <a:solidFill>
                  <a:srgbClr val="58C1BA"/>
                </a:solidFill>
                <a:latin typeface="Merriweather"/>
                <a:ea typeface="Merriweather"/>
                <a:cs typeface="Merriweather"/>
                <a:sym typeface="Merriweather"/>
              </a:rPr>
              <a:t>Matias Garro</a:t>
            </a:r>
            <a:endParaRPr lang="es" sz="1500" i="1" dirty="0" smtClean="0">
              <a:solidFill>
                <a:srgbClr val="00B0F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algn="ctr">
              <a:spcBef>
                <a:spcPts val="750"/>
              </a:spcBef>
            </a:pPr>
            <a:endParaRPr lang="es-AR" sz="1500" i="1" u="sng" dirty="0" smtClean="0">
              <a:solidFill>
                <a:srgbClr val="58C1B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algn="ctr">
              <a:spcBef>
                <a:spcPts val="750"/>
              </a:spcBef>
            </a:pPr>
            <a:endParaRPr lang="es-AR" sz="1500" i="1" u="sng" dirty="0" smtClean="0">
              <a:solidFill>
                <a:srgbClr val="58C1B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ctr" rtl="0">
              <a:spcBef>
                <a:spcPts val="750"/>
              </a:spcBef>
              <a:spcAft>
                <a:spcPts val="0"/>
              </a:spcAft>
              <a:buNone/>
            </a:pPr>
            <a:endParaRPr lang="es" sz="1500" i="1" dirty="0" smtClean="0">
              <a:solidFill>
                <a:srgbClr val="58C1B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ctr" rtl="0">
              <a:spcBef>
                <a:spcPts val="750"/>
              </a:spcBef>
              <a:spcAft>
                <a:spcPts val="0"/>
              </a:spcAft>
              <a:buNone/>
            </a:pPr>
            <a:endParaRPr lang="es" sz="1500" i="1" dirty="0" smtClean="0">
              <a:solidFill>
                <a:srgbClr val="58C1BA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1545021" y="1187670"/>
            <a:ext cx="57701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>
                <a:solidFill>
                  <a:schemeClr val="tx1"/>
                </a:solidFill>
              </a:rPr>
              <a:t>Clase 2</a:t>
            </a:r>
          </a:p>
          <a:p>
            <a:r>
              <a:rPr lang="es-ES" sz="2400" b="1" dirty="0" smtClean="0">
                <a:solidFill>
                  <a:schemeClr val="tx1"/>
                </a:solidFill>
              </a:rPr>
              <a:t>Funciones y Procedimientos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uadroTexto"/>
          <p:cNvSpPr txBox="1"/>
          <p:nvPr/>
        </p:nvSpPr>
        <p:spPr>
          <a:xfrm>
            <a:off x="693683" y="189185"/>
            <a:ext cx="7840717" cy="707886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s-ES" sz="2000" dirty="0" smtClean="0"/>
              <a:t>                                   </a:t>
            </a:r>
            <a:r>
              <a:rPr lang="es-ES" sz="2000" dirty="0" err="1" smtClean="0"/>
              <a:t>Modularizar</a:t>
            </a:r>
            <a:r>
              <a:rPr lang="es-ES" sz="2000" dirty="0" smtClean="0"/>
              <a:t> en Lenguaje C</a:t>
            </a:r>
            <a:endParaRPr lang="es-AR" sz="2000" dirty="0" smtClean="0"/>
          </a:p>
          <a:p>
            <a:endParaRPr lang="es-AR" sz="2000" dirty="0"/>
          </a:p>
        </p:txBody>
      </p:sp>
      <p:sp>
        <p:nvSpPr>
          <p:cNvPr id="12" name="11 CuadroTexto"/>
          <p:cNvSpPr txBox="1"/>
          <p:nvPr/>
        </p:nvSpPr>
        <p:spPr>
          <a:xfrm>
            <a:off x="462455" y="1156139"/>
            <a:ext cx="4277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smtClean="0">
                <a:solidFill>
                  <a:srgbClr val="FF0000"/>
                </a:solidFill>
              </a:rPr>
              <a:t> </a:t>
            </a:r>
            <a:endParaRPr lang="es-AR" sz="1800" dirty="0" smtClean="0">
              <a:solidFill>
                <a:srgbClr val="FF0000"/>
              </a:solidFill>
            </a:endParaRPr>
          </a:p>
          <a:p>
            <a:endParaRPr lang="es-AR" sz="1800" dirty="0">
              <a:solidFill>
                <a:srgbClr val="FF0000"/>
              </a:solidFill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210207" y="1776248"/>
            <a:ext cx="8544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dirty="0"/>
          </a:p>
        </p:txBody>
      </p:sp>
      <p:sp>
        <p:nvSpPr>
          <p:cNvPr id="14" name="13 CuadroTexto"/>
          <p:cNvSpPr txBox="1"/>
          <p:nvPr/>
        </p:nvSpPr>
        <p:spPr>
          <a:xfrm>
            <a:off x="409903" y="1240221"/>
            <a:ext cx="7851228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1" dirty="0" smtClean="0">
                <a:solidFill>
                  <a:srgbClr val="FF0000"/>
                </a:solidFill>
              </a:rPr>
              <a:t>¿Funciones, métodos o procedimientos?</a:t>
            </a:r>
          </a:p>
          <a:p>
            <a:r>
              <a:rPr lang="es-ES" sz="1800" dirty="0" smtClean="0"/>
              <a:t>En el mundo de la programación, muchos acostumbramos hablar indistintamente de estos tres términos sin embargo poseen deferencias fundamentales.</a:t>
            </a:r>
          </a:p>
          <a:p>
            <a:r>
              <a:rPr lang="es-ES" b="1" dirty="0" smtClean="0">
                <a:solidFill>
                  <a:srgbClr val="FF0000"/>
                </a:solidFill>
              </a:rPr>
              <a:t> </a:t>
            </a:r>
          </a:p>
          <a:p>
            <a:r>
              <a:rPr lang="es-ES" sz="2000" b="1" dirty="0" smtClean="0">
                <a:solidFill>
                  <a:srgbClr val="FF0000"/>
                </a:solidFill>
              </a:rPr>
              <a:t>Funciones:</a:t>
            </a:r>
          </a:p>
          <a:p>
            <a:r>
              <a:rPr lang="es-ES" sz="1800" dirty="0" smtClean="0"/>
              <a:t>Las funciones son un conjunto de procedimiento encapsulados en un bloque, usualmente reciben parámetros, cuyos valores utilizan para efectuar operaciones y adicionalmente retornan un valor. Esta definición proviene de la definición de función matemática la cual posee un dominio y un rango, es decir un conjunto de valores que puede tomar y un conjunto de valores que puede retornar luego de cualquier operación</a:t>
            </a:r>
            <a:r>
              <a:rPr lang="es-ES" dirty="0" smtClean="0"/>
              <a:t>.</a:t>
            </a:r>
          </a:p>
          <a:p>
            <a:endParaRPr lang="es-A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273269" y="1166648"/>
            <a:ext cx="84713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es-ES" dirty="0" smtClean="0"/>
              <a:t/>
            </a:r>
            <a:br>
              <a:rPr lang="es-ES" dirty="0" smtClean="0"/>
            </a:br>
            <a:endParaRPr lang="es-AR" dirty="0"/>
          </a:p>
        </p:txBody>
      </p:sp>
      <p:sp>
        <p:nvSpPr>
          <p:cNvPr id="8" name="7 CuadroTexto"/>
          <p:cNvSpPr txBox="1"/>
          <p:nvPr/>
        </p:nvSpPr>
        <p:spPr>
          <a:xfrm>
            <a:off x="199696" y="399393"/>
            <a:ext cx="7073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>
                <a:solidFill>
                  <a:srgbClr val="FF0000"/>
                </a:solidFill>
              </a:rPr>
              <a:t>Como declarar un Función en C</a:t>
            </a:r>
            <a:endParaRPr lang="es-AR" sz="2000" dirty="0">
              <a:solidFill>
                <a:srgbClr val="FF0000"/>
              </a:solidFill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399393" y="1093076"/>
            <a:ext cx="75043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err="1" smtClean="0"/>
              <a:t>tipo_de_retorno</a:t>
            </a:r>
            <a:r>
              <a:rPr lang="es-AR" b="1" dirty="0" smtClean="0"/>
              <a:t> </a:t>
            </a:r>
            <a:r>
              <a:rPr lang="es-AR" b="1" dirty="0" err="1" smtClean="0"/>
              <a:t>nombre_de_funcion</a:t>
            </a:r>
            <a:r>
              <a:rPr lang="es-AR" b="1" dirty="0" smtClean="0"/>
              <a:t>(tipo1 parametro1, tipo2 parametro2, ...);</a:t>
            </a:r>
            <a:endParaRPr lang="es-AR" b="1" dirty="0"/>
          </a:p>
        </p:txBody>
      </p:sp>
      <p:sp>
        <p:nvSpPr>
          <p:cNvPr id="10" name="9 CuadroTexto"/>
          <p:cNvSpPr txBox="1"/>
          <p:nvPr/>
        </p:nvSpPr>
        <p:spPr>
          <a:xfrm>
            <a:off x="304800" y="1828800"/>
            <a:ext cx="7840717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1" dirty="0" err="1" smtClean="0"/>
              <a:t>tipo_de_retorno</a:t>
            </a:r>
            <a:r>
              <a:rPr lang="es-ES" sz="1800" dirty="0" smtClean="0"/>
              <a:t>: Es el tipo de valor que la función devuelve. Si no devuelve ningún valor, se usa </a:t>
            </a:r>
            <a:r>
              <a:rPr lang="es-ES" sz="1800" dirty="0" err="1" smtClean="0"/>
              <a:t>void</a:t>
            </a:r>
            <a:r>
              <a:rPr lang="es-ES" sz="1800" dirty="0" smtClean="0"/>
              <a:t>.</a:t>
            </a:r>
          </a:p>
          <a:p>
            <a:r>
              <a:rPr lang="es-ES" sz="1800" b="1" dirty="0" err="1" smtClean="0"/>
              <a:t>nombre_de_funcion</a:t>
            </a:r>
            <a:r>
              <a:rPr lang="es-ES" sz="1800" dirty="0" smtClean="0"/>
              <a:t>: Es el nombre que se usará para invocar la función.</a:t>
            </a:r>
          </a:p>
          <a:p>
            <a:r>
              <a:rPr lang="es-ES" sz="1800" b="1" dirty="0" smtClean="0"/>
              <a:t>tipo1, tipo2, ...</a:t>
            </a:r>
            <a:r>
              <a:rPr lang="es-ES" sz="1800" dirty="0" smtClean="0"/>
              <a:t>: Son los tipos de los parámetros que la función recibirá.</a:t>
            </a:r>
          </a:p>
          <a:p>
            <a:r>
              <a:rPr lang="es-ES" sz="1800" b="1" dirty="0" smtClean="0"/>
              <a:t>parametro1, parametro2, ...</a:t>
            </a:r>
            <a:r>
              <a:rPr lang="es-ES" sz="1800" dirty="0" smtClean="0"/>
              <a:t>: Son los nombres de los parámetros que la función tomará.</a:t>
            </a:r>
          </a:p>
          <a:p>
            <a:endParaRPr lang="es-A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103586" y="220717"/>
            <a:ext cx="57544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000" dirty="0" smtClean="0"/>
              <a:t>                          </a:t>
            </a:r>
            <a:endParaRPr lang="es-AR" sz="2000" dirty="0">
              <a:solidFill>
                <a:schemeClr val="accent3"/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346841" y="1008993"/>
            <a:ext cx="34473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/>
            </a:r>
            <a:br>
              <a:rPr lang="es-ES" dirty="0" smtClean="0"/>
            </a:br>
            <a:endParaRPr lang="es-AR" dirty="0"/>
          </a:p>
        </p:txBody>
      </p:sp>
      <p:sp>
        <p:nvSpPr>
          <p:cNvPr id="7" name="6 CuadroTexto"/>
          <p:cNvSpPr txBox="1"/>
          <p:nvPr/>
        </p:nvSpPr>
        <p:spPr>
          <a:xfrm>
            <a:off x="430924" y="3037490"/>
            <a:ext cx="33633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/>
            </a:r>
            <a:br>
              <a:rPr lang="es-ES" dirty="0" smtClean="0"/>
            </a:br>
            <a:endParaRPr lang="es-AR" dirty="0"/>
          </a:p>
        </p:txBody>
      </p:sp>
      <p:sp>
        <p:nvSpPr>
          <p:cNvPr id="8" name="7 CuadroTexto"/>
          <p:cNvSpPr txBox="1"/>
          <p:nvPr/>
        </p:nvSpPr>
        <p:spPr>
          <a:xfrm>
            <a:off x="315311" y="336331"/>
            <a:ext cx="80719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/>
              <a:t>Ejemplo de una Declaración de Función</a:t>
            </a:r>
          </a:p>
          <a:p>
            <a:r>
              <a:rPr lang="es-AR" sz="1800" dirty="0" smtClean="0"/>
              <a:t>Supongamos que queremos declarar e implementar una función que </a:t>
            </a:r>
            <a:r>
              <a:rPr lang="es-AR" sz="1800" b="1" dirty="0" smtClean="0"/>
              <a:t>suma dos números</a:t>
            </a:r>
            <a:r>
              <a:rPr lang="es-AR" sz="1800" dirty="0" smtClean="0"/>
              <a:t>:</a:t>
            </a:r>
            <a:endParaRPr lang="es-ES" sz="1800" b="1" dirty="0" smtClean="0"/>
          </a:p>
          <a:p>
            <a:endParaRPr lang="es-ES" b="1" dirty="0" smtClean="0"/>
          </a:p>
          <a:p>
            <a:endParaRPr lang="es-ES" b="1" dirty="0" smtClean="0"/>
          </a:p>
          <a:p>
            <a:endParaRPr lang="es-ES" dirty="0" smtClean="0"/>
          </a:p>
          <a:p>
            <a:endParaRPr lang="es-AR" dirty="0"/>
          </a:p>
        </p:txBody>
      </p:sp>
      <p:sp>
        <p:nvSpPr>
          <p:cNvPr id="9" name="8 CuadroTexto"/>
          <p:cNvSpPr txBox="1"/>
          <p:nvPr/>
        </p:nvSpPr>
        <p:spPr>
          <a:xfrm>
            <a:off x="313765" y="1250732"/>
            <a:ext cx="817859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int</a:t>
            </a:r>
            <a:r>
              <a:rPr lang="es-ES" dirty="0" smtClean="0"/>
              <a:t> sumar(</a:t>
            </a:r>
            <a:r>
              <a:rPr lang="es-ES" dirty="0" err="1" smtClean="0"/>
              <a:t>int</a:t>
            </a:r>
            <a:r>
              <a:rPr lang="es-ES" dirty="0" smtClean="0"/>
              <a:t> a, </a:t>
            </a:r>
            <a:r>
              <a:rPr lang="es-ES" dirty="0" err="1" smtClean="0"/>
              <a:t>int</a:t>
            </a:r>
            <a:r>
              <a:rPr lang="es-ES" dirty="0" smtClean="0"/>
              <a:t> b) {</a:t>
            </a:r>
          </a:p>
          <a:p>
            <a:r>
              <a:rPr lang="es-ES" dirty="0" smtClean="0"/>
              <a:t>    </a:t>
            </a:r>
            <a:r>
              <a:rPr lang="es-ES" dirty="0" err="1" smtClean="0"/>
              <a:t>return</a:t>
            </a:r>
            <a:r>
              <a:rPr lang="es-ES" dirty="0" smtClean="0"/>
              <a:t> a + b;  // La función devuelve la suma de a y b</a:t>
            </a:r>
          </a:p>
          <a:p>
            <a:r>
              <a:rPr lang="es-ES" dirty="0" smtClean="0"/>
              <a:t>}</a:t>
            </a:r>
          </a:p>
          <a:p>
            <a:endParaRPr lang="es-ES" dirty="0" smtClean="0"/>
          </a:p>
          <a:p>
            <a:r>
              <a:rPr lang="es-ES" dirty="0" smtClean="0"/>
              <a:t>#</a:t>
            </a:r>
            <a:r>
              <a:rPr lang="es-ES" dirty="0" err="1" smtClean="0"/>
              <a:t>include</a:t>
            </a:r>
            <a:r>
              <a:rPr lang="es-ES" dirty="0" smtClean="0"/>
              <a:t> &lt;</a:t>
            </a:r>
            <a:r>
              <a:rPr lang="es-ES" dirty="0" err="1" smtClean="0"/>
              <a:t>stdio.h</a:t>
            </a:r>
            <a:r>
              <a:rPr lang="es-ES" dirty="0" smtClean="0"/>
              <a:t>&gt;</a:t>
            </a:r>
          </a:p>
          <a:p>
            <a:endParaRPr lang="es-ES" dirty="0" smtClean="0"/>
          </a:p>
          <a:p>
            <a:r>
              <a:rPr lang="es-ES" dirty="0" err="1" smtClean="0"/>
              <a:t>int</a:t>
            </a:r>
            <a:r>
              <a:rPr lang="es-ES" dirty="0" smtClean="0"/>
              <a:t> sumar(</a:t>
            </a:r>
            <a:r>
              <a:rPr lang="es-ES" dirty="0" err="1" smtClean="0"/>
              <a:t>int</a:t>
            </a:r>
            <a:r>
              <a:rPr lang="es-ES" dirty="0" smtClean="0"/>
              <a:t> a, </a:t>
            </a:r>
            <a:r>
              <a:rPr lang="es-ES" dirty="0" err="1" smtClean="0"/>
              <a:t>int</a:t>
            </a:r>
            <a:r>
              <a:rPr lang="es-ES" dirty="0" smtClean="0"/>
              <a:t> b);  // Declaramos la función aquí</a:t>
            </a:r>
          </a:p>
          <a:p>
            <a:endParaRPr lang="es-ES" dirty="0" smtClean="0"/>
          </a:p>
          <a:p>
            <a:r>
              <a:rPr lang="es-ES" dirty="0" err="1" smtClean="0"/>
              <a:t>int</a:t>
            </a:r>
            <a:r>
              <a:rPr lang="es-ES" dirty="0" smtClean="0"/>
              <a:t> </a:t>
            </a:r>
            <a:r>
              <a:rPr lang="es-ES" dirty="0" err="1" smtClean="0"/>
              <a:t>main</a:t>
            </a:r>
            <a:r>
              <a:rPr lang="es-ES" dirty="0" smtClean="0"/>
              <a:t>() {</a:t>
            </a:r>
          </a:p>
          <a:p>
            <a:r>
              <a:rPr lang="es-ES" dirty="0" smtClean="0"/>
              <a:t>    </a:t>
            </a:r>
            <a:r>
              <a:rPr lang="es-ES" dirty="0" err="1" smtClean="0"/>
              <a:t>int</a:t>
            </a:r>
            <a:r>
              <a:rPr lang="es-ES" dirty="0" smtClean="0"/>
              <a:t> resultado = sumar(3, 5);  // Llamamos a la función con 3 y 5 como argumentos</a:t>
            </a:r>
          </a:p>
          <a:p>
            <a:r>
              <a:rPr lang="es-ES" dirty="0" smtClean="0"/>
              <a:t>    </a:t>
            </a:r>
            <a:r>
              <a:rPr lang="es-ES" dirty="0" err="1" smtClean="0"/>
              <a:t>printf</a:t>
            </a:r>
            <a:r>
              <a:rPr lang="es-ES" dirty="0" smtClean="0"/>
              <a:t>("El resultado de la suma es: %d\n", resultado);</a:t>
            </a:r>
          </a:p>
          <a:p>
            <a:r>
              <a:rPr lang="es-ES" dirty="0" smtClean="0"/>
              <a:t>    </a:t>
            </a:r>
            <a:r>
              <a:rPr lang="es-ES" dirty="0" err="1" smtClean="0"/>
              <a:t>return</a:t>
            </a:r>
            <a:r>
              <a:rPr lang="es-ES" dirty="0" smtClean="0"/>
              <a:t> 0;</a:t>
            </a:r>
          </a:p>
          <a:p>
            <a:r>
              <a:rPr lang="es-ES" dirty="0" smtClean="0"/>
              <a:t>}</a:t>
            </a:r>
          </a:p>
          <a:p>
            <a:endParaRPr lang="es-ES" dirty="0" smtClean="0"/>
          </a:p>
          <a:p>
            <a:endParaRPr lang="es-A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CuadroTexto"/>
          <p:cNvSpPr txBox="1"/>
          <p:nvPr/>
        </p:nvSpPr>
        <p:spPr>
          <a:xfrm>
            <a:off x="304800" y="618565"/>
            <a:ext cx="7924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rgbClr val="FF0000"/>
                </a:solidFill>
              </a:rPr>
              <a:t>Acerca de los argumentos o parámetros</a:t>
            </a:r>
          </a:p>
          <a:p>
            <a:r>
              <a:rPr lang="es-ES" dirty="0" smtClean="0"/>
              <a:t>Hay algunos detalles respecto a los argumentos de una función, veamos:</a:t>
            </a:r>
          </a:p>
          <a:p>
            <a:r>
              <a:rPr lang="es-ES" dirty="0" smtClean="0"/>
              <a:t>Una función o procedimiento pueden tener una cantidad cualquier de parámetros, es decir pueden tener cero, uno, tres, diez, cien o más parámetros. </a:t>
            </a:r>
          </a:p>
          <a:p>
            <a:r>
              <a:rPr lang="es-ES" dirty="0" smtClean="0"/>
              <a:t>Aunque habitualmente no suelen tener más de 4 o 5.</a:t>
            </a:r>
          </a:p>
          <a:p>
            <a:r>
              <a:rPr lang="es-ES" dirty="0" smtClean="0"/>
              <a:t>Si una función tiene más de un parámetro cada uno de ellos debe ir separado por una coma.</a:t>
            </a:r>
          </a:p>
          <a:p>
            <a:r>
              <a:rPr lang="es-ES" dirty="0" smtClean="0"/>
              <a:t>Los argumentos de una función también tienen un tipo y un nombre que los identifica. El tipo del argumento puede ser cualquiera y no tiene relación con el tipo de la función</a:t>
            </a:r>
          </a:p>
          <a:p>
            <a:endParaRPr lang="es-AR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582706" y="421340"/>
            <a:ext cx="7996518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b="1" dirty="0" smtClean="0"/>
          </a:p>
          <a:p>
            <a:endParaRPr lang="es-ES" b="1" dirty="0" smtClean="0"/>
          </a:p>
          <a:p>
            <a:endParaRPr lang="es-ES" b="1" dirty="0" smtClean="0"/>
          </a:p>
          <a:p>
            <a:endParaRPr lang="es-ES" b="1" dirty="0" smtClean="0"/>
          </a:p>
          <a:p>
            <a:endParaRPr lang="es-ES" b="1" dirty="0" smtClean="0"/>
          </a:p>
          <a:p>
            <a:endParaRPr lang="es-ES" b="1" dirty="0" smtClean="0"/>
          </a:p>
          <a:p>
            <a:endParaRPr lang="es-ES" b="1" dirty="0" smtClean="0"/>
          </a:p>
          <a:p>
            <a:endParaRPr lang="es-ES" b="1" dirty="0" smtClean="0"/>
          </a:p>
          <a:p>
            <a:r>
              <a:rPr lang="es-ES" b="1" dirty="0" smtClean="0"/>
              <a:t>Consejos acerca de </a:t>
            </a:r>
            <a:r>
              <a:rPr lang="es-ES" b="1" i="1" dirty="0" err="1" smtClean="0"/>
              <a:t>return</a:t>
            </a:r>
            <a:endParaRPr lang="es-ES" b="1" i="1" dirty="0" smtClean="0"/>
          </a:p>
          <a:p>
            <a:r>
              <a:rPr lang="es-ES" dirty="0" smtClean="0"/>
              <a:t>Debes tener en cuenta dos cosas importantes con la sentencia </a:t>
            </a:r>
            <a:r>
              <a:rPr lang="es-ES" dirty="0" err="1" smtClean="0"/>
              <a:t>return</a:t>
            </a:r>
            <a:r>
              <a:rPr lang="es-ES" dirty="0" smtClean="0"/>
              <a:t>:</a:t>
            </a:r>
          </a:p>
          <a:p>
            <a:endParaRPr lang="es-ES" b="1" dirty="0" smtClean="0"/>
          </a:p>
          <a:p>
            <a:pPr>
              <a:buClr>
                <a:schemeClr val="accent3"/>
              </a:buClr>
              <a:buFont typeface="Wingdings" pitchFamily="2" charset="2"/>
              <a:buChar char="q"/>
            </a:pPr>
            <a:r>
              <a:rPr lang="es-ES" dirty="0" smtClean="0"/>
              <a:t> Cualquier instrucción que se encuentre después de la ejecución de </a:t>
            </a:r>
            <a:r>
              <a:rPr lang="es-ES" dirty="0" err="1" smtClean="0"/>
              <a:t>return</a:t>
            </a:r>
            <a:r>
              <a:rPr lang="es-ES" dirty="0" smtClean="0"/>
              <a:t> NO será ejecutada</a:t>
            </a:r>
          </a:p>
          <a:p>
            <a:pPr>
              <a:buClr>
                <a:schemeClr val="accent3"/>
              </a:buClr>
            </a:pPr>
            <a:r>
              <a:rPr lang="es-ES" dirty="0" smtClean="0"/>
              <a:t>Es común encontrar funciones con múltiples sentencias </a:t>
            </a:r>
            <a:r>
              <a:rPr lang="es-ES" dirty="0" err="1" smtClean="0"/>
              <a:t>return</a:t>
            </a:r>
            <a:r>
              <a:rPr lang="es-ES" dirty="0" smtClean="0"/>
              <a:t> al interior de condicionales, pero una vez que el código ejecuta una sentencia </a:t>
            </a:r>
            <a:r>
              <a:rPr lang="es-ES" dirty="0" err="1" smtClean="0"/>
              <a:t>return</a:t>
            </a:r>
            <a:r>
              <a:rPr lang="es-ES" dirty="0" smtClean="0"/>
              <a:t> lo que haya de allí hacia abajo no se ejecutará.</a:t>
            </a:r>
          </a:p>
          <a:p>
            <a:pPr>
              <a:buClr>
                <a:schemeClr val="accent3"/>
              </a:buClr>
              <a:buFont typeface="Wingdings" pitchFamily="2" charset="2"/>
              <a:buChar char="q"/>
            </a:pPr>
            <a:r>
              <a:rPr lang="es-ES" dirty="0" smtClean="0"/>
              <a:t> El tipo del valor que se retorna en una función debe coincidir con el del tipo declarado a la función, es decir si se declara </a:t>
            </a:r>
            <a:r>
              <a:rPr lang="es-ES" dirty="0" err="1" smtClean="0"/>
              <a:t>int</a:t>
            </a:r>
            <a:r>
              <a:rPr lang="es-ES" dirty="0" smtClean="0"/>
              <a:t>, el valor retornado debe ser un número entero.</a:t>
            </a:r>
          </a:p>
          <a:p>
            <a:pPr>
              <a:buClr>
                <a:schemeClr val="accent3"/>
              </a:buClr>
              <a:buFont typeface="Wingdings" pitchFamily="2" charset="2"/>
              <a:buChar char="q"/>
            </a:pPr>
            <a:endParaRPr lang="es-ES" dirty="0" smtClean="0"/>
          </a:p>
          <a:p>
            <a:pPr>
              <a:buClr>
                <a:schemeClr val="accent3"/>
              </a:buClr>
            </a:pPr>
            <a:endParaRPr lang="es-ES" dirty="0" smtClean="0"/>
          </a:p>
          <a:p>
            <a:pPr>
              <a:buClr>
                <a:schemeClr val="accent3"/>
              </a:buClr>
            </a:pPr>
            <a:endParaRPr lang="es-ES" dirty="0" smtClean="0"/>
          </a:p>
        </p:txBody>
      </p:sp>
      <p:sp>
        <p:nvSpPr>
          <p:cNvPr id="9" name="8 CuadroTexto"/>
          <p:cNvSpPr txBox="1"/>
          <p:nvPr/>
        </p:nvSpPr>
        <p:spPr>
          <a:xfrm>
            <a:off x="546847" y="753035"/>
            <a:ext cx="775447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Recordemos que una función siempre retorna algo, por lo tanto es obligatorio declararle un tipo (el primer componente de la sintaxis anterior), luego debemos darle un nombre a dicha función, para poder identificarla y llamarla durante la ejecución, después al interior de paréntesis, podemos poner los argumentos o parámetros. Luego de la definición de la "firma" de la función, se define su funcionamiento entre llaves; todo lo que esté dentro de las llaves es parte del cuerpo de la función y éste se ejecuta hasta llegar a la instrucción </a:t>
            </a:r>
            <a:r>
              <a:rPr lang="es-ES" i="1" dirty="0" err="1" smtClean="0"/>
              <a:t>return</a:t>
            </a:r>
            <a:r>
              <a:rPr lang="es-ES" dirty="0" smtClean="0"/>
              <a:t>.</a:t>
            </a:r>
            <a:endParaRPr lang="es-AR" dirty="0" smtClean="0"/>
          </a:p>
          <a:p>
            <a:endParaRPr lang="es-AR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448235" y="582707"/>
            <a:ext cx="8139953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b="1" dirty="0" smtClean="0">
                <a:solidFill>
                  <a:schemeClr val="tx1"/>
                </a:solidFill>
              </a:rPr>
              <a:t>Procedimientos</a:t>
            </a:r>
          </a:p>
          <a:p>
            <a:endParaRPr lang="es-ES" b="1" dirty="0" smtClean="0"/>
          </a:p>
          <a:p>
            <a:r>
              <a:rPr lang="es-ES" b="1" dirty="0" smtClean="0"/>
              <a:t>Hablemos un poco de los procedimientos</a:t>
            </a:r>
          </a:p>
          <a:p>
            <a:r>
              <a:rPr lang="es-ES" dirty="0" smtClean="0"/>
              <a:t>Los procedimientos son similares a las funciones, aunque más resumidos. Debido a que los procedimientos no retornan valores, no hacen uso de la sentencia </a:t>
            </a:r>
            <a:r>
              <a:rPr lang="es-ES" dirty="0" err="1" smtClean="0"/>
              <a:t>return</a:t>
            </a:r>
            <a:r>
              <a:rPr lang="es-ES" dirty="0" smtClean="0"/>
              <a:t> para devolver valores y no tienen tipo específico, solo </a:t>
            </a:r>
            <a:r>
              <a:rPr lang="es-ES" i="1" dirty="0" err="1" smtClean="0"/>
              <a:t>void</a:t>
            </a:r>
            <a:r>
              <a:rPr lang="es-ES" dirty="0" smtClean="0"/>
              <a:t>. Veamos un ejemplo:</a:t>
            </a:r>
          </a:p>
          <a:p>
            <a:endParaRPr lang="es-ES" dirty="0" smtClean="0"/>
          </a:p>
          <a:p>
            <a:r>
              <a:rPr lang="es-ES" dirty="0" smtClean="0"/>
              <a:t>#</a:t>
            </a:r>
            <a:r>
              <a:rPr lang="es-ES" dirty="0" err="1" smtClean="0"/>
              <a:t>include</a:t>
            </a:r>
            <a:r>
              <a:rPr lang="es-ES" dirty="0" smtClean="0"/>
              <a:t> &lt;</a:t>
            </a:r>
            <a:r>
              <a:rPr lang="es-ES" dirty="0" err="1" smtClean="0"/>
              <a:t>stdio.h</a:t>
            </a:r>
            <a:r>
              <a:rPr lang="es-ES" dirty="0" smtClean="0"/>
              <a:t>&gt;</a:t>
            </a:r>
          </a:p>
          <a:p>
            <a:endParaRPr lang="es-ES" dirty="0" smtClean="0"/>
          </a:p>
          <a:p>
            <a:r>
              <a:rPr lang="es-ES" dirty="0" smtClean="0"/>
              <a:t>// Implementación del procedimiento</a:t>
            </a:r>
          </a:p>
          <a:p>
            <a:endParaRPr lang="es-ES" dirty="0" smtClean="0"/>
          </a:p>
          <a:p>
            <a:r>
              <a:rPr lang="es-ES" dirty="0" err="1" smtClean="0"/>
              <a:t>void</a:t>
            </a:r>
            <a:r>
              <a:rPr lang="es-ES" dirty="0" smtClean="0"/>
              <a:t> </a:t>
            </a:r>
            <a:r>
              <a:rPr lang="es-ES" dirty="0" err="1" smtClean="0"/>
              <a:t>imprimirMensaje</a:t>
            </a:r>
            <a:r>
              <a:rPr lang="es-ES" dirty="0" smtClean="0"/>
              <a:t>(</a:t>
            </a:r>
            <a:r>
              <a:rPr lang="es-ES" dirty="0" err="1" smtClean="0"/>
              <a:t>char</a:t>
            </a:r>
            <a:r>
              <a:rPr lang="es-ES" dirty="0" smtClean="0"/>
              <a:t>* mensaje) {</a:t>
            </a:r>
          </a:p>
          <a:p>
            <a:r>
              <a:rPr lang="es-ES" dirty="0" smtClean="0"/>
              <a:t>    </a:t>
            </a:r>
            <a:r>
              <a:rPr lang="es-ES" dirty="0" err="1" smtClean="0"/>
              <a:t>printf</a:t>
            </a:r>
            <a:r>
              <a:rPr lang="es-ES" dirty="0" smtClean="0"/>
              <a:t>("%s\n", mensaje);  // Imprime el mensaje recibido como argumento</a:t>
            </a:r>
          </a:p>
          <a:p>
            <a:r>
              <a:rPr lang="es-ES" dirty="0" smtClean="0"/>
              <a:t>}</a:t>
            </a:r>
          </a:p>
          <a:p>
            <a:endParaRPr lang="es-ES" dirty="0" smtClean="0"/>
          </a:p>
          <a:p>
            <a:endParaRPr lang="es-ES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CuadroTexto"/>
          <p:cNvSpPr txBox="1"/>
          <p:nvPr/>
        </p:nvSpPr>
        <p:spPr>
          <a:xfrm>
            <a:off x="502024" y="394447"/>
            <a:ext cx="781722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 smtClean="0"/>
              <a:t>void</a:t>
            </a:r>
            <a:r>
              <a:rPr lang="es-ES" dirty="0" smtClean="0"/>
              <a:t>: Indica que la función no devuelve ningún valor.</a:t>
            </a:r>
          </a:p>
          <a:p>
            <a:r>
              <a:rPr lang="es-ES" b="1" dirty="0" err="1" smtClean="0"/>
              <a:t>nombreDelProcedimiento</a:t>
            </a:r>
            <a:r>
              <a:rPr lang="es-ES" dirty="0" smtClean="0"/>
              <a:t>: Es el nombre que le damos al procedimiento.</a:t>
            </a:r>
          </a:p>
          <a:p>
            <a:r>
              <a:rPr lang="es-ES" b="1" dirty="0" smtClean="0"/>
              <a:t>tipoParametro1, tipoParametro2, ...</a:t>
            </a:r>
            <a:r>
              <a:rPr lang="es-ES" dirty="0" smtClean="0"/>
              <a:t>: Son los tipos de los parámetros que recibe el procedimiento (si los tiene).</a:t>
            </a:r>
          </a:p>
          <a:p>
            <a:r>
              <a:rPr lang="es-ES" b="1" dirty="0" smtClean="0"/>
              <a:t>parametro1, parametro2, ...</a:t>
            </a:r>
            <a:r>
              <a:rPr lang="es-ES" dirty="0" smtClean="0"/>
              <a:t>: Son los nombres de los parámetros.</a:t>
            </a:r>
          </a:p>
          <a:p>
            <a:endParaRPr lang="es-AR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588580" y="1723699"/>
            <a:ext cx="29534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/>
            </a:r>
            <a:br>
              <a:rPr lang="es-ES" dirty="0" smtClean="0"/>
            </a:br>
            <a:endParaRPr lang="es-AR" dirty="0"/>
          </a:p>
        </p:txBody>
      </p:sp>
      <p:sp>
        <p:nvSpPr>
          <p:cNvPr id="9" name="8 CuadroTexto"/>
          <p:cNvSpPr txBox="1"/>
          <p:nvPr/>
        </p:nvSpPr>
        <p:spPr>
          <a:xfrm>
            <a:off x="555812" y="573741"/>
            <a:ext cx="79965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Ejemplo de Declaración y Uso de un Procedimiento</a:t>
            </a:r>
          </a:p>
          <a:p>
            <a:r>
              <a:rPr lang="es-ES" dirty="0" smtClean="0"/>
              <a:t>Vamos a crear un procedimiento que imprima un mensaje personalizado. Este procedimiento no devuelve ningún valor, solo realiza una acción (imprimir el mensaje).</a:t>
            </a:r>
          </a:p>
          <a:p>
            <a:endParaRPr lang="es-ES" b="1" dirty="0" smtClean="0"/>
          </a:p>
          <a:p>
            <a:r>
              <a:rPr lang="es-ES" b="1" dirty="0" smtClean="0"/>
              <a:t>Paso 1: Declaración del Procedimiento</a:t>
            </a:r>
          </a:p>
          <a:p>
            <a:r>
              <a:rPr lang="es-ES" dirty="0" smtClean="0"/>
              <a:t>Primero, declaramos el procedimiento (también conocido como </a:t>
            </a:r>
            <a:r>
              <a:rPr lang="es-ES" b="1" dirty="0" smtClean="0"/>
              <a:t>función</a:t>
            </a:r>
            <a:r>
              <a:rPr lang="es-ES" dirty="0" smtClean="0"/>
              <a:t> en C) que acepta un parámetro de tipo </a:t>
            </a:r>
            <a:r>
              <a:rPr lang="es-ES" dirty="0" err="1" smtClean="0"/>
              <a:t>char</a:t>
            </a:r>
            <a:r>
              <a:rPr lang="es-ES" dirty="0" smtClean="0"/>
              <a:t>* (cadena de caracteres) y no devuelve ningún valor.</a:t>
            </a:r>
          </a:p>
          <a:p>
            <a:endParaRPr lang="es-AR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729343" y="2942647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AR" dirty="0" smtClean="0"/>
              <a:t/>
            </a:r>
            <a:br>
              <a:rPr lang="es-AR" dirty="0" smtClean="0"/>
            </a:br>
            <a:endParaRPr lang="es-AR" dirty="0"/>
          </a:p>
        </p:txBody>
      </p:sp>
      <p:sp>
        <p:nvSpPr>
          <p:cNvPr id="7" name="6 Rectángulo"/>
          <p:cNvSpPr/>
          <p:nvPr/>
        </p:nvSpPr>
        <p:spPr>
          <a:xfrm>
            <a:off x="1045027" y="4010582"/>
            <a:ext cx="766354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/>
            </a:r>
            <a:br>
              <a:rPr lang="es-ES" dirty="0" smtClean="0"/>
            </a:br>
            <a:endParaRPr lang="es-AR" dirty="0"/>
          </a:p>
        </p:txBody>
      </p:sp>
      <p:sp>
        <p:nvSpPr>
          <p:cNvPr id="8" name="7 Rectángulo"/>
          <p:cNvSpPr/>
          <p:nvPr/>
        </p:nvSpPr>
        <p:spPr>
          <a:xfrm>
            <a:off x="358589" y="573740"/>
            <a:ext cx="4957482" cy="35215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 smtClean="0"/>
              <a:t>#</a:t>
            </a:r>
            <a:r>
              <a:rPr lang="es-AR" dirty="0" err="1" smtClean="0"/>
              <a:t>include</a:t>
            </a:r>
            <a:r>
              <a:rPr lang="es-AR" dirty="0" smtClean="0"/>
              <a:t> &lt;</a:t>
            </a:r>
            <a:r>
              <a:rPr lang="es-AR" dirty="0" err="1" smtClean="0"/>
              <a:t>stdio.h</a:t>
            </a:r>
            <a:r>
              <a:rPr lang="es-AR" dirty="0" smtClean="0"/>
              <a:t>&gt;</a:t>
            </a:r>
          </a:p>
          <a:p>
            <a:endParaRPr lang="es-AR" dirty="0" smtClean="0"/>
          </a:p>
          <a:p>
            <a:r>
              <a:rPr lang="es-AR" dirty="0" smtClean="0"/>
              <a:t>// Declaración del procedimiento</a:t>
            </a:r>
          </a:p>
          <a:p>
            <a:r>
              <a:rPr lang="es-AR" dirty="0" err="1" smtClean="0"/>
              <a:t>void</a:t>
            </a:r>
            <a:r>
              <a:rPr lang="es-AR" dirty="0" smtClean="0"/>
              <a:t> </a:t>
            </a:r>
            <a:r>
              <a:rPr lang="es-AR" dirty="0" err="1" smtClean="0"/>
              <a:t>imprimirMensaje</a:t>
            </a:r>
            <a:r>
              <a:rPr lang="es-AR" dirty="0" smtClean="0"/>
              <a:t>(</a:t>
            </a:r>
            <a:r>
              <a:rPr lang="es-AR" dirty="0" err="1" smtClean="0"/>
              <a:t>char</a:t>
            </a:r>
            <a:r>
              <a:rPr lang="es-AR" dirty="0" smtClean="0"/>
              <a:t>* mensaje);</a:t>
            </a:r>
          </a:p>
          <a:p>
            <a:endParaRPr lang="es-AR" dirty="0" smtClean="0"/>
          </a:p>
          <a:p>
            <a:r>
              <a:rPr lang="es-AR" dirty="0" smtClean="0"/>
              <a:t>// Implementación del procedimiento</a:t>
            </a:r>
          </a:p>
          <a:p>
            <a:r>
              <a:rPr lang="es-AR" dirty="0" err="1" smtClean="0"/>
              <a:t>void</a:t>
            </a:r>
            <a:r>
              <a:rPr lang="es-AR" dirty="0" smtClean="0"/>
              <a:t> </a:t>
            </a:r>
            <a:r>
              <a:rPr lang="es-AR" dirty="0" err="1" smtClean="0"/>
              <a:t>imprimirMensaje</a:t>
            </a:r>
            <a:r>
              <a:rPr lang="es-AR" dirty="0" smtClean="0"/>
              <a:t>(</a:t>
            </a:r>
            <a:r>
              <a:rPr lang="es-AR" dirty="0" err="1" smtClean="0"/>
              <a:t>char</a:t>
            </a:r>
            <a:r>
              <a:rPr lang="es-AR" dirty="0" smtClean="0"/>
              <a:t>* mensaje) {</a:t>
            </a:r>
          </a:p>
          <a:p>
            <a:r>
              <a:rPr lang="es-AR" dirty="0" smtClean="0"/>
              <a:t>    </a:t>
            </a:r>
            <a:r>
              <a:rPr lang="es-AR" dirty="0" err="1" smtClean="0"/>
              <a:t>printf</a:t>
            </a:r>
            <a:r>
              <a:rPr lang="es-AR" dirty="0" smtClean="0"/>
              <a:t>("%s\n", mensaje);  // Imprime el mensaje recibido</a:t>
            </a:r>
          </a:p>
          <a:p>
            <a:r>
              <a:rPr lang="es-AR" dirty="0" smtClean="0"/>
              <a:t>}</a:t>
            </a:r>
          </a:p>
          <a:p>
            <a:endParaRPr lang="es-AR" dirty="0" smtClean="0"/>
          </a:p>
          <a:p>
            <a:r>
              <a:rPr lang="es-AR" dirty="0" err="1" smtClean="0"/>
              <a:t>int</a:t>
            </a:r>
            <a:r>
              <a:rPr lang="es-AR" dirty="0" smtClean="0"/>
              <a:t> </a:t>
            </a:r>
            <a:r>
              <a:rPr lang="es-AR" dirty="0" err="1" smtClean="0"/>
              <a:t>main</a:t>
            </a:r>
            <a:r>
              <a:rPr lang="es-AR" dirty="0" smtClean="0"/>
              <a:t>() {</a:t>
            </a:r>
          </a:p>
          <a:p>
            <a:r>
              <a:rPr lang="es-AR" dirty="0" smtClean="0"/>
              <a:t>    // Llamamos al procedimiento e imprimimos un mensaje</a:t>
            </a:r>
          </a:p>
          <a:p>
            <a:r>
              <a:rPr lang="es-AR" dirty="0" smtClean="0"/>
              <a:t>    </a:t>
            </a:r>
            <a:r>
              <a:rPr lang="es-AR" dirty="0" err="1" smtClean="0"/>
              <a:t>imprimirMensaje</a:t>
            </a:r>
            <a:r>
              <a:rPr lang="es-AR" dirty="0" smtClean="0"/>
              <a:t>("¡Hola, mundo!");</a:t>
            </a:r>
          </a:p>
          <a:p>
            <a:endParaRPr lang="es-AR" dirty="0" smtClean="0"/>
          </a:p>
          <a:p>
            <a:r>
              <a:rPr lang="es-AR" dirty="0" smtClean="0"/>
              <a:t>    </a:t>
            </a:r>
            <a:r>
              <a:rPr lang="es-AR" dirty="0" err="1" smtClean="0"/>
              <a:t>return</a:t>
            </a:r>
            <a:r>
              <a:rPr lang="es-AR" dirty="0" smtClean="0"/>
              <a:t> 0;</a:t>
            </a:r>
          </a:p>
          <a:p>
            <a:r>
              <a:rPr lang="es-AR" dirty="0" smtClean="0"/>
              <a:t>}</a:t>
            </a:r>
            <a:endParaRPr lang="es-AR" dirty="0"/>
          </a:p>
        </p:txBody>
      </p:sp>
      <p:sp>
        <p:nvSpPr>
          <p:cNvPr id="9" name="8 CuadroTexto"/>
          <p:cNvSpPr txBox="1"/>
          <p:nvPr/>
        </p:nvSpPr>
        <p:spPr>
          <a:xfrm>
            <a:off x="5289176" y="672354"/>
            <a:ext cx="361277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ES" sz="1600" dirty="0" smtClean="0"/>
              <a:t> La declaración del procedimiento </a:t>
            </a:r>
            <a:r>
              <a:rPr lang="es-ES" sz="1600" dirty="0" err="1" smtClean="0"/>
              <a:t>imprimirMensaje</a:t>
            </a:r>
            <a:r>
              <a:rPr lang="es-ES" sz="1600" dirty="0" smtClean="0"/>
              <a:t>, que toma un parámetro de tipo </a:t>
            </a:r>
            <a:r>
              <a:rPr lang="es-ES" sz="1600" dirty="0" err="1" smtClean="0"/>
              <a:t>char</a:t>
            </a:r>
            <a:r>
              <a:rPr lang="es-ES" sz="1600" dirty="0" smtClean="0"/>
              <a:t>* (una cadena de caracteres) y no devuelve nada (</a:t>
            </a:r>
            <a:r>
              <a:rPr lang="es-ES" sz="1600" dirty="0" err="1" smtClean="0"/>
              <a:t>void</a:t>
            </a:r>
            <a:r>
              <a:rPr lang="es-ES" sz="1600" dirty="0" smtClean="0"/>
              <a:t>).</a:t>
            </a:r>
          </a:p>
          <a:p>
            <a:pPr>
              <a:buFont typeface="Arial" pitchFamily="34" charset="0"/>
              <a:buChar char="•"/>
            </a:pPr>
            <a:r>
              <a:rPr lang="es-ES" sz="1600" dirty="0" smtClean="0"/>
              <a:t>En el cuerpo del procedimiento, usamos </a:t>
            </a:r>
            <a:r>
              <a:rPr lang="es-ES" sz="1600" dirty="0" err="1" smtClean="0"/>
              <a:t>printf</a:t>
            </a:r>
            <a:r>
              <a:rPr lang="es-ES" sz="1600" dirty="0" smtClean="0"/>
              <a:t> para imprimir el mensaje que se pasa como parámetro</a:t>
            </a:r>
          </a:p>
          <a:p>
            <a:pPr>
              <a:buFont typeface="Arial" pitchFamily="34" charset="0"/>
              <a:buChar char="•"/>
            </a:pPr>
            <a:r>
              <a:rPr lang="es-ES" sz="1600" dirty="0" smtClean="0"/>
              <a:t>En la función </a:t>
            </a:r>
            <a:r>
              <a:rPr lang="es-ES" sz="1600" dirty="0" err="1" smtClean="0"/>
              <a:t>main</a:t>
            </a:r>
            <a:r>
              <a:rPr lang="es-ES" sz="1600" dirty="0" smtClean="0"/>
              <a:t>(), llamamos al procedimiento </a:t>
            </a:r>
            <a:r>
              <a:rPr lang="es-ES" sz="1600" dirty="0" err="1" smtClean="0"/>
              <a:t>imprimirMensaje</a:t>
            </a:r>
            <a:r>
              <a:rPr lang="es-ES" sz="1600" dirty="0" smtClean="0"/>
              <a:t>, pasando el texto "¡Hola, mundo!" como argumento.</a:t>
            </a:r>
            <a:endParaRPr lang="es-AR" sz="1600" dirty="0" smtClean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endParaRPr lang="es-AR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546847" y="851647"/>
            <a:ext cx="7449671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1" dirty="0" smtClean="0"/>
              <a:t>Resumen:</a:t>
            </a:r>
          </a:p>
          <a:p>
            <a:pPr>
              <a:buFont typeface="Arial" pitchFamily="34" charset="0"/>
              <a:buChar char="•"/>
            </a:pPr>
            <a:r>
              <a:rPr lang="es-ES" sz="1800" dirty="0" smtClean="0"/>
              <a:t>Un </a:t>
            </a:r>
            <a:r>
              <a:rPr lang="es-ES" sz="1800" b="1" dirty="0" smtClean="0"/>
              <a:t>procedimiento</a:t>
            </a:r>
            <a:r>
              <a:rPr lang="es-ES" sz="1800" dirty="0" smtClean="0"/>
              <a:t> en C es simplemente una función que no devuelve ningún valor, y su tipo de retorno es </a:t>
            </a:r>
            <a:r>
              <a:rPr lang="es-ES" sz="1800" b="1" dirty="0" err="1" smtClean="0"/>
              <a:t>void</a:t>
            </a:r>
            <a:r>
              <a:rPr lang="es-ES" sz="1800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s-ES" sz="1800" dirty="0" smtClean="0"/>
              <a:t>Se declara de la misma manera que una función, pero con </a:t>
            </a:r>
            <a:r>
              <a:rPr lang="es-ES" sz="1800" dirty="0" err="1" smtClean="0"/>
              <a:t>void</a:t>
            </a:r>
            <a:r>
              <a:rPr lang="es-ES" sz="1800" dirty="0" smtClean="0"/>
              <a:t> en lugar de un tipo de retorno específico.</a:t>
            </a:r>
          </a:p>
          <a:p>
            <a:pPr>
              <a:buFont typeface="Arial" pitchFamily="34" charset="0"/>
              <a:buChar char="•"/>
            </a:pPr>
            <a:r>
              <a:rPr lang="es-ES" sz="1800" dirty="0" smtClean="0"/>
              <a:t>Puede aceptar parámetros como cualquier otra función.</a:t>
            </a:r>
          </a:p>
          <a:p>
            <a:pPr>
              <a:buFont typeface="Arial" pitchFamily="34" charset="0"/>
              <a:buChar char="•"/>
            </a:pPr>
            <a:r>
              <a:rPr lang="es-ES" sz="1800" dirty="0" smtClean="0"/>
              <a:t>El uso de procedimientos en C ayuda a estructurar el código, hacer que sea más modular y fácil de mantener.</a:t>
            </a:r>
          </a:p>
          <a:p>
            <a:endParaRPr lang="es-A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357351" y="599090"/>
            <a:ext cx="819806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s-ES" sz="2000" dirty="0" smtClean="0"/>
              <a:t> </a:t>
            </a:r>
          </a:p>
          <a:p>
            <a:pPr fontAlgn="base"/>
            <a:endParaRPr lang="es-ES" sz="2000" dirty="0" smtClean="0"/>
          </a:p>
        </p:txBody>
      </p:sp>
      <p:pic>
        <p:nvPicPr>
          <p:cNvPr id="5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7688" y="1339137"/>
            <a:ext cx="131445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5 CuadroTexto"/>
          <p:cNvSpPr txBox="1"/>
          <p:nvPr/>
        </p:nvSpPr>
        <p:spPr>
          <a:xfrm>
            <a:off x="357352" y="2638097"/>
            <a:ext cx="14399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i="1" dirty="0" smtClean="0"/>
              <a:t>Problema del Mundo Real</a:t>
            </a:r>
            <a:r>
              <a:rPr lang="es-AR" dirty="0" smtClean="0"/>
              <a:t> </a:t>
            </a:r>
          </a:p>
          <a:p>
            <a:endParaRPr lang="es-AR" dirty="0"/>
          </a:p>
        </p:txBody>
      </p:sp>
      <p:sp>
        <p:nvSpPr>
          <p:cNvPr id="7" name="6 Elipse"/>
          <p:cNvSpPr/>
          <p:nvPr/>
        </p:nvSpPr>
        <p:spPr>
          <a:xfrm>
            <a:off x="1249605" y="3597543"/>
            <a:ext cx="1587063" cy="777766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s-ES" dirty="0" smtClean="0">
                <a:solidFill>
                  <a:schemeClr val="bg2"/>
                </a:solidFill>
              </a:rPr>
              <a:t> </a:t>
            </a:r>
            <a:r>
              <a:rPr lang="es-ES" i="1" dirty="0" err="1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Analisis</a:t>
            </a:r>
            <a:endParaRPr lang="es-AR" i="1" dirty="0" smtClean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cxnSp>
        <p:nvCxnSpPr>
          <p:cNvPr id="8" name="7 Conector recto de flecha"/>
          <p:cNvCxnSpPr>
            <a:endCxn id="7" idx="1"/>
          </p:cNvCxnSpPr>
          <p:nvPr/>
        </p:nvCxnSpPr>
        <p:spPr>
          <a:xfrm>
            <a:off x="1148255" y="3274725"/>
            <a:ext cx="333770" cy="436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 de flecha"/>
          <p:cNvCxnSpPr/>
          <p:nvPr/>
        </p:nvCxnSpPr>
        <p:spPr>
          <a:xfrm>
            <a:off x="4853154" y="4293099"/>
            <a:ext cx="475591" cy="1212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Elipse"/>
          <p:cNvSpPr/>
          <p:nvPr/>
        </p:nvSpPr>
        <p:spPr>
          <a:xfrm>
            <a:off x="3240943" y="3899337"/>
            <a:ext cx="1604327" cy="725213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s-ES" dirty="0" smtClean="0">
                <a:solidFill>
                  <a:srgbClr val="000000"/>
                </a:solidFill>
                <a:cs typeface="Arial"/>
              </a:rPr>
              <a:t>   Diseño</a:t>
            </a:r>
            <a:endParaRPr lang="es-AR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11" name="10 Elipse"/>
          <p:cNvSpPr/>
          <p:nvPr/>
        </p:nvSpPr>
        <p:spPr>
          <a:xfrm>
            <a:off x="5349765" y="3951888"/>
            <a:ext cx="1723697" cy="914402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s-AR" sz="1600" dirty="0">
              <a:solidFill>
                <a:srgbClr val="000000"/>
              </a:solidFill>
              <a:cs typeface="Arial"/>
            </a:endParaRPr>
          </a:p>
        </p:txBody>
      </p:sp>
      <p:cxnSp>
        <p:nvCxnSpPr>
          <p:cNvPr id="12" name="11 Conector recto de flecha"/>
          <p:cNvCxnSpPr/>
          <p:nvPr/>
        </p:nvCxnSpPr>
        <p:spPr>
          <a:xfrm>
            <a:off x="2840422" y="3972532"/>
            <a:ext cx="367862" cy="2627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2 CuadroTexto"/>
          <p:cNvSpPr txBox="1"/>
          <p:nvPr/>
        </p:nvSpPr>
        <p:spPr>
          <a:xfrm>
            <a:off x="5318236" y="4225159"/>
            <a:ext cx="1902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    Implementación </a:t>
            </a:r>
            <a:endParaRPr lang="es-AR" dirty="0"/>
          </a:p>
        </p:txBody>
      </p:sp>
      <p:sp>
        <p:nvSpPr>
          <p:cNvPr id="14" name="13 Elipse"/>
          <p:cNvSpPr/>
          <p:nvPr/>
        </p:nvSpPr>
        <p:spPr>
          <a:xfrm>
            <a:off x="0" y="2415129"/>
            <a:ext cx="1587063" cy="895630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s-AR" i="1" dirty="0" smtClean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5" name="14 Rectángulo"/>
          <p:cNvSpPr/>
          <p:nvPr/>
        </p:nvSpPr>
        <p:spPr>
          <a:xfrm>
            <a:off x="231228" y="2638097"/>
            <a:ext cx="141889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i="1" dirty="0" smtClean="0"/>
              <a:t>Problema del Mundo Real</a:t>
            </a:r>
            <a:r>
              <a:rPr lang="es-AR" dirty="0" smtClean="0"/>
              <a:t> </a:t>
            </a:r>
          </a:p>
        </p:txBody>
      </p:sp>
      <p:sp>
        <p:nvSpPr>
          <p:cNvPr id="16" name="15 Elipse"/>
          <p:cNvSpPr/>
          <p:nvPr/>
        </p:nvSpPr>
        <p:spPr>
          <a:xfrm>
            <a:off x="7324212" y="3930869"/>
            <a:ext cx="1604327" cy="835571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s-ES" dirty="0" smtClean="0">
                <a:solidFill>
                  <a:srgbClr val="000000"/>
                </a:solidFill>
                <a:cs typeface="Arial"/>
              </a:rPr>
              <a:t>Verificación </a:t>
            </a:r>
            <a:endParaRPr lang="es-AR" dirty="0">
              <a:solidFill>
                <a:srgbClr val="000000"/>
              </a:solidFill>
              <a:cs typeface="Arial"/>
            </a:endParaRPr>
          </a:p>
        </p:txBody>
      </p:sp>
      <p:cxnSp>
        <p:nvCxnSpPr>
          <p:cNvPr id="18" name="17 Conector recto de flecha"/>
          <p:cNvCxnSpPr>
            <a:endCxn id="16" idx="2"/>
          </p:cNvCxnSpPr>
          <p:nvPr/>
        </p:nvCxnSpPr>
        <p:spPr>
          <a:xfrm flipV="1">
            <a:off x="7094483" y="4348655"/>
            <a:ext cx="229729" cy="551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18 Rectángulo"/>
          <p:cNvSpPr/>
          <p:nvPr/>
        </p:nvSpPr>
        <p:spPr>
          <a:xfrm>
            <a:off x="2664371" y="1711087"/>
            <a:ext cx="505022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/>
            </a:r>
            <a:br>
              <a:rPr lang="es-ES" dirty="0" smtClean="0"/>
            </a:br>
            <a:endParaRPr lang="es-AR" dirty="0"/>
          </a:p>
        </p:txBody>
      </p:sp>
      <p:sp>
        <p:nvSpPr>
          <p:cNvPr id="20" name="19 CuadroTexto"/>
          <p:cNvSpPr txBox="1"/>
          <p:nvPr/>
        </p:nvSpPr>
        <p:spPr>
          <a:xfrm>
            <a:off x="693683" y="189185"/>
            <a:ext cx="7840717" cy="40011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s-ES" dirty="0" smtClean="0"/>
              <a:t>           </a:t>
            </a:r>
            <a:r>
              <a:rPr lang="es-ES" sz="2000" dirty="0" smtClean="0"/>
              <a:t>Etapas de resolución de un problema por computadora </a:t>
            </a:r>
            <a:endParaRPr lang="es-AR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96005" y="1059301"/>
            <a:ext cx="2019300" cy="1505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22 Elipse"/>
          <p:cNvSpPr/>
          <p:nvPr/>
        </p:nvSpPr>
        <p:spPr>
          <a:xfrm>
            <a:off x="3121572" y="3142593"/>
            <a:ext cx="1975946" cy="1755227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7" name="26 Rectángulo"/>
          <p:cNvSpPr/>
          <p:nvPr/>
        </p:nvSpPr>
        <p:spPr>
          <a:xfrm>
            <a:off x="3353252" y="3332263"/>
            <a:ext cx="15971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800" dirty="0" smtClean="0">
                <a:solidFill>
                  <a:srgbClr val="FF0000"/>
                </a:solidFill>
              </a:rPr>
              <a:t>Solución </a:t>
            </a:r>
            <a:r>
              <a:rPr lang="es-ES" sz="1800" dirty="0" err="1" smtClean="0">
                <a:solidFill>
                  <a:srgbClr val="FF0000"/>
                </a:solidFill>
              </a:rPr>
              <a:t>Modularizada</a:t>
            </a:r>
            <a:endParaRPr lang="es-AR" sz="1800" dirty="0"/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uadroTexto"/>
          <p:cNvSpPr txBox="1"/>
          <p:nvPr/>
        </p:nvSpPr>
        <p:spPr>
          <a:xfrm>
            <a:off x="152400" y="215154"/>
            <a:ext cx="8086165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En C, la declaración </a:t>
            </a:r>
            <a:r>
              <a:rPr lang="es-ES" sz="1600" b="1" dirty="0" err="1" smtClean="0"/>
              <a:t>char</a:t>
            </a:r>
            <a:r>
              <a:rPr lang="es-ES" sz="1600" b="1" dirty="0" smtClean="0"/>
              <a:t>* mensaje</a:t>
            </a:r>
            <a:r>
              <a:rPr lang="es-ES" sz="1600" dirty="0" smtClean="0"/>
              <a:t> hace referencia a un </a:t>
            </a:r>
            <a:r>
              <a:rPr lang="es-ES" sz="1600" b="1" dirty="0" smtClean="0"/>
              <a:t>puntero a un carácter</a:t>
            </a:r>
            <a:r>
              <a:rPr lang="es-ES" sz="1600" dirty="0" smtClean="0"/>
              <a:t> (es decir, una cadena de caracteres). Vamos a desglosarlo para entenderlo mejor:</a:t>
            </a:r>
          </a:p>
          <a:p>
            <a:endParaRPr lang="es-ES" b="1" dirty="0" smtClean="0"/>
          </a:p>
          <a:p>
            <a:r>
              <a:rPr lang="es-ES" b="1" dirty="0" smtClean="0"/>
              <a:t>1. </a:t>
            </a:r>
            <a:r>
              <a:rPr lang="es-ES" b="1" dirty="0" err="1" smtClean="0"/>
              <a:t>char</a:t>
            </a:r>
            <a:r>
              <a:rPr lang="es-ES" b="1" dirty="0" smtClean="0"/>
              <a:t>: Tipo de dato</a:t>
            </a:r>
          </a:p>
          <a:p>
            <a:r>
              <a:rPr lang="es-ES" b="1" dirty="0" err="1" smtClean="0"/>
              <a:t>char</a:t>
            </a:r>
            <a:r>
              <a:rPr lang="es-ES" dirty="0" smtClean="0"/>
              <a:t> es un tipo de dato en C que representa un </a:t>
            </a:r>
            <a:r>
              <a:rPr lang="es-ES" b="1" dirty="0" smtClean="0"/>
              <a:t>carácter</a:t>
            </a:r>
            <a:r>
              <a:rPr lang="es-ES" dirty="0" smtClean="0"/>
              <a:t>. Normalmente, un </a:t>
            </a:r>
            <a:r>
              <a:rPr lang="es-ES" dirty="0" err="1" smtClean="0"/>
              <a:t>char</a:t>
            </a:r>
            <a:r>
              <a:rPr lang="es-ES" dirty="0" smtClean="0"/>
              <a:t> ocupa 1 byte de memoria y almacena un solo carácter (por ejemplo, 'A', '1', '#').</a:t>
            </a:r>
          </a:p>
          <a:p>
            <a:r>
              <a:rPr lang="es-ES" b="1" dirty="0" smtClean="0"/>
              <a:t>2. * (Asterisco): Puntero</a:t>
            </a:r>
          </a:p>
          <a:p>
            <a:r>
              <a:rPr lang="es-ES" dirty="0" smtClean="0"/>
              <a:t>El </a:t>
            </a:r>
            <a:r>
              <a:rPr lang="es-ES" b="1" dirty="0" smtClean="0"/>
              <a:t>*</a:t>
            </a:r>
            <a:r>
              <a:rPr lang="es-ES" dirty="0" smtClean="0"/>
              <a:t> en la declaración </a:t>
            </a:r>
            <a:r>
              <a:rPr lang="es-ES" dirty="0" err="1" smtClean="0"/>
              <a:t>char</a:t>
            </a:r>
            <a:r>
              <a:rPr lang="es-ES" dirty="0" smtClean="0"/>
              <a:t>* indica que estamos declarando un </a:t>
            </a:r>
            <a:r>
              <a:rPr lang="es-ES" b="1" dirty="0" smtClean="0"/>
              <a:t>puntero</a:t>
            </a:r>
            <a:r>
              <a:rPr lang="es-ES" dirty="0" smtClean="0"/>
              <a:t>. Un puntero es una variable que almacena la </a:t>
            </a:r>
            <a:r>
              <a:rPr lang="es-ES" b="1" dirty="0" smtClean="0"/>
              <a:t>dirección de memoria</a:t>
            </a:r>
            <a:r>
              <a:rPr lang="es-ES" dirty="0" smtClean="0"/>
              <a:t> de otra variable en lugar de almacenar directamente un valor.</a:t>
            </a:r>
          </a:p>
          <a:p>
            <a:endParaRPr lang="es-AR" dirty="0"/>
          </a:p>
        </p:txBody>
      </p:sp>
      <p:sp>
        <p:nvSpPr>
          <p:cNvPr id="8" name="7 Rectángulo"/>
          <p:cNvSpPr/>
          <p:nvPr/>
        </p:nvSpPr>
        <p:spPr>
          <a:xfrm>
            <a:off x="170329" y="2528047"/>
            <a:ext cx="816684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Entonces, </a:t>
            </a:r>
            <a:r>
              <a:rPr lang="es-ES" b="1" dirty="0" err="1" smtClean="0"/>
              <a:t>char</a:t>
            </a:r>
            <a:r>
              <a:rPr lang="es-ES" b="1" dirty="0" smtClean="0"/>
              <a:t>* mensaje</a:t>
            </a:r>
            <a:r>
              <a:rPr lang="es-ES" dirty="0" smtClean="0"/>
              <a:t> es un puntero que va a almacenar la dirección de memoria de un </a:t>
            </a:r>
            <a:r>
              <a:rPr lang="es-ES" b="1" dirty="0" smtClean="0"/>
              <a:t>carácter</a:t>
            </a:r>
            <a:r>
              <a:rPr lang="es-ES" dirty="0" smtClean="0"/>
              <a:t> o de la primera posición de una </a:t>
            </a:r>
            <a:r>
              <a:rPr lang="es-ES" b="1" dirty="0" smtClean="0"/>
              <a:t>cadena de caracteres</a:t>
            </a:r>
            <a:r>
              <a:rPr lang="es-ES" dirty="0" smtClean="0"/>
              <a:t>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CuadroTexto"/>
          <p:cNvSpPr txBox="1"/>
          <p:nvPr/>
        </p:nvSpPr>
        <p:spPr>
          <a:xfrm>
            <a:off x="403412" y="762000"/>
            <a:ext cx="7996517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/>
              <a:t>3. mensaje: Nombre de la variable</a:t>
            </a:r>
          </a:p>
          <a:p>
            <a:r>
              <a:rPr lang="es-ES" sz="1600" b="1" dirty="0" smtClean="0"/>
              <a:t>mensaje</a:t>
            </a:r>
            <a:r>
              <a:rPr lang="es-ES" sz="1600" dirty="0" smtClean="0"/>
              <a:t> es el nombre del puntero que declaramos. Este puntero va a almacenar la dirección de memoria de un carácter o el inicio de una cadena de caracteres.</a:t>
            </a:r>
          </a:p>
          <a:p>
            <a:r>
              <a:rPr lang="es-ES" sz="1600" b="1" dirty="0" smtClean="0"/>
              <a:t>Combinado: </a:t>
            </a:r>
            <a:r>
              <a:rPr lang="es-ES" sz="1600" b="1" dirty="0" err="1" smtClean="0"/>
              <a:t>char</a:t>
            </a:r>
            <a:r>
              <a:rPr lang="es-ES" sz="1600" b="1" dirty="0" smtClean="0"/>
              <a:t>* mensaje</a:t>
            </a:r>
          </a:p>
          <a:p>
            <a:r>
              <a:rPr lang="es-ES" sz="1600" b="1" dirty="0" err="1" smtClean="0"/>
              <a:t>char</a:t>
            </a:r>
            <a:r>
              <a:rPr lang="es-ES" sz="1600" b="1" dirty="0" smtClean="0"/>
              <a:t>* mensaje</a:t>
            </a:r>
            <a:r>
              <a:rPr lang="es-ES" sz="1600" dirty="0" smtClean="0"/>
              <a:t> es una declaración que significa "un puntero a un tipo </a:t>
            </a:r>
            <a:r>
              <a:rPr lang="es-ES" sz="1600" dirty="0" err="1" smtClean="0"/>
              <a:t>char</a:t>
            </a:r>
            <a:r>
              <a:rPr lang="es-ES" sz="1600" dirty="0" smtClean="0"/>
              <a:t>". Usualmente, este tipo de declaración se utiliza para trabajar con </a:t>
            </a:r>
            <a:r>
              <a:rPr lang="es-ES" sz="1600" b="1" dirty="0" smtClean="0"/>
              <a:t>cadenas de caracteres</a:t>
            </a:r>
            <a:r>
              <a:rPr lang="es-ES" sz="1600" dirty="0" smtClean="0"/>
              <a:t> en C, ya que las cadenas en C son </a:t>
            </a:r>
            <a:r>
              <a:rPr lang="es-ES" sz="1600" dirty="0" err="1" smtClean="0"/>
              <a:t>arrays</a:t>
            </a:r>
            <a:r>
              <a:rPr lang="es-ES" sz="1600" dirty="0" smtClean="0"/>
              <a:t> de caracteres terminados en un carácter nulo (\0).</a:t>
            </a:r>
          </a:p>
          <a:p>
            <a:endParaRPr lang="es-ES" b="1" dirty="0" smtClean="0"/>
          </a:p>
          <a:p>
            <a:endParaRPr lang="es-ES" b="1" dirty="0" smtClean="0"/>
          </a:p>
          <a:p>
            <a:r>
              <a:rPr lang="es-ES" sz="1600" b="1" dirty="0" smtClean="0">
                <a:solidFill>
                  <a:srgbClr val="FF0000"/>
                </a:solidFill>
              </a:rPr>
              <a:t>¿Cómo se usa este puntero?</a:t>
            </a:r>
          </a:p>
          <a:p>
            <a:r>
              <a:rPr lang="es-ES" sz="1600" dirty="0" smtClean="0"/>
              <a:t>Cuando escribimos </a:t>
            </a:r>
            <a:r>
              <a:rPr lang="es-ES" sz="1600" b="1" dirty="0" err="1" smtClean="0"/>
              <a:t>char</a:t>
            </a:r>
            <a:r>
              <a:rPr lang="es-ES" sz="1600" b="1" dirty="0" smtClean="0"/>
              <a:t>* mensaje</a:t>
            </a:r>
            <a:r>
              <a:rPr lang="es-ES" sz="1600" dirty="0" smtClean="0"/>
              <a:t>, estamos declarando una variable mensaje que puede almacenar la dirección de memoria de un </a:t>
            </a:r>
            <a:r>
              <a:rPr lang="es-ES" sz="1600" b="1" dirty="0" err="1" smtClean="0"/>
              <a:t>array</a:t>
            </a:r>
            <a:r>
              <a:rPr lang="es-ES" sz="1600" b="1" dirty="0" smtClean="0"/>
              <a:t> de caracteres</a:t>
            </a:r>
            <a:r>
              <a:rPr lang="es-ES" sz="1600" dirty="0" smtClean="0"/>
              <a:t> (una cadena). En C, las cadenas se representan como </a:t>
            </a:r>
            <a:r>
              <a:rPr lang="es-ES" sz="1600" dirty="0" err="1" smtClean="0"/>
              <a:t>arrays</a:t>
            </a:r>
            <a:r>
              <a:rPr lang="es-ES" sz="1600" dirty="0" smtClean="0"/>
              <a:t> de caracteres, y la primera posición de un </a:t>
            </a:r>
            <a:r>
              <a:rPr lang="es-ES" sz="1600" dirty="0" err="1" smtClean="0"/>
              <a:t>array</a:t>
            </a:r>
            <a:r>
              <a:rPr lang="es-ES" sz="1600" dirty="0" smtClean="0"/>
              <a:t> de caracteres es un puntero a </a:t>
            </a:r>
            <a:r>
              <a:rPr lang="es-ES" sz="1600" dirty="0" err="1" smtClean="0"/>
              <a:t>char</a:t>
            </a:r>
            <a:r>
              <a:rPr lang="es-ES" sz="1600" dirty="0" smtClean="0"/>
              <a:t>.</a:t>
            </a:r>
          </a:p>
          <a:p>
            <a:endParaRPr lang="es-AR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462455" y="914400"/>
            <a:ext cx="83241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/>
            </a:r>
            <a:br>
              <a:rPr lang="es-ES" dirty="0" smtClean="0"/>
            </a:br>
            <a:endParaRPr lang="es-AR" dirty="0"/>
          </a:p>
        </p:txBody>
      </p:sp>
      <p:sp>
        <p:nvSpPr>
          <p:cNvPr id="6" name="5 CuadroTexto"/>
          <p:cNvSpPr txBox="1"/>
          <p:nvPr/>
        </p:nvSpPr>
        <p:spPr>
          <a:xfrm>
            <a:off x="510988" y="699247"/>
            <a:ext cx="77186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rgbClr val="FF0000"/>
                </a:solidFill>
              </a:rPr>
              <a:t>¿Por qué es útil </a:t>
            </a:r>
            <a:r>
              <a:rPr lang="es-ES" b="1" dirty="0" err="1" smtClean="0">
                <a:solidFill>
                  <a:srgbClr val="FF0000"/>
                </a:solidFill>
              </a:rPr>
              <a:t>char</a:t>
            </a:r>
            <a:r>
              <a:rPr lang="es-ES" b="1" dirty="0" smtClean="0">
                <a:solidFill>
                  <a:srgbClr val="FF0000"/>
                </a:solidFill>
              </a:rPr>
              <a:t>* mensaje?</a:t>
            </a:r>
          </a:p>
          <a:p>
            <a:endParaRPr lang="es-ES" b="1" dirty="0" smtClean="0"/>
          </a:p>
          <a:p>
            <a:r>
              <a:rPr lang="es-ES" b="1" dirty="0" smtClean="0"/>
              <a:t>Cadenas de caracteres</a:t>
            </a:r>
            <a:r>
              <a:rPr lang="es-ES" dirty="0" smtClean="0"/>
              <a:t>: Usar </a:t>
            </a:r>
            <a:r>
              <a:rPr lang="es-ES" b="1" dirty="0" err="1" smtClean="0"/>
              <a:t>char</a:t>
            </a:r>
            <a:r>
              <a:rPr lang="es-ES" b="1" dirty="0" smtClean="0"/>
              <a:t>*</a:t>
            </a:r>
            <a:r>
              <a:rPr lang="es-ES" dirty="0" smtClean="0"/>
              <a:t> es la forma estándar en C para manejar </a:t>
            </a:r>
            <a:r>
              <a:rPr lang="es-ES" b="1" dirty="0" smtClean="0"/>
              <a:t>cadenas de caracteres</a:t>
            </a:r>
            <a:r>
              <a:rPr lang="es-ES" dirty="0" smtClean="0"/>
              <a:t>. Dado que las cadenas son </a:t>
            </a:r>
            <a:r>
              <a:rPr lang="es-ES" dirty="0" err="1" smtClean="0"/>
              <a:t>arrays</a:t>
            </a:r>
            <a:r>
              <a:rPr lang="es-ES" dirty="0" smtClean="0"/>
              <a:t> de caracteres, un puntero </a:t>
            </a:r>
            <a:r>
              <a:rPr lang="es-ES" dirty="0" err="1" smtClean="0"/>
              <a:t>char</a:t>
            </a:r>
            <a:r>
              <a:rPr lang="es-ES" dirty="0" smtClean="0"/>
              <a:t>* se utiliza para referirse al primer carácter de la cadena.</a:t>
            </a:r>
          </a:p>
          <a:p>
            <a:r>
              <a:rPr lang="es-ES" b="1" dirty="0" smtClean="0"/>
              <a:t>Eficiencia</a:t>
            </a:r>
            <a:r>
              <a:rPr lang="es-ES" dirty="0" smtClean="0"/>
              <a:t>: Usar punteros para pasar cadenas de caracteres a funciones es eficiente, ya que no es necesario copiar toda la cadena, solo se pasa la dirección de memoria del primer carácter.</a:t>
            </a:r>
          </a:p>
          <a:p>
            <a:endParaRPr lang="es-AR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357351" y="630621"/>
            <a:ext cx="83977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/>
            </a:r>
            <a:br>
              <a:rPr lang="es-ES" dirty="0" smtClean="0"/>
            </a:br>
            <a:endParaRPr lang="es-AR" dirty="0"/>
          </a:p>
        </p:txBody>
      </p:sp>
      <p:sp>
        <p:nvSpPr>
          <p:cNvPr id="9" name="8 CuadroTexto"/>
          <p:cNvSpPr txBox="1"/>
          <p:nvPr/>
        </p:nvSpPr>
        <p:spPr>
          <a:xfrm>
            <a:off x="403412" y="502024"/>
            <a:ext cx="794272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rgbClr val="FF0000"/>
                </a:solidFill>
              </a:rPr>
              <a:t>Resumen:</a:t>
            </a:r>
          </a:p>
          <a:p>
            <a:pPr>
              <a:buFont typeface="Arial" pitchFamily="34" charset="0"/>
              <a:buChar char="•"/>
            </a:pPr>
            <a:r>
              <a:rPr lang="es-ES" b="1" dirty="0" err="1" smtClean="0"/>
              <a:t>char</a:t>
            </a:r>
            <a:r>
              <a:rPr lang="es-ES" b="1" dirty="0" smtClean="0"/>
              <a:t>* mensaje</a:t>
            </a:r>
            <a:r>
              <a:rPr lang="es-ES" dirty="0" smtClean="0"/>
              <a:t> es un </a:t>
            </a:r>
            <a:r>
              <a:rPr lang="es-ES" b="1" dirty="0" smtClean="0"/>
              <a:t>puntero a un carácter</a:t>
            </a:r>
            <a:r>
              <a:rPr lang="es-ES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s-ES" dirty="0" smtClean="0"/>
              <a:t>Se usa comúnmente para </a:t>
            </a:r>
            <a:r>
              <a:rPr lang="es-ES" b="1" dirty="0" smtClean="0"/>
              <a:t>trabajar con cadenas de caracteres</a:t>
            </a:r>
            <a:r>
              <a:rPr lang="es-ES" dirty="0" smtClean="0"/>
              <a:t>, ya que una cadena en C es simplemente un </a:t>
            </a:r>
            <a:r>
              <a:rPr lang="es-ES" dirty="0" err="1" smtClean="0"/>
              <a:t>array</a:t>
            </a:r>
            <a:r>
              <a:rPr lang="es-ES" dirty="0" smtClean="0"/>
              <a:t> de caracteres.</a:t>
            </a:r>
          </a:p>
          <a:p>
            <a:pPr>
              <a:buFont typeface="Arial" pitchFamily="34" charset="0"/>
              <a:buChar char="•"/>
            </a:pPr>
            <a:r>
              <a:rPr lang="es-ES" dirty="0" smtClean="0"/>
              <a:t>Al declarar </a:t>
            </a:r>
            <a:r>
              <a:rPr lang="es-ES" b="1" dirty="0" err="1" smtClean="0"/>
              <a:t>char</a:t>
            </a:r>
            <a:r>
              <a:rPr lang="es-ES" b="1" dirty="0" smtClean="0"/>
              <a:t>* mensaje</a:t>
            </a:r>
            <a:r>
              <a:rPr lang="es-ES" dirty="0" smtClean="0"/>
              <a:t>, estamos creando una variable que puede almacenar la dirección de memoria de una cadena de caracteres.</a:t>
            </a:r>
          </a:p>
          <a:p>
            <a:endParaRPr lang="es-AR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439271" y="663388"/>
            <a:ext cx="753035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</a:rPr>
              <a:t>En el lenguaje C, existen dos formas principales de pasar parámetros a las funciones:</a:t>
            </a:r>
            <a:endParaRPr lang="es-ES" b="1" dirty="0" smtClean="0">
              <a:solidFill>
                <a:srgbClr val="FF0000"/>
              </a:solidFill>
            </a:endParaRPr>
          </a:p>
          <a:p>
            <a:endParaRPr lang="es-ES" b="1" dirty="0" smtClean="0"/>
          </a:p>
          <a:p>
            <a:r>
              <a:rPr lang="es-ES" b="1" dirty="0" smtClean="0"/>
              <a:t>por valor</a:t>
            </a:r>
            <a:r>
              <a:rPr lang="es-ES" dirty="0" smtClean="0"/>
              <a:t> y </a:t>
            </a:r>
            <a:r>
              <a:rPr lang="es-ES" b="1" dirty="0" smtClean="0"/>
              <a:t>por referencia</a:t>
            </a:r>
            <a:r>
              <a:rPr lang="es-ES" dirty="0" smtClean="0"/>
              <a:t>. Estas dos técnicas afectan cómo las variables se pasan a las funciones y cómo se modifican dentro de ellas. A continuación te explico las diferencias entre ambas, paso a paso.</a:t>
            </a:r>
          </a:p>
          <a:p>
            <a:r>
              <a:rPr lang="es-ES" b="1" dirty="0" smtClean="0"/>
              <a:t>1. Paso por Valor</a:t>
            </a:r>
          </a:p>
          <a:p>
            <a:r>
              <a:rPr lang="es-ES" dirty="0" smtClean="0"/>
              <a:t>Cuando pasamos un parámetro </a:t>
            </a:r>
            <a:r>
              <a:rPr lang="es-ES" b="1" dirty="0" smtClean="0"/>
              <a:t>por valor</a:t>
            </a:r>
            <a:r>
              <a:rPr lang="es-ES" dirty="0" smtClean="0"/>
              <a:t>, estamos enviando una </a:t>
            </a:r>
            <a:r>
              <a:rPr lang="es-ES" b="1" dirty="0" smtClean="0"/>
              <a:t>copia</a:t>
            </a:r>
            <a:r>
              <a:rPr lang="es-ES" dirty="0" smtClean="0"/>
              <a:t> del valor de la variable a la función. Cualquier cambio realizado en el parámetro dentro de la función </a:t>
            </a:r>
            <a:r>
              <a:rPr lang="es-ES" b="1" dirty="0" smtClean="0"/>
              <a:t>no afectará</a:t>
            </a:r>
            <a:r>
              <a:rPr lang="es-ES" dirty="0" smtClean="0"/>
              <a:t> al valor original de la variable que fue pasada.</a:t>
            </a:r>
          </a:p>
          <a:p>
            <a:r>
              <a:rPr lang="es-ES" b="1" dirty="0" smtClean="0"/>
              <a:t>Pasos:</a:t>
            </a:r>
          </a:p>
          <a:p>
            <a:r>
              <a:rPr lang="es-ES" dirty="0" smtClean="0"/>
              <a:t>Se crea una copia del valor de la variable que se pasa a la función.</a:t>
            </a:r>
          </a:p>
          <a:p>
            <a:r>
              <a:rPr lang="es-ES" dirty="0" smtClean="0"/>
              <a:t>La función opera sobre esa copia (no sobre la variable original).</a:t>
            </a:r>
          </a:p>
          <a:p>
            <a:r>
              <a:rPr lang="es-ES" dirty="0" smtClean="0"/>
              <a:t>Cualquier modificación dentro de la función afecta únicamente a la copia, no a la variable original.</a:t>
            </a:r>
          </a:p>
          <a:p>
            <a:endParaRPr lang="es-AR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251012" y="708212"/>
            <a:ext cx="803237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#</a:t>
            </a:r>
            <a:r>
              <a:rPr lang="es-AR" dirty="0" err="1" smtClean="0"/>
              <a:t>include</a:t>
            </a:r>
            <a:r>
              <a:rPr lang="es-AR" dirty="0" smtClean="0"/>
              <a:t> &lt;</a:t>
            </a:r>
            <a:r>
              <a:rPr lang="es-AR" dirty="0" err="1" smtClean="0"/>
              <a:t>stdio.h</a:t>
            </a:r>
            <a:r>
              <a:rPr lang="es-AR" dirty="0" smtClean="0"/>
              <a:t>&gt;</a:t>
            </a:r>
          </a:p>
          <a:p>
            <a:endParaRPr lang="es-AR" dirty="0" smtClean="0"/>
          </a:p>
          <a:p>
            <a:r>
              <a:rPr lang="es-AR" dirty="0" err="1" smtClean="0"/>
              <a:t>void</a:t>
            </a:r>
            <a:r>
              <a:rPr lang="es-AR" dirty="0" smtClean="0"/>
              <a:t> </a:t>
            </a:r>
            <a:r>
              <a:rPr lang="es-AR" dirty="0" err="1" smtClean="0"/>
              <a:t>cambiarValor</a:t>
            </a:r>
            <a:r>
              <a:rPr lang="es-AR" dirty="0" smtClean="0"/>
              <a:t>(</a:t>
            </a:r>
            <a:r>
              <a:rPr lang="es-AR" dirty="0" err="1" smtClean="0"/>
              <a:t>int</a:t>
            </a:r>
            <a:r>
              <a:rPr lang="es-AR" dirty="0" smtClean="0"/>
              <a:t> x) {</a:t>
            </a:r>
          </a:p>
          <a:p>
            <a:r>
              <a:rPr lang="es-AR" dirty="0" smtClean="0"/>
              <a:t>    x = 20;  // Cambia solo la copia local de x</a:t>
            </a:r>
          </a:p>
          <a:p>
            <a:r>
              <a:rPr lang="es-AR" dirty="0" smtClean="0"/>
              <a:t>}</a:t>
            </a:r>
          </a:p>
          <a:p>
            <a:endParaRPr lang="es-AR" dirty="0" smtClean="0"/>
          </a:p>
          <a:p>
            <a:r>
              <a:rPr lang="es-AR" dirty="0" err="1" smtClean="0"/>
              <a:t>int</a:t>
            </a:r>
            <a:r>
              <a:rPr lang="es-AR" dirty="0" smtClean="0"/>
              <a:t> </a:t>
            </a:r>
            <a:r>
              <a:rPr lang="es-AR" dirty="0" err="1" smtClean="0"/>
              <a:t>main</a:t>
            </a:r>
            <a:r>
              <a:rPr lang="es-AR" dirty="0" smtClean="0"/>
              <a:t>() {</a:t>
            </a:r>
          </a:p>
          <a:p>
            <a:r>
              <a:rPr lang="es-AR" dirty="0" smtClean="0"/>
              <a:t>    </a:t>
            </a:r>
            <a:r>
              <a:rPr lang="es-AR" dirty="0" err="1" smtClean="0"/>
              <a:t>int</a:t>
            </a:r>
            <a:r>
              <a:rPr lang="es-AR" dirty="0" smtClean="0"/>
              <a:t> numero = 10;</a:t>
            </a:r>
          </a:p>
          <a:p>
            <a:r>
              <a:rPr lang="es-AR" dirty="0" smtClean="0"/>
              <a:t>    </a:t>
            </a:r>
            <a:r>
              <a:rPr lang="es-AR" dirty="0" err="1" smtClean="0"/>
              <a:t>cambiarValor</a:t>
            </a:r>
            <a:r>
              <a:rPr lang="es-AR" dirty="0" smtClean="0"/>
              <a:t>(numero);  // Se pasa por valor</a:t>
            </a:r>
          </a:p>
          <a:p>
            <a:r>
              <a:rPr lang="es-AR" dirty="0" smtClean="0"/>
              <a:t>    </a:t>
            </a:r>
            <a:r>
              <a:rPr lang="es-AR" dirty="0" err="1" smtClean="0"/>
              <a:t>printf</a:t>
            </a:r>
            <a:r>
              <a:rPr lang="es-AR" dirty="0" smtClean="0"/>
              <a:t>("Valor de numero: %d\n", numero);  // </a:t>
            </a:r>
            <a:r>
              <a:rPr lang="es-AR" dirty="0" smtClean="0">
                <a:solidFill>
                  <a:srgbClr val="FF0000"/>
                </a:solidFill>
              </a:rPr>
              <a:t>Se imprime 10, no 20</a:t>
            </a:r>
          </a:p>
          <a:p>
            <a:r>
              <a:rPr lang="es-AR" dirty="0" smtClean="0"/>
              <a:t>    </a:t>
            </a:r>
            <a:r>
              <a:rPr lang="es-AR" dirty="0" err="1" smtClean="0"/>
              <a:t>return</a:t>
            </a:r>
            <a:r>
              <a:rPr lang="es-AR" dirty="0" smtClean="0"/>
              <a:t> 0;</a:t>
            </a:r>
          </a:p>
          <a:p>
            <a:r>
              <a:rPr lang="es-AR" dirty="0" smtClean="0"/>
              <a:t>}</a:t>
            </a:r>
          </a:p>
          <a:p>
            <a:endParaRPr lang="es-AR" dirty="0"/>
          </a:p>
        </p:txBody>
      </p:sp>
      <p:sp>
        <p:nvSpPr>
          <p:cNvPr id="3" name="2 CuadroTexto"/>
          <p:cNvSpPr txBox="1"/>
          <p:nvPr/>
        </p:nvSpPr>
        <p:spPr>
          <a:xfrm>
            <a:off x="304800" y="394447"/>
            <a:ext cx="5109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</a:rPr>
              <a:t>Ejemplo</a:t>
            </a:r>
            <a:r>
              <a:rPr lang="es-ES" dirty="0" smtClean="0"/>
              <a:t> </a:t>
            </a:r>
            <a:endParaRPr lang="es-AR" dirty="0"/>
          </a:p>
        </p:txBody>
      </p:sp>
      <p:sp>
        <p:nvSpPr>
          <p:cNvPr id="4" name="3 CuadroTexto"/>
          <p:cNvSpPr txBox="1"/>
          <p:nvPr/>
        </p:nvSpPr>
        <p:spPr>
          <a:xfrm>
            <a:off x="5791200" y="717176"/>
            <a:ext cx="2958353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ES" dirty="0" smtClean="0"/>
              <a:t> La variable numero tiene el valor 10.</a:t>
            </a:r>
          </a:p>
          <a:p>
            <a:pPr>
              <a:buFont typeface="Arial" pitchFamily="34" charset="0"/>
              <a:buChar char="•"/>
            </a:pPr>
            <a:r>
              <a:rPr lang="es-ES" dirty="0" smtClean="0"/>
              <a:t> Cuando se llama a la función </a:t>
            </a:r>
            <a:r>
              <a:rPr lang="es-ES" dirty="0" err="1" smtClean="0"/>
              <a:t>cambiarValor</a:t>
            </a:r>
            <a:r>
              <a:rPr lang="es-ES" dirty="0" smtClean="0"/>
              <a:t>(numero), el valor de numero (10) se </a:t>
            </a:r>
            <a:r>
              <a:rPr lang="es-ES" b="1" dirty="0" smtClean="0"/>
              <a:t>copia</a:t>
            </a:r>
            <a:r>
              <a:rPr lang="es-ES" dirty="0" smtClean="0"/>
              <a:t> a la variable x en la función.</a:t>
            </a:r>
          </a:p>
          <a:p>
            <a:pPr>
              <a:buFont typeface="Arial" pitchFamily="34" charset="0"/>
              <a:buChar char="•"/>
            </a:pPr>
            <a:r>
              <a:rPr lang="es-ES" dirty="0" smtClean="0"/>
              <a:t> Dentro de </a:t>
            </a:r>
            <a:r>
              <a:rPr lang="es-ES" dirty="0" err="1" smtClean="0"/>
              <a:t>cambiarValor</a:t>
            </a:r>
            <a:r>
              <a:rPr lang="es-ES" dirty="0" smtClean="0"/>
              <a:t>, se cambia x a 20, pero esto </a:t>
            </a:r>
            <a:r>
              <a:rPr lang="es-ES" b="1" dirty="0" smtClean="0"/>
              <a:t>no afecta</a:t>
            </a:r>
            <a:r>
              <a:rPr lang="es-ES" dirty="0" smtClean="0"/>
              <a:t> al valor de numero en </a:t>
            </a:r>
            <a:r>
              <a:rPr lang="es-ES" dirty="0" err="1" smtClean="0"/>
              <a:t>main</a:t>
            </a:r>
            <a:r>
              <a:rPr lang="es-ES" dirty="0" smtClean="0"/>
              <a:t>(), ya que solo se modificó la copia de x.</a:t>
            </a:r>
          </a:p>
          <a:p>
            <a:endParaRPr lang="es-AR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555812" y="762000"/>
            <a:ext cx="7969623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rgbClr val="FF0000"/>
                </a:solidFill>
              </a:rPr>
              <a:t>Paso por Referencia</a:t>
            </a:r>
          </a:p>
          <a:p>
            <a:r>
              <a:rPr lang="es-ES" sz="1600" dirty="0" smtClean="0"/>
              <a:t>Cuando pasamos un parámetro </a:t>
            </a:r>
            <a:r>
              <a:rPr lang="es-ES" sz="1600" b="1" dirty="0" smtClean="0"/>
              <a:t>por referencia</a:t>
            </a:r>
            <a:r>
              <a:rPr lang="es-ES" sz="1600" dirty="0" smtClean="0"/>
              <a:t>, estamos pasando la </a:t>
            </a:r>
            <a:r>
              <a:rPr lang="es-ES" sz="1600" b="1" dirty="0" smtClean="0"/>
              <a:t>dirección de memoria</a:t>
            </a:r>
            <a:r>
              <a:rPr lang="es-ES" sz="1600" dirty="0" smtClean="0"/>
              <a:t> de la variable a la función. Esto significa que la función tiene acceso directo a la variable original y cualquier cambio realizado en el parámetro dentro de la función </a:t>
            </a:r>
            <a:r>
              <a:rPr lang="es-ES" sz="1600" b="1" dirty="0" smtClean="0"/>
              <a:t>afectará</a:t>
            </a:r>
            <a:r>
              <a:rPr lang="es-ES" sz="1600" dirty="0" smtClean="0"/>
              <a:t> al valor de la variable original.</a:t>
            </a:r>
          </a:p>
          <a:p>
            <a:endParaRPr lang="es-AR" dirty="0"/>
          </a:p>
        </p:txBody>
      </p:sp>
      <p:sp>
        <p:nvSpPr>
          <p:cNvPr id="3" name="2 CuadroTexto"/>
          <p:cNvSpPr txBox="1"/>
          <p:nvPr/>
        </p:nvSpPr>
        <p:spPr>
          <a:xfrm>
            <a:off x="448235" y="2599765"/>
            <a:ext cx="7924800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3"/>
              </a:buClr>
              <a:buFont typeface="Wingdings" pitchFamily="2" charset="2"/>
              <a:buChar char="q"/>
            </a:pPr>
            <a:r>
              <a:rPr lang="es-ES" sz="1600" dirty="0" smtClean="0"/>
              <a:t>Se pasa la </a:t>
            </a:r>
            <a:r>
              <a:rPr lang="es-ES" sz="1600" b="1" dirty="0" smtClean="0"/>
              <a:t>dirección de memoria</a:t>
            </a:r>
            <a:r>
              <a:rPr lang="es-ES" sz="1600" dirty="0" smtClean="0"/>
              <a:t> de la variable a la función (es decir, un puntero a la variable).</a:t>
            </a:r>
          </a:p>
          <a:p>
            <a:pPr>
              <a:buClr>
                <a:schemeClr val="accent3"/>
              </a:buClr>
              <a:buFont typeface="Wingdings" pitchFamily="2" charset="2"/>
              <a:buChar char="q"/>
            </a:pPr>
            <a:r>
              <a:rPr lang="es-ES" sz="1600" dirty="0" smtClean="0"/>
              <a:t>La función opera sobre la </a:t>
            </a:r>
            <a:r>
              <a:rPr lang="es-ES" sz="1600" b="1" dirty="0" smtClean="0"/>
              <a:t>variable original</a:t>
            </a:r>
            <a:r>
              <a:rPr lang="es-ES" sz="1600" dirty="0" smtClean="0"/>
              <a:t> a través de su dirección de memoria.</a:t>
            </a:r>
          </a:p>
          <a:p>
            <a:pPr>
              <a:buClr>
                <a:schemeClr val="accent3"/>
              </a:buClr>
              <a:buFont typeface="Wingdings" pitchFamily="2" charset="2"/>
              <a:buChar char="q"/>
            </a:pPr>
            <a:r>
              <a:rPr lang="es-ES" sz="1600" dirty="0" smtClean="0"/>
              <a:t>Cualquier cambio realizado dentro de la función afectará directamente a la variable original.</a:t>
            </a:r>
          </a:p>
          <a:p>
            <a:endParaRPr lang="es-AR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430304" y="815789"/>
            <a:ext cx="4876801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#</a:t>
            </a:r>
            <a:r>
              <a:rPr lang="es-ES" dirty="0" err="1" smtClean="0"/>
              <a:t>include</a:t>
            </a:r>
            <a:r>
              <a:rPr lang="es-ES" dirty="0" smtClean="0"/>
              <a:t> &lt;</a:t>
            </a:r>
            <a:r>
              <a:rPr lang="es-ES" dirty="0" err="1" smtClean="0"/>
              <a:t>stdio.h</a:t>
            </a:r>
            <a:r>
              <a:rPr lang="es-ES" dirty="0" smtClean="0"/>
              <a:t>&gt;</a:t>
            </a:r>
          </a:p>
          <a:p>
            <a:endParaRPr lang="es-ES" dirty="0" smtClean="0"/>
          </a:p>
          <a:p>
            <a:r>
              <a:rPr lang="es-ES" dirty="0" err="1" smtClean="0"/>
              <a:t>void</a:t>
            </a:r>
            <a:r>
              <a:rPr lang="es-ES" dirty="0" smtClean="0"/>
              <a:t> </a:t>
            </a:r>
            <a:r>
              <a:rPr lang="es-ES" dirty="0" err="1" smtClean="0"/>
              <a:t>cambiarValor</a:t>
            </a:r>
            <a:r>
              <a:rPr lang="es-ES" dirty="0" smtClean="0"/>
              <a:t>(</a:t>
            </a:r>
            <a:r>
              <a:rPr lang="es-ES" dirty="0" err="1" smtClean="0"/>
              <a:t>int</a:t>
            </a:r>
            <a:r>
              <a:rPr lang="es-ES" dirty="0" smtClean="0"/>
              <a:t>* x) {</a:t>
            </a:r>
          </a:p>
          <a:p>
            <a:r>
              <a:rPr lang="es-ES" dirty="0" smtClean="0"/>
              <a:t>    *x = 20;  // Modifica el valor de la variable original usando su dirección</a:t>
            </a:r>
          </a:p>
          <a:p>
            <a:r>
              <a:rPr lang="es-ES" dirty="0" smtClean="0"/>
              <a:t>}</a:t>
            </a:r>
          </a:p>
          <a:p>
            <a:endParaRPr lang="es-ES" dirty="0" smtClean="0"/>
          </a:p>
          <a:p>
            <a:r>
              <a:rPr lang="es-ES" dirty="0" err="1" smtClean="0"/>
              <a:t>int</a:t>
            </a:r>
            <a:r>
              <a:rPr lang="es-ES" dirty="0" smtClean="0"/>
              <a:t> </a:t>
            </a:r>
            <a:r>
              <a:rPr lang="es-ES" dirty="0" err="1" smtClean="0"/>
              <a:t>main</a:t>
            </a:r>
            <a:r>
              <a:rPr lang="es-ES" dirty="0" smtClean="0"/>
              <a:t>() {</a:t>
            </a:r>
          </a:p>
          <a:p>
            <a:r>
              <a:rPr lang="es-ES" dirty="0" smtClean="0"/>
              <a:t>    </a:t>
            </a:r>
            <a:r>
              <a:rPr lang="es-ES" dirty="0" err="1" smtClean="0"/>
              <a:t>int</a:t>
            </a:r>
            <a:r>
              <a:rPr lang="es-ES" dirty="0" smtClean="0"/>
              <a:t> numero = 10;</a:t>
            </a:r>
          </a:p>
          <a:p>
            <a:r>
              <a:rPr lang="es-ES" dirty="0" smtClean="0"/>
              <a:t>    </a:t>
            </a:r>
            <a:r>
              <a:rPr lang="es-ES" dirty="0" err="1" smtClean="0"/>
              <a:t>cambiarValor</a:t>
            </a:r>
            <a:r>
              <a:rPr lang="es-ES" dirty="0" smtClean="0"/>
              <a:t>(&amp;numero);  // Se pasa la dirección de numero</a:t>
            </a:r>
          </a:p>
          <a:p>
            <a:r>
              <a:rPr lang="es-ES" dirty="0" smtClean="0"/>
              <a:t>    </a:t>
            </a:r>
            <a:r>
              <a:rPr lang="es-ES" dirty="0" err="1" smtClean="0"/>
              <a:t>printf</a:t>
            </a:r>
            <a:r>
              <a:rPr lang="es-ES" dirty="0" smtClean="0"/>
              <a:t>("Valor de numero: %d\n", numero);  // Se imprime 20</a:t>
            </a:r>
          </a:p>
          <a:p>
            <a:r>
              <a:rPr lang="es-ES" dirty="0" smtClean="0"/>
              <a:t>    </a:t>
            </a:r>
            <a:r>
              <a:rPr lang="es-ES" dirty="0" err="1" smtClean="0"/>
              <a:t>return</a:t>
            </a:r>
            <a:r>
              <a:rPr lang="es-ES" dirty="0" smtClean="0"/>
              <a:t> 0;</a:t>
            </a:r>
          </a:p>
          <a:p>
            <a:r>
              <a:rPr lang="es-ES" dirty="0" smtClean="0"/>
              <a:t>}</a:t>
            </a:r>
            <a:endParaRPr lang="es-AR" dirty="0"/>
          </a:p>
        </p:txBody>
      </p:sp>
      <p:sp>
        <p:nvSpPr>
          <p:cNvPr id="3" name="2 CuadroTexto"/>
          <p:cNvSpPr txBox="1"/>
          <p:nvPr/>
        </p:nvSpPr>
        <p:spPr>
          <a:xfrm>
            <a:off x="5387788" y="1039906"/>
            <a:ext cx="3290047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ES" dirty="0" smtClean="0"/>
              <a:t>La variable numero tiene el valor 10.</a:t>
            </a:r>
          </a:p>
          <a:p>
            <a:pPr>
              <a:buFont typeface="Arial" pitchFamily="34" charset="0"/>
              <a:buChar char="•"/>
            </a:pPr>
            <a:r>
              <a:rPr lang="es-ES" dirty="0" smtClean="0"/>
              <a:t>Cuando se llama a la función </a:t>
            </a:r>
            <a:r>
              <a:rPr lang="es-ES" dirty="0" err="1" smtClean="0"/>
              <a:t>cambiarValor</a:t>
            </a:r>
            <a:r>
              <a:rPr lang="es-ES" dirty="0" smtClean="0"/>
              <a:t>(&amp;numero), se pasa la </a:t>
            </a:r>
            <a:r>
              <a:rPr lang="es-ES" b="1" dirty="0" smtClean="0"/>
              <a:t>dirección de memoria</a:t>
            </a:r>
            <a:r>
              <a:rPr lang="es-ES" dirty="0" smtClean="0"/>
              <a:t> de numero (usando el operador &amp;).</a:t>
            </a:r>
          </a:p>
          <a:p>
            <a:pPr>
              <a:buFont typeface="Arial" pitchFamily="34" charset="0"/>
              <a:buChar char="•"/>
            </a:pPr>
            <a:r>
              <a:rPr lang="es-ES" dirty="0" smtClean="0"/>
              <a:t> Dentro de la función, x es un puntero que apunta a la dirección de memoria de numero, por lo que al hacer *x = 20; estamos cambiando directamente el valor de numero.</a:t>
            </a:r>
          </a:p>
          <a:p>
            <a:endParaRPr lang="es-AR" dirty="0"/>
          </a:p>
        </p:txBody>
      </p:sp>
      <p:sp>
        <p:nvSpPr>
          <p:cNvPr id="4" name="3 CuadroTexto"/>
          <p:cNvSpPr txBox="1"/>
          <p:nvPr/>
        </p:nvSpPr>
        <p:spPr>
          <a:xfrm>
            <a:off x="4814047" y="3863788"/>
            <a:ext cx="3307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solidFill>
                  <a:srgbClr val="FF0000"/>
                </a:solidFill>
              </a:rPr>
              <a:t>Valor de numero: 20</a:t>
            </a:r>
            <a:endParaRPr lang="es-AR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34409" y="601196"/>
            <a:ext cx="7140015" cy="391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618565" y="797859"/>
            <a:ext cx="790687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rgbClr val="FF0000"/>
                </a:solidFill>
              </a:rPr>
              <a:t>Cuándo usar cada uno:</a:t>
            </a:r>
          </a:p>
          <a:p>
            <a:endParaRPr lang="es-ES" b="1" dirty="0" smtClean="0"/>
          </a:p>
          <a:p>
            <a:r>
              <a:rPr lang="es-ES" b="1" dirty="0" smtClean="0"/>
              <a:t>Paso por Valor</a:t>
            </a:r>
            <a:r>
              <a:rPr lang="es-ES" dirty="0" smtClean="0"/>
              <a:t>:</a:t>
            </a:r>
          </a:p>
          <a:p>
            <a:pPr lvl="1"/>
            <a:r>
              <a:rPr lang="es-ES" dirty="0" smtClean="0"/>
              <a:t>Es útil cuando </a:t>
            </a:r>
            <a:r>
              <a:rPr lang="es-ES" b="1" dirty="0" smtClean="0"/>
              <a:t>no necesitas modificar</a:t>
            </a:r>
            <a:r>
              <a:rPr lang="es-ES" dirty="0" smtClean="0"/>
              <a:t> el valor de la variable original.</a:t>
            </a:r>
          </a:p>
          <a:p>
            <a:pPr lvl="1"/>
            <a:r>
              <a:rPr lang="es-ES" dirty="0" smtClean="0"/>
              <a:t>Es más sencillo y seguro, ya que no manipulas directamente las direcciones de memoria.</a:t>
            </a:r>
          </a:p>
          <a:p>
            <a:pPr lvl="1"/>
            <a:r>
              <a:rPr lang="es-ES" dirty="0" smtClean="0"/>
              <a:t>Usado comúnmente con tipos de datos simples (como enteros, flotantes, etc.), donde el costo de copiar el valor es bajo.</a:t>
            </a:r>
          </a:p>
          <a:p>
            <a:endParaRPr lang="es-ES" b="1" dirty="0" smtClean="0"/>
          </a:p>
          <a:p>
            <a:r>
              <a:rPr lang="es-ES" b="1" dirty="0" smtClean="0"/>
              <a:t>Paso por Referencia</a:t>
            </a:r>
            <a:r>
              <a:rPr lang="es-ES" dirty="0" smtClean="0"/>
              <a:t>:</a:t>
            </a:r>
          </a:p>
          <a:p>
            <a:pPr lvl="1"/>
            <a:r>
              <a:rPr lang="es-ES" dirty="0" smtClean="0"/>
              <a:t>Es útil cuando </a:t>
            </a:r>
            <a:r>
              <a:rPr lang="es-ES" b="1" dirty="0" smtClean="0"/>
              <a:t>quieres modificar</a:t>
            </a:r>
            <a:r>
              <a:rPr lang="es-ES" dirty="0" smtClean="0"/>
              <a:t> el valor de la variable original dentro de la función.</a:t>
            </a:r>
          </a:p>
          <a:p>
            <a:pPr lvl="1"/>
            <a:r>
              <a:rPr lang="es-ES" dirty="0" smtClean="0"/>
              <a:t>Es más eficiente para trabajar con grandes estructuras de datos (como </a:t>
            </a:r>
            <a:r>
              <a:rPr lang="es-ES" dirty="0" err="1" smtClean="0"/>
              <a:t>arrays</a:t>
            </a:r>
            <a:r>
              <a:rPr lang="es-ES" dirty="0" smtClean="0"/>
              <a:t> o estructuras), ya que no es necesario copiar los datos completos.</a:t>
            </a:r>
          </a:p>
          <a:p>
            <a:pPr lvl="1"/>
            <a:r>
              <a:rPr lang="es-ES" dirty="0" smtClean="0"/>
              <a:t>Usado cuando se desea que la función pueda afectar el estado de la variable original o cuando se necesita modificar múltiples valores dentro de una función.</a:t>
            </a:r>
          </a:p>
          <a:p>
            <a:endParaRPr lang="es-A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CuadroTexto"/>
          <p:cNvSpPr txBox="1"/>
          <p:nvPr/>
        </p:nvSpPr>
        <p:spPr>
          <a:xfrm>
            <a:off x="378372" y="704196"/>
            <a:ext cx="84503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smtClean="0"/>
              <a:t>                         Principio de “Divide y vencerás</a:t>
            </a:r>
            <a:r>
              <a:rPr lang="es-ES" sz="2000" dirty="0" smtClean="0"/>
              <a:t>”</a:t>
            </a:r>
          </a:p>
          <a:p>
            <a:r>
              <a:rPr lang="es-ES" sz="2000" dirty="0" smtClean="0"/>
              <a:t>Descomponer el problema en partes (</a:t>
            </a:r>
            <a:r>
              <a:rPr lang="es-ES" sz="2000" dirty="0" err="1" smtClean="0"/>
              <a:t>subproblemas</a:t>
            </a:r>
            <a:r>
              <a:rPr lang="es-ES" sz="2000" dirty="0" smtClean="0"/>
              <a:t>) mas simples </a:t>
            </a:r>
            <a:br>
              <a:rPr lang="es-ES" sz="2000" dirty="0" smtClean="0"/>
            </a:br>
            <a:r>
              <a:rPr lang="es-ES" sz="2000" dirty="0" smtClean="0"/>
              <a:t> </a:t>
            </a:r>
            <a:br>
              <a:rPr lang="es-ES" sz="2000" dirty="0" smtClean="0"/>
            </a:br>
            <a:endParaRPr lang="es-AR" sz="2000" dirty="0"/>
          </a:p>
        </p:txBody>
      </p:sp>
      <p:sp>
        <p:nvSpPr>
          <p:cNvPr id="9" name="8 CuadroTexto"/>
          <p:cNvSpPr txBox="1"/>
          <p:nvPr/>
        </p:nvSpPr>
        <p:spPr>
          <a:xfrm>
            <a:off x="693683" y="189185"/>
            <a:ext cx="7840717" cy="40011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s-ES" sz="2000" dirty="0" smtClean="0"/>
              <a:t>                     </a:t>
            </a:r>
            <a:r>
              <a:rPr lang="es-ES" sz="2000" dirty="0" err="1" smtClean="0"/>
              <a:t>Metodologia</a:t>
            </a:r>
            <a:r>
              <a:rPr lang="es-ES" sz="2000" dirty="0" smtClean="0"/>
              <a:t> de diseño TOP DOWN</a:t>
            </a:r>
            <a:endParaRPr lang="es-AR" sz="2000" dirty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6062" y="1786760"/>
            <a:ext cx="4632270" cy="2921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84189" y="1463293"/>
            <a:ext cx="4105275" cy="3119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13 Rectángulo"/>
          <p:cNvSpPr/>
          <p:nvPr/>
        </p:nvSpPr>
        <p:spPr>
          <a:xfrm>
            <a:off x="1739462" y="4404836"/>
            <a:ext cx="59961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b="1" dirty="0" smtClean="0">
                <a:solidFill>
                  <a:srgbClr val="FF0000"/>
                </a:solidFill>
              </a:rPr>
              <a:t>¿Cuándo se detiene la descomposición del problema?</a:t>
            </a:r>
            <a:r>
              <a:rPr lang="es-ES" sz="1600" dirty="0" smtClean="0">
                <a:solidFill>
                  <a:srgbClr val="FF0000"/>
                </a:solidFill>
              </a:rPr>
              <a:t> </a:t>
            </a:r>
            <a:br>
              <a:rPr lang="es-ES" sz="1600" dirty="0" smtClean="0">
                <a:solidFill>
                  <a:srgbClr val="FF0000"/>
                </a:solidFill>
              </a:rPr>
            </a:br>
            <a:endParaRPr lang="es-AR" sz="1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591671" y="770964"/>
            <a:ext cx="7646894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>
                <a:solidFill>
                  <a:srgbClr val="FF0000"/>
                </a:solidFill>
              </a:rPr>
              <a:t>Resumen:</a:t>
            </a:r>
          </a:p>
          <a:p>
            <a:endParaRPr lang="es-ES" sz="1600" b="1" dirty="0" smtClean="0">
              <a:solidFill>
                <a:srgbClr val="FF0000"/>
              </a:solidFill>
            </a:endParaRPr>
          </a:p>
          <a:p>
            <a:endParaRPr lang="es-ES" sz="1600" b="1" dirty="0" smtClean="0">
              <a:solidFill>
                <a:srgbClr val="FF00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s-ES" sz="1600" b="1" dirty="0" smtClean="0"/>
              <a:t>Paso por valor</a:t>
            </a:r>
            <a:r>
              <a:rPr lang="es-ES" sz="1600" dirty="0" smtClean="0"/>
              <a:t>: Se pasa una copia de la variable. Los cambios dentro de la función </a:t>
            </a:r>
            <a:r>
              <a:rPr lang="es-ES" sz="1600" b="1" dirty="0" smtClean="0"/>
              <a:t>no afectan</a:t>
            </a:r>
            <a:r>
              <a:rPr lang="es-ES" sz="1600" dirty="0" smtClean="0"/>
              <a:t> a la variable original.</a:t>
            </a:r>
          </a:p>
          <a:p>
            <a:pPr>
              <a:buFont typeface="Arial" pitchFamily="34" charset="0"/>
              <a:buChar char="•"/>
            </a:pPr>
            <a:endParaRPr lang="es-ES" sz="1600" dirty="0" smtClean="0"/>
          </a:p>
          <a:p>
            <a:pPr>
              <a:buFont typeface="Arial" pitchFamily="34" charset="0"/>
              <a:buChar char="•"/>
            </a:pPr>
            <a:endParaRPr lang="es-ES" sz="1600" dirty="0" smtClean="0"/>
          </a:p>
          <a:p>
            <a:pPr>
              <a:buFont typeface="Arial" pitchFamily="34" charset="0"/>
              <a:buChar char="•"/>
            </a:pPr>
            <a:endParaRPr lang="es-ES" sz="1600" dirty="0" smtClean="0"/>
          </a:p>
          <a:p>
            <a:pPr>
              <a:buFont typeface="Arial" pitchFamily="34" charset="0"/>
              <a:buChar char="•"/>
            </a:pPr>
            <a:r>
              <a:rPr lang="es-ES" sz="1600" b="1" dirty="0" smtClean="0"/>
              <a:t>Paso por referencia</a:t>
            </a:r>
            <a:r>
              <a:rPr lang="es-ES" sz="1600" dirty="0" smtClean="0"/>
              <a:t>: Se pasa la dirección de memoria de la variable. Los cambios dentro de la función </a:t>
            </a:r>
            <a:r>
              <a:rPr lang="es-ES" sz="1600" b="1" dirty="0" smtClean="0"/>
              <a:t>sí afectan</a:t>
            </a:r>
            <a:r>
              <a:rPr lang="es-ES" sz="1600" dirty="0" smtClean="0"/>
              <a:t> a la variable original.</a:t>
            </a:r>
          </a:p>
          <a:p>
            <a:r>
              <a:rPr lang="es-ES" sz="1600" dirty="0" smtClean="0"/>
              <a:t>Ambos enfoques tienen sus casos de uso dependiendo de lo que necesites lograr en tu programa.</a:t>
            </a:r>
          </a:p>
          <a:p>
            <a:endParaRPr lang="es-A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5113" y="41275"/>
            <a:ext cx="8731742" cy="505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2286000" y="2202418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dirty="0" smtClean="0"/>
              <a:t/>
            </a:r>
            <a:br>
              <a:rPr lang="es-ES" dirty="0" smtClean="0"/>
            </a:br>
            <a:endParaRPr lang="es-AR" dirty="0"/>
          </a:p>
        </p:txBody>
      </p:sp>
      <p:sp>
        <p:nvSpPr>
          <p:cNvPr id="3" name="2 Rectángulo"/>
          <p:cNvSpPr/>
          <p:nvPr/>
        </p:nvSpPr>
        <p:spPr>
          <a:xfrm>
            <a:off x="788276" y="1933903"/>
            <a:ext cx="77461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accent3"/>
              </a:buClr>
            </a:pPr>
            <a:r>
              <a:rPr lang="es-ES" sz="1800" dirty="0" smtClean="0"/>
              <a:t/>
            </a:r>
            <a:br>
              <a:rPr lang="es-ES" sz="1800" dirty="0" smtClean="0"/>
            </a:br>
            <a:endParaRPr lang="es-AR" sz="1800" dirty="0"/>
          </a:p>
        </p:txBody>
      </p:sp>
      <p:sp>
        <p:nvSpPr>
          <p:cNvPr id="5" name="4 Rectángulo"/>
          <p:cNvSpPr/>
          <p:nvPr/>
        </p:nvSpPr>
        <p:spPr>
          <a:xfrm>
            <a:off x="325821" y="903891"/>
            <a:ext cx="8586951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dirty="0" smtClean="0"/>
              <a:t>La tarea de </a:t>
            </a:r>
            <a:r>
              <a:rPr lang="es-ES" sz="2000" dirty="0" err="1" smtClean="0"/>
              <a:t>Modularizar</a:t>
            </a:r>
            <a:r>
              <a:rPr lang="es-ES" sz="2000" dirty="0" smtClean="0"/>
              <a:t> implica dividir un problema en partes. Se busca</a:t>
            </a:r>
            <a:br>
              <a:rPr lang="es-ES" sz="2000" dirty="0" smtClean="0"/>
            </a:br>
            <a:r>
              <a:rPr lang="es-ES" sz="2000" dirty="0" smtClean="0"/>
              <a:t>que cada parte realice una tarea simple y pueda resolverse de manera</a:t>
            </a:r>
            <a:br>
              <a:rPr lang="es-ES" sz="2000" dirty="0" smtClean="0"/>
            </a:br>
            <a:r>
              <a:rPr lang="es-ES" sz="2000" dirty="0" smtClean="0"/>
              <a:t>independiente a las otras tareas. </a:t>
            </a:r>
            <a:r>
              <a:rPr lang="es-ES" dirty="0" smtClean="0"/>
              <a:t/>
            </a:r>
            <a:br>
              <a:rPr lang="es-ES" dirty="0" smtClean="0"/>
            </a:br>
            <a:endParaRPr lang="es-AR" dirty="0"/>
          </a:p>
        </p:txBody>
      </p:sp>
      <p:sp>
        <p:nvSpPr>
          <p:cNvPr id="6" name="5 CuadroTexto"/>
          <p:cNvSpPr txBox="1"/>
          <p:nvPr/>
        </p:nvSpPr>
        <p:spPr>
          <a:xfrm>
            <a:off x="693683" y="189185"/>
            <a:ext cx="7840717" cy="40011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s-ES" dirty="0" smtClean="0"/>
              <a:t>                                                           </a:t>
            </a:r>
            <a:r>
              <a:rPr lang="es-ES" sz="2000" dirty="0" err="1" smtClean="0"/>
              <a:t>Modularizacion</a:t>
            </a:r>
            <a:r>
              <a:rPr lang="es-ES" sz="2000" dirty="0" smtClean="0"/>
              <a:t> </a:t>
            </a:r>
            <a:endParaRPr lang="es-AR" sz="2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34889" y="1895475"/>
            <a:ext cx="4895850" cy="324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57563" y="1955800"/>
            <a:ext cx="2428875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1061545" y="1965435"/>
            <a:ext cx="72731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accent3"/>
              </a:buClr>
            </a:pPr>
            <a:r>
              <a:rPr lang="es-ES" dirty="0" smtClean="0"/>
              <a:t/>
            </a:r>
            <a:br>
              <a:rPr lang="es-ES" dirty="0" smtClean="0"/>
            </a:br>
            <a:endParaRPr lang="es-AR" dirty="0"/>
          </a:p>
        </p:txBody>
      </p:sp>
      <p:sp>
        <p:nvSpPr>
          <p:cNvPr id="4" name="3 CuadroTexto"/>
          <p:cNvSpPr txBox="1"/>
          <p:nvPr/>
        </p:nvSpPr>
        <p:spPr>
          <a:xfrm>
            <a:off x="-1608082" y="1933902"/>
            <a:ext cx="7840717" cy="40011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s-ES" dirty="0" smtClean="0"/>
              <a:t>                                                           </a:t>
            </a:r>
            <a:r>
              <a:rPr lang="es-ES" sz="2000" dirty="0" err="1" smtClean="0"/>
              <a:t>Modularizacion</a:t>
            </a:r>
            <a:r>
              <a:rPr lang="es-ES" sz="2000" dirty="0" smtClean="0"/>
              <a:t> </a:t>
            </a:r>
            <a:endParaRPr lang="es-AR" sz="2000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31135" y="1178035"/>
            <a:ext cx="2428875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96961" y="787675"/>
            <a:ext cx="2857500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20297960">
            <a:off x="930495" y="3100552"/>
            <a:ext cx="2689997" cy="1257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824044" y="2578375"/>
            <a:ext cx="2057400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27185" y="1318938"/>
            <a:ext cx="2476500" cy="151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378372" y="273269"/>
            <a:ext cx="82085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rgbClr val="FF0000"/>
                </a:solidFill>
              </a:rPr>
              <a:t>                </a:t>
            </a:r>
            <a:r>
              <a:rPr lang="es-ES" sz="2000" b="1" dirty="0" smtClean="0">
                <a:solidFill>
                  <a:srgbClr val="FF0000"/>
                </a:solidFill>
              </a:rPr>
              <a:t>Como resultado de la etapa de Diseño se tiene:</a:t>
            </a:r>
            <a:r>
              <a:rPr lang="es-ES" sz="2000" dirty="0" smtClean="0">
                <a:solidFill>
                  <a:srgbClr val="FF0000"/>
                </a:solidFill>
              </a:rPr>
              <a:t> </a:t>
            </a:r>
            <a:br>
              <a:rPr lang="es-ES" sz="2000" dirty="0" smtClean="0">
                <a:solidFill>
                  <a:srgbClr val="FF0000"/>
                </a:solidFill>
              </a:rPr>
            </a:br>
            <a:endParaRPr lang="es-AR" sz="2000" dirty="0">
              <a:solidFill>
                <a:srgbClr val="FF0000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71566"/>
            <a:ext cx="4886325" cy="362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8 CuadroTexto"/>
          <p:cNvSpPr txBox="1"/>
          <p:nvPr/>
        </p:nvSpPr>
        <p:spPr>
          <a:xfrm>
            <a:off x="5297214" y="798785"/>
            <a:ext cx="354198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4"/>
              </a:buClr>
              <a:buFont typeface="Wingdings" pitchFamily="2" charset="2"/>
              <a:buChar char="q"/>
            </a:pPr>
            <a:r>
              <a:rPr lang="es-ES" dirty="0" smtClean="0"/>
              <a:t> </a:t>
            </a:r>
            <a:r>
              <a:rPr lang="es-ES" sz="1800" dirty="0" smtClean="0"/>
              <a:t>Cual es el objetivo de cada uno.</a:t>
            </a:r>
          </a:p>
          <a:p>
            <a:pPr>
              <a:buClr>
                <a:schemeClr val="accent4"/>
              </a:buClr>
              <a:buFont typeface="Wingdings" pitchFamily="2" charset="2"/>
              <a:buChar char="q"/>
            </a:pPr>
            <a:endParaRPr lang="es-ES" dirty="0" smtClean="0"/>
          </a:p>
          <a:p>
            <a:pPr>
              <a:buClr>
                <a:schemeClr val="accent4"/>
              </a:buClr>
              <a:buFont typeface="Wingdings" pitchFamily="2" charset="2"/>
              <a:buChar char="q"/>
            </a:pPr>
            <a:r>
              <a:rPr lang="es-ES" sz="1800" dirty="0" smtClean="0"/>
              <a:t>Cuales son los datos</a:t>
            </a:r>
            <a:br>
              <a:rPr lang="es-ES" sz="1800" dirty="0" smtClean="0"/>
            </a:br>
            <a:r>
              <a:rPr lang="es-ES" sz="1800" dirty="0" smtClean="0"/>
              <a:t>propios </a:t>
            </a:r>
            <a:r>
              <a:rPr lang="es-ES" dirty="0" smtClean="0"/>
              <a:t/>
            </a:r>
            <a:br>
              <a:rPr lang="es-ES" dirty="0" smtClean="0"/>
            </a:br>
            <a:endParaRPr lang="es-ES" dirty="0" smtClean="0"/>
          </a:p>
          <a:p>
            <a:pPr>
              <a:buClr>
                <a:schemeClr val="accent4"/>
              </a:buClr>
              <a:buFont typeface="Wingdings" pitchFamily="2" charset="2"/>
              <a:buChar char="q"/>
            </a:pPr>
            <a:r>
              <a:rPr lang="es-ES" sz="1800" dirty="0" smtClean="0"/>
              <a:t>Cuales son los datos</a:t>
            </a:r>
            <a:br>
              <a:rPr lang="es-ES" sz="1800" dirty="0" smtClean="0"/>
            </a:br>
            <a:r>
              <a:rPr lang="es-ES" sz="1800" dirty="0" smtClean="0"/>
              <a:t>compartidos con</a:t>
            </a:r>
            <a:br>
              <a:rPr lang="es-ES" sz="1800" dirty="0" smtClean="0"/>
            </a:br>
            <a:r>
              <a:rPr lang="es-ES" sz="1800" dirty="0" smtClean="0"/>
              <a:t>Otros módulos. </a:t>
            </a:r>
          </a:p>
          <a:p>
            <a:pPr>
              <a:buClr>
                <a:schemeClr val="accent4"/>
              </a:buClr>
              <a:buFont typeface="Wingdings" pitchFamily="2" charset="2"/>
              <a:buChar char="q"/>
            </a:pPr>
            <a:r>
              <a:rPr lang="es-ES" sz="1800" dirty="0" smtClean="0"/>
              <a:t>Cuales son los datos</a:t>
            </a:r>
            <a:br>
              <a:rPr lang="es-ES" sz="1800" dirty="0" smtClean="0"/>
            </a:br>
            <a:r>
              <a:rPr lang="es-ES" sz="1800" dirty="0" smtClean="0"/>
              <a:t>compartidos con</a:t>
            </a:r>
            <a:br>
              <a:rPr lang="es-ES" sz="1800" dirty="0" smtClean="0"/>
            </a:br>
            <a:r>
              <a:rPr lang="es-ES" sz="1800" dirty="0" smtClean="0"/>
              <a:t>Otros módulos. </a:t>
            </a:r>
          </a:p>
          <a:p>
            <a:pPr>
              <a:buClr>
                <a:schemeClr val="accent4"/>
              </a:buClr>
              <a:buFont typeface="Wingdings" pitchFamily="2" charset="2"/>
              <a:buChar char="q"/>
            </a:pPr>
            <a:r>
              <a:rPr lang="es-ES" sz="2000" dirty="0" smtClean="0"/>
              <a:t>Cuales es el conjunto de</a:t>
            </a:r>
            <a:br>
              <a:rPr lang="es-ES" sz="2000" dirty="0" smtClean="0"/>
            </a:br>
            <a:r>
              <a:rPr lang="es-ES" sz="2000" dirty="0" smtClean="0"/>
              <a:t>acciones para alcanzar ese</a:t>
            </a:r>
            <a:br>
              <a:rPr lang="es-ES" sz="2000" dirty="0" smtClean="0"/>
            </a:br>
            <a:r>
              <a:rPr lang="es-ES" sz="2000" dirty="0" smtClean="0"/>
              <a:t>objetivo </a:t>
            </a:r>
            <a:br>
              <a:rPr lang="es-ES" sz="2000" dirty="0" smtClean="0"/>
            </a:br>
            <a:r>
              <a:rPr lang="es-ES" sz="2000" dirty="0" smtClean="0"/>
              <a:t> </a:t>
            </a:r>
            <a:br>
              <a:rPr lang="es-ES" sz="2000" dirty="0" smtClean="0"/>
            </a:br>
            <a:r>
              <a:rPr lang="es-ES" sz="2000" dirty="0" smtClean="0"/>
              <a:t> </a:t>
            </a:r>
            <a:br>
              <a:rPr lang="es-ES" sz="2000" dirty="0" smtClean="0"/>
            </a:br>
            <a:r>
              <a:rPr lang="es-ES" sz="2000" dirty="0" smtClean="0"/>
              <a:t> </a:t>
            </a:r>
            <a:r>
              <a:rPr lang="es-ES" dirty="0" smtClean="0"/>
              <a:t/>
            </a:r>
            <a:br>
              <a:rPr lang="es-ES" dirty="0" smtClean="0"/>
            </a:br>
            <a:endParaRPr lang="es-AR" dirty="0"/>
          </a:p>
        </p:txBody>
      </p:sp>
      <p:sp>
        <p:nvSpPr>
          <p:cNvPr id="10" name="9 CuadroTexto"/>
          <p:cNvSpPr txBox="1"/>
          <p:nvPr/>
        </p:nvSpPr>
        <p:spPr>
          <a:xfrm>
            <a:off x="283779" y="4456386"/>
            <a:ext cx="49819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>
                <a:solidFill>
                  <a:srgbClr val="FF0000"/>
                </a:solidFill>
              </a:rPr>
              <a:t>Esta etapa no depende del lenguaje de Programación que se use…</a:t>
            </a:r>
            <a:endParaRPr lang="es-AR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Elipse"/>
          <p:cNvSpPr/>
          <p:nvPr/>
        </p:nvSpPr>
        <p:spPr>
          <a:xfrm>
            <a:off x="1302157" y="1978950"/>
            <a:ext cx="1587063" cy="777766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s-ES" dirty="0" smtClean="0">
                <a:solidFill>
                  <a:schemeClr val="bg2"/>
                </a:solidFill>
              </a:rPr>
              <a:t> </a:t>
            </a:r>
            <a:r>
              <a:rPr lang="es-ES" i="1" dirty="0" err="1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Analisis</a:t>
            </a:r>
            <a:endParaRPr lang="es-AR" i="1" dirty="0" smtClean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cxnSp>
        <p:nvCxnSpPr>
          <p:cNvPr id="11" name="10 Conector recto de flecha"/>
          <p:cNvCxnSpPr/>
          <p:nvPr/>
        </p:nvCxnSpPr>
        <p:spPr>
          <a:xfrm>
            <a:off x="1064172" y="1729704"/>
            <a:ext cx="333770" cy="436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 de flecha"/>
          <p:cNvCxnSpPr/>
          <p:nvPr/>
        </p:nvCxnSpPr>
        <p:spPr>
          <a:xfrm>
            <a:off x="4842645" y="2779610"/>
            <a:ext cx="475591" cy="1212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2 Elipse"/>
          <p:cNvSpPr/>
          <p:nvPr/>
        </p:nvSpPr>
        <p:spPr>
          <a:xfrm>
            <a:off x="3261965" y="2333295"/>
            <a:ext cx="1604327" cy="725213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s-ES" dirty="0" smtClean="0">
                <a:solidFill>
                  <a:srgbClr val="000000"/>
                </a:solidFill>
                <a:cs typeface="Arial"/>
              </a:rPr>
              <a:t>   Diseño</a:t>
            </a:r>
            <a:endParaRPr lang="es-AR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14" name="13 Elipse"/>
          <p:cNvSpPr/>
          <p:nvPr/>
        </p:nvSpPr>
        <p:spPr>
          <a:xfrm>
            <a:off x="5370786" y="2554012"/>
            <a:ext cx="1723697" cy="777767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s-AR" sz="1600" dirty="0">
              <a:solidFill>
                <a:srgbClr val="000000"/>
              </a:solidFill>
              <a:cs typeface="Arial"/>
            </a:endParaRPr>
          </a:p>
        </p:txBody>
      </p:sp>
      <p:cxnSp>
        <p:nvCxnSpPr>
          <p:cNvPr id="15" name="14 Conector recto de flecha"/>
          <p:cNvCxnSpPr/>
          <p:nvPr/>
        </p:nvCxnSpPr>
        <p:spPr>
          <a:xfrm>
            <a:off x="2882464" y="2385470"/>
            <a:ext cx="367862" cy="2627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5 CuadroTexto"/>
          <p:cNvSpPr txBox="1"/>
          <p:nvPr/>
        </p:nvSpPr>
        <p:spPr>
          <a:xfrm>
            <a:off x="5318237" y="2774731"/>
            <a:ext cx="1902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    Implementación </a:t>
            </a:r>
            <a:endParaRPr lang="es-AR" dirty="0"/>
          </a:p>
        </p:txBody>
      </p:sp>
      <p:sp>
        <p:nvSpPr>
          <p:cNvPr id="22" name="21 Elipse"/>
          <p:cNvSpPr/>
          <p:nvPr/>
        </p:nvSpPr>
        <p:spPr>
          <a:xfrm>
            <a:off x="168165" y="838577"/>
            <a:ext cx="1418897" cy="895630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AR" dirty="0" smtClean="0"/>
          </a:p>
        </p:txBody>
      </p:sp>
      <p:sp>
        <p:nvSpPr>
          <p:cNvPr id="23" name="22 Rectángulo"/>
          <p:cNvSpPr/>
          <p:nvPr/>
        </p:nvSpPr>
        <p:spPr>
          <a:xfrm>
            <a:off x="220719" y="1019503"/>
            <a:ext cx="12507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i="1" dirty="0" smtClean="0"/>
              <a:t>Problema del Mundo Real</a:t>
            </a:r>
            <a:r>
              <a:rPr lang="es-AR" dirty="0" smtClean="0"/>
              <a:t> </a:t>
            </a:r>
          </a:p>
        </p:txBody>
      </p:sp>
      <p:sp>
        <p:nvSpPr>
          <p:cNvPr id="31" name="30 CuadroTexto"/>
          <p:cNvSpPr txBox="1"/>
          <p:nvPr/>
        </p:nvSpPr>
        <p:spPr>
          <a:xfrm rot="20540324">
            <a:off x="773815" y="4076911"/>
            <a:ext cx="9473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accent3"/>
                </a:solidFill>
              </a:rPr>
              <a:t>  </a:t>
            </a:r>
            <a:endParaRPr lang="es-AR" sz="1800" dirty="0">
              <a:solidFill>
                <a:schemeClr val="accent3"/>
              </a:solidFill>
            </a:endParaRPr>
          </a:p>
        </p:txBody>
      </p:sp>
      <p:sp>
        <p:nvSpPr>
          <p:cNvPr id="34" name="33 CuadroTexto"/>
          <p:cNvSpPr txBox="1"/>
          <p:nvPr/>
        </p:nvSpPr>
        <p:spPr>
          <a:xfrm rot="21010194">
            <a:off x="4818894" y="4596715"/>
            <a:ext cx="1288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accent3"/>
                </a:solidFill>
              </a:rPr>
              <a:t>    </a:t>
            </a:r>
            <a:endParaRPr lang="es-AR" sz="1800" dirty="0">
              <a:solidFill>
                <a:schemeClr val="accent3"/>
              </a:solidFill>
            </a:endParaRPr>
          </a:p>
        </p:txBody>
      </p:sp>
      <p:sp>
        <p:nvSpPr>
          <p:cNvPr id="24" name="23 Rectángulo"/>
          <p:cNvSpPr/>
          <p:nvPr/>
        </p:nvSpPr>
        <p:spPr>
          <a:xfrm>
            <a:off x="935421" y="294290"/>
            <a:ext cx="5922579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b="1" dirty="0" smtClean="0">
                <a:solidFill>
                  <a:srgbClr val="FF0000"/>
                </a:solidFill>
              </a:rPr>
              <a:t>Avanzamos a la etapa de Implementación</a:t>
            </a:r>
            <a:r>
              <a:rPr lang="es-ES" dirty="0" smtClean="0"/>
              <a:t> </a:t>
            </a:r>
            <a:br>
              <a:rPr lang="es-ES" dirty="0" smtClean="0"/>
            </a:br>
            <a:endParaRPr lang="es-AR" dirty="0"/>
          </a:p>
        </p:txBody>
      </p:sp>
      <p:sp>
        <p:nvSpPr>
          <p:cNvPr id="28" name="27 CuadroTexto"/>
          <p:cNvSpPr txBox="1"/>
          <p:nvPr/>
        </p:nvSpPr>
        <p:spPr>
          <a:xfrm>
            <a:off x="1093076" y="2764220"/>
            <a:ext cx="15134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1" dirty="0" smtClean="0">
                <a:solidFill>
                  <a:srgbClr val="FF0000"/>
                </a:solidFill>
              </a:rPr>
              <a:t>       Modelo</a:t>
            </a:r>
            <a:r>
              <a:rPr lang="es-AR" sz="2000" dirty="0" smtClean="0">
                <a:solidFill>
                  <a:srgbClr val="FF0000"/>
                </a:solidFill>
              </a:rPr>
              <a:t> </a:t>
            </a:r>
            <a:r>
              <a:rPr lang="es-AR" sz="2000" dirty="0" smtClean="0"/>
              <a:t/>
            </a:r>
            <a:br>
              <a:rPr lang="es-AR" sz="2000" dirty="0" smtClean="0"/>
            </a:br>
            <a:endParaRPr lang="es-AR" sz="2000" dirty="0"/>
          </a:p>
        </p:txBody>
      </p:sp>
      <p:sp>
        <p:nvSpPr>
          <p:cNvPr id="30" name="29 CuadroTexto"/>
          <p:cNvSpPr txBox="1"/>
          <p:nvPr/>
        </p:nvSpPr>
        <p:spPr>
          <a:xfrm>
            <a:off x="2921875" y="3069021"/>
            <a:ext cx="197594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1" dirty="0" smtClean="0">
                <a:solidFill>
                  <a:srgbClr val="FF0000"/>
                </a:solidFill>
              </a:rPr>
              <a:t>Solución</a:t>
            </a:r>
            <a:br>
              <a:rPr lang="es-ES" sz="1800" b="1" dirty="0" smtClean="0">
                <a:solidFill>
                  <a:srgbClr val="FF0000"/>
                </a:solidFill>
              </a:rPr>
            </a:br>
            <a:r>
              <a:rPr lang="es-ES" sz="1800" b="1" dirty="0" err="1" smtClean="0">
                <a:solidFill>
                  <a:srgbClr val="FF0000"/>
                </a:solidFill>
              </a:rPr>
              <a:t>Modularizada</a:t>
            </a:r>
            <a:r>
              <a:rPr lang="es-ES" sz="1800" b="1" dirty="0" smtClean="0"/>
              <a:t/>
            </a:r>
            <a:br>
              <a:rPr lang="es-ES" sz="1800" b="1" dirty="0" smtClean="0"/>
            </a:br>
            <a:r>
              <a:rPr lang="es-ES" sz="1800" dirty="0" smtClean="0"/>
              <a:t>Módulos</a:t>
            </a:r>
            <a:br>
              <a:rPr lang="es-ES" sz="1800" dirty="0" smtClean="0"/>
            </a:br>
            <a:r>
              <a:rPr lang="es-ES" sz="1800" dirty="0" smtClean="0"/>
              <a:t>Datos propios</a:t>
            </a:r>
            <a:br>
              <a:rPr lang="es-ES" sz="1800" dirty="0" smtClean="0"/>
            </a:br>
            <a:r>
              <a:rPr lang="es-ES" sz="1800" dirty="0" smtClean="0"/>
              <a:t>Datos compartidos </a:t>
            </a:r>
            <a:br>
              <a:rPr lang="es-ES" sz="1800" dirty="0" smtClean="0"/>
            </a:br>
            <a:endParaRPr lang="es-AR" sz="1800" dirty="0"/>
          </a:p>
        </p:txBody>
      </p:sp>
      <p:sp>
        <p:nvSpPr>
          <p:cNvPr id="36" name="35 Elipse"/>
          <p:cNvSpPr/>
          <p:nvPr/>
        </p:nvSpPr>
        <p:spPr>
          <a:xfrm>
            <a:off x="5370786" y="2333297"/>
            <a:ext cx="1755228" cy="1219200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7" name="36 CuadroTexto"/>
          <p:cNvSpPr txBox="1"/>
          <p:nvPr/>
        </p:nvSpPr>
        <p:spPr>
          <a:xfrm>
            <a:off x="6884276" y="3426373"/>
            <a:ext cx="17026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rgbClr val="FF0000"/>
                </a:solidFill>
              </a:rPr>
              <a:t>¿</a:t>
            </a:r>
            <a:r>
              <a:rPr lang="es-ES" sz="1800" b="1" dirty="0" smtClean="0">
                <a:solidFill>
                  <a:srgbClr val="FF0000"/>
                </a:solidFill>
              </a:rPr>
              <a:t>Como escribir el programa y los </a:t>
            </a:r>
            <a:r>
              <a:rPr lang="es-ES" sz="1800" b="1" dirty="0" err="1" smtClean="0">
                <a:solidFill>
                  <a:srgbClr val="FF0000"/>
                </a:solidFill>
              </a:rPr>
              <a:t>modulos</a:t>
            </a:r>
            <a:r>
              <a:rPr lang="es-ES" sz="1800" b="1" dirty="0" smtClean="0">
                <a:solidFill>
                  <a:srgbClr val="FF0000"/>
                </a:solidFill>
              </a:rPr>
              <a:t>?</a:t>
            </a:r>
            <a:endParaRPr lang="es-AR" sz="1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CuadroTexto"/>
          <p:cNvSpPr txBox="1"/>
          <p:nvPr/>
        </p:nvSpPr>
        <p:spPr>
          <a:xfrm>
            <a:off x="357352" y="441434"/>
            <a:ext cx="804041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3"/>
              </a:buClr>
              <a:buFont typeface="Wingdings" pitchFamily="2" charset="2"/>
              <a:buChar char="q"/>
            </a:pPr>
            <a:r>
              <a:rPr lang="es-ES" sz="1800" dirty="0" smtClean="0"/>
              <a:t>Se debe elegir el lenguaje de programación para escribir los</a:t>
            </a:r>
            <a:br>
              <a:rPr lang="es-ES" sz="1800" dirty="0" smtClean="0"/>
            </a:br>
            <a:r>
              <a:rPr lang="es-ES" sz="1800" dirty="0" smtClean="0"/>
              <a:t>algoritmos de cada módulo y la declaración de sus datos </a:t>
            </a:r>
          </a:p>
          <a:p>
            <a:pPr>
              <a:buClr>
                <a:schemeClr val="accent3"/>
              </a:buClr>
              <a:buFont typeface="Wingdings" pitchFamily="2" charset="2"/>
              <a:buChar char="q"/>
            </a:pPr>
            <a:r>
              <a:rPr lang="es-ES" sz="1800" dirty="0" smtClean="0"/>
              <a:t>Los lenguajes de programación ofrecen diversas opciones</a:t>
            </a:r>
            <a:br>
              <a:rPr lang="es-ES" sz="1800" dirty="0" smtClean="0"/>
            </a:br>
            <a:r>
              <a:rPr lang="es-ES" sz="1800" dirty="0" smtClean="0"/>
              <a:t>para implementar la </a:t>
            </a:r>
            <a:r>
              <a:rPr lang="es-ES" sz="1800" dirty="0" err="1" smtClean="0"/>
              <a:t>modularización</a:t>
            </a:r>
            <a:r>
              <a:rPr lang="es-ES" sz="1800" dirty="0" smtClean="0"/>
              <a:t>. </a:t>
            </a:r>
            <a:r>
              <a:rPr lang="es-ES" sz="2000" dirty="0" smtClean="0"/>
              <a:t/>
            </a:r>
            <a:br>
              <a:rPr lang="es-ES" sz="2000" dirty="0" smtClean="0"/>
            </a:br>
            <a:endParaRPr lang="es-ES" sz="2000" dirty="0" smtClean="0"/>
          </a:p>
          <a:p>
            <a:pPr>
              <a:buClr>
                <a:schemeClr val="accent3"/>
              </a:buClr>
              <a:buFont typeface="Wingdings" pitchFamily="2" charset="2"/>
              <a:buChar char="q"/>
            </a:pPr>
            <a:endParaRPr lang="es-ES" sz="2000" dirty="0" smtClean="0"/>
          </a:p>
          <a:p>
            <a:pPr>
              <a:buClr>
                <a:schemeClr val="accent3"/>
              </a:buClr>
            </a:pPr>
            <a:r>
              <a:rPr lang="es-ES" dirty="0" smtClean="0"/>
              <a:t/>
            </a:r>
            <a:br>
              <a:rPr lang="es-ES" dirty="0" smtClean="0"/>
            </a:br>
            <a:endParaRPr lang="es-AR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356219"/>
            <a:ext cx="4445876" cy="3520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85493" y="1292771"/>
            <a:ext cx="3223390" cy="3532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ameday">
    <a:dk1>
      <a:srgbClr val="4285F4"/>
    </a:dk1>
    <a:lt1>
      <a:srgbClr val="FFFFFF"/>
    </a:lt1>
    <a:dk2>
      <a:srgbClr val="666666"/>
    </a:dk2>
    <a:lt2>
      <a:srgbClr val="D9D9D9"/>
    </a:lt2>
    <a:accent1>
      <a:srgbClr val="455A64"/>
    </a:accent1>
    <a:accent2>
      <a:srgbClr val="607D8B"/>
    </a:accent2>
    <a:accent3>
      <a:srgbClr val="FF5722"/>
    </a:accent3>
    <a:accent4>
      <a:srgbClr val="D84315"/>
    </a:accent4>
    <a:accent5>
      <a:srgbClr val="1C3AA9"/>
    </a:accent5>
    <a:accent6>
      <a:srgbClr val="FFAB40"/>
    </a:accent6>
    <a:hlink>
      <a:srgbClr val="1C3AA9"/>
    </a:hlink>
    <a:folHlink>
      <a:srgbClr val="1C3AA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4100</TotalTime>
  <Words>2244</Words>
  <Application>Microsoft Office PowerPoint</Application>
  <PresentationFormat>Presentación en pantalla (16:9)</PresentationFormat>
  <Paragraphs>250</Paragraphs>
  <Slides>30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8" baseType="lpstr">
      <vt:lpstr>Arial</vt:lpstr>
      <vt:lpstr>Roboto Black</vt:lpstr>
      <vt:lpstr>Average</vt:lpstr>
      <vt:lpstr>Merriweather</vt:lpstr>
      <vt:lpstr>Wingdings</vt:lpstr>
      <vt:lpstr>Alfa Slab One</vt:lpstr>
      <vt:lpstr>Proxima Nova</vt:lpstr>
      <vt:lpstr>Gameday</vt:lpstr>
      <vt:lpstr>        Programación I 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  <vt:lpstr>Diapositiva 20</vt:lpstr>
      <vt:lpstr>Diapositiva 21</vt:lpstr>
      <vt:lpstr>Diapositiva 22</vt:lpstr>
      <vt:lpstr>Diapositiva 23</vt:lpstr>
      <vt:lpstr>Diapositiva 24</vt:lpstr>
      <vt:lpstr>Diapositiva 25</vt:lpstr>
      <vt:lpstr>Diapositiva 26</vt:lpstr>
      <vt:lpstr>Diapositiva 27</vt:lpstr>
      <vt:lpstr>Diapositiva 28</vt:lpstr>
      <vt:lpstr>Diapositiva 29</vt:lpstr>
      <vt:lpstr>Diapositiva 30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de Procesamientos de Datos</dc:title>
  <dc:creator>Luciana</dc:creator>
  <cp:lastModifiedBy>Luciana</cp:lastModifiedBy>
  <cp:revision>74</cp:revision>
  <cp:lastPrinted>2023-03-24T11:40:33Z</cp:lastPrinted>
  <dcterms:modified xsi:type="dcterms:W3CDTF">2025-04-04T21:33:32Z</dcterms:modified>
</cp:coreProperties>
</file>