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131ce7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131ce7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6d3649b5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6d3649b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6d3649b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6d3649b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6d3649b5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6d3649b5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6d3649b5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6d3649b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6d3649b5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6d3649b5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6d3649b5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6d3649b5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6d3649b5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6d3649b5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6d3649b5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6d3649b5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6d3649b5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6d3649b5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6d3649b5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6d3649b5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4896bc5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4896bc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6d3649b5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6d3649b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6d3649b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6d3649b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6d3649b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6d3649b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6d3649b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6d3649b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6d3649b5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6d3649b5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6d3649b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6d3649b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6d3649b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6d3649b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6d3649b5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6d3649b5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762650" y="5898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600"/>
              <a:t>Algoritmos de ordenamiento</a:t>
            </a:r>
            <a:endParaRPr i="1" sz="3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Selection Sort: Concepto Básico</a:t>
            </a:r>
            <a:endParaRPr sz="28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62275" y="8114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Selection Sort es un algoritmo de ordenamiento que divide el arreglo en dos partes: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1"/>
                </a:solidFill>
              </a:rPr>
              <a:t>Una parte ordenada (al inicio vacía) que se construye de izquierda a derecha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1"/>
                </a:solidFill>
              </a:rPr>
              <a:t>Una parte no ordenada (inicialmente todo el arreglo)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En cada iteración, el algoritmo </a:t>
            </a:r>
            <a:r>
              <a:rPr b="1" lang="es" sz="1900">
                <a:solidFill>
                  <a:schemeClr val="dk1"/>
                </a:solidFill>
              </a:rPr>
              <a:t>selecciona</a:t>
            </a:r>
            <a:r>
              <a:rPr lang="es" sz="1900">
                <a:solidFill>
                  <a:schemeClr val="dk1"/>
                </a:solidFill>
              </a:rPr>
              <a:t> el elemento más pequeño de la parte no ordenada y lo coloca al final de la parte ordenada. Este proceso se repite hasta que todo el arreglo queda ordenado.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Algoritmo Selection Sort en Pseudocódigo</a:t>
            </a:r>
            <a:endParaRPr sz="2800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62275" y="663225"/>
            <a:ext cx="8520600" cy="4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procedimiento selectionSort(A: arreglo de elementos)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n = longitud(A)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para i desde 0 hasta n-2 hacer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// Encontrar el índice del elemento mínimo en la parte no ordenada 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indice_minimo = i 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para j desde i+1 hasta n-1 hacer 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si A[j] &lt; A[indice_minimo] entonces </a:t>
            </a:r>
            <a:endParaRPr sz="14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índice mínimo</a:t>
            </a:r>
            <a:r>
              <a:rPr lang="es" sz="1400">
                <a:solidFill>
                  <a:schemeClr val="dk1"/>
                </a:solidFill>
              </a:rPr>
              <a:t> = j 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fin si 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fin para 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// Intercambiar el elemento mínimo con el primer elemento de la parte no ordenada 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si indice_minimo ≠ i entonces 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intercambiar A[i] con A[indice_minimo] 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fin si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fin para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fin procedimiento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Complejidad de Selection Sort</a:t>
            </a:r>
            <a:endParaRPr sz="280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62275" y="874900"/>
            <a:ext cx="85206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s" sz="1900">
                <a:solidFill>
                  <a:schemeClr val="dk1"/>
                </a:solidFill>
              </a:rPr>
              <a:t>Complejidad temporal</a:t>
            </a:r>
            <a:r>
              <a:rPr lang="es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s" sz="1900">
                <a:solidFill>
                  <a:schemeClr val="dk1"/>
                </a:solidFill>
              </a:rPr>
              <a:t>Mejor caso: O(n²)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s" sz="1900">
                <a:solidFill>
                  <a:schemeClr val="dk1"/>
                </a:solidFill>
              </a:rPr>
              <a:t>Caso promedio: O(n²)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s" sz="1900">
                <a:solidFill>
                  <a:schemeClr val="dk1"/>
                </a:solidFill>
              </a:rPr>
              <a:t>Peor caso: O(n²)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s" sz="1900">
                <a:solidFill>
                  <a:schemeClr val="dk1"/>
                </a:solidFill>
              </a:rPr>
              <a:t>Complejidad espacial</a:t>
            </a:r>
            <a:r>
              <a:rPr lang="es" sz="1900">
                <a:solidFill>
                  <a:schemeClr val="dk1"/>
                </a:solidFill>
              </a:rPr>
              <a:t>: O(1) - ordenamiento in-situ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Selection Sort realiza siempre el mismo número de comparaciones independientemente de la distribución inicial de los datos, por lo que su complejidad es constante en todos los casos.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Ventajas y Desventajas de Selection Sort</a:t>
            </a:r>
            <a:endParaRPr sz="280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62275" y="747900"/>
            <a:ext cx="8520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Ventajas: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Simple de implementar</a:t>
            </a:r>
            <a:r>
              <a:rPr lang="es" sz="1500">
                <a:solidFill>
                  <a:schemeClr val="dk1"/>
                </a:solidFill>
              </a:rPr>
              <a:t>: Es un algoritmo muy intuitivo y fácil de codificar.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Número mínimo de intercambios</a:t>
            </a:r>
            <a:r>
              <a:rPr lang="es" sz="1500">
                <a:solidFill>
                  <a:schemeClr val="dk1"/>
                </a:solidFill>
              </a:rPr>
              <a:t>: Realiza a lo sumo n-1 intercambios, lo que puede ser beneficioso cuando el costo de intercambiar elementos es alto.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Rendimiento predecible</a:t>
            </a:r>
            <a:r>
              <a:rPr lang="es" sz="1500">
                <a:solidFill>
                  <a:schemeClr val="dk1"/>
                </a:solidFill>
              </a:rPr>
              <a:t>: Siempre tiene la misma complejidad O(n²), independientemente de la distribución de los datos.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Estabilidad en memoria</a:t>
            </a:r>
            <a:r>
              <a:rPr lang="es" sz="1500">
                <a:solidFill>
                  <a:schemeClr val="dk1"/>
                </a:solidFill>
              </a:rPr>
              <a:t>: Funciona bien en sistemas con memoria limitada porque es un algoritmo in-situ.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Desventajas: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Ineficiente en arreglos grandes</a:t>
            </a:r>
            <a:r>
              <a:rPr lang="es" sz="1500">
                <a:solidFill>
                  <a:schemeClr val="dk1"/>
                </a:solidFill>
              </a:rPr>
              <a:t>: Su complejidad cuadrática lo hace poco práctico para grandes conjuntos de datos.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No adaptativo</a:t>
            </a:r>
            <a:r>
              <a:rPr lang="es" sz="1500">
                <a:solidFill>
                  <a:schemeClr val="dk1"/>
                </a:solidFill>
              </a:rPr>
              <a:t>: No aprovecha el orden parcial que pueda existir en el arreglo.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Ventajas y Desventajas de Selection Sort</a:t>
            </a:r>
            <a:endParaRPr sz="28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262275" y="747900"/>
            <a:ext cx="8520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Ventajas: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Simple de implementar</a:t>
            </a:r>
            <a:r>
              <a:rPr lang="es" sz="1500">
                <a:solidFill>
                  <a:schemeClr val="dk1"/>
                </a:solidFill>
              </a:rPr>
              <a:t>: Es un algoritmo muy intuitivo y fácil de codificar.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Número mínimo de intercambios</a:t>
            </a:r>
            <a:r>
              <a:rPr lang="es" sz="1500">
                <a:solidFill>
                  <a:schemeClr val="dk1"/>
                </a:solidFill>
              </a:rPr>
              <a:t>: Realiza a lo sumo n-1 intercambios, lo que puede ser beneficioso cuando el costo de intercambiar elementos es alto.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Rendimiento predecible</a:t>
            </a:r>
            <a:r>
              <a:rPr lang="es" sz="1500">
                <a:solidFill>
                  <a:schemeClr val="dk1"/>
                </a:solidFill>
              </a:rPr>
              <a:t>: Siempre tiene la misma complejidad O(n²), independientemente de la distribución de los datos.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Estabilidad en memoria</a:t>
            </a:r>
            <a:r>
              <a:rPr lang="es" sz="1500">
                <a:solidFill>
                  <a:schemeClr val="dk1"/>
                </a:solidFill>
              </a:rPr>
              <a:t>: Funciona bien en sistemas con memoria limitada porque es un algoritmo in-situ.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Desventajas: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Ineficiente en arreglos grandes</a:t>
            </a:r>
            <a:r>
              <a:rPr lang="es" sz="1500">
                <a:solidFill>
                  <a:schemeClr val="dk1"/>
                </a:solidFill>
              </a:rPr>
              <a:t>: Su complejidad cuadrática lo hace poco práctico para grandes conjuntos de datos.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s" sz="1500">
                <a:solidFill>
                  <a:schemeClr val="dk1"/>
                </a:solidFill>
              </a:rPr>
              <a:t>No adaptativo</a:t>
            </a:r>
            <a:r>
              <a:rPr lang="es" sz="1500">
                <a:solidFill>
                  <a:schemeClr val="dk1"/>
                </a:solidFill>
              </a:rPr>
              <a:t>: No aprovecha el orden parcial que pueda existir en el arreglo.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Insertion Sort: Concepto Básico</a:t>
            </a:r>
            <a:endParaRPr sz="2800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62275" y="747900"/>
            <a:ext cx="8520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Insertion Sort es un algoritmo de ordenamiento que construye el arreglo ordenado final de uno en uno. Funciona de manera similar a como ordenamos cartas en nuestra mano: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Se mantiene una parte del arreglo ya ordenada (inicialmente solo el primer elemento)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dk1"/>
                </a:solidFill>
              </a:rPr>
              <a:t>Se toma un elemento de la parte no ordenada y se </a:t>
            </a:r>
            <a:r>
              <a:rPr b="1" lang="es">
                <a:solidFill>
                  <a:schemeClr val="dk1"/>
                </a:solidFill>
              </a:rPr>
              <a:t>inserta</a:t>
            </a:r>
            <a:r>
              <a:rPr lang="es">
                <a:solidFill>
                  <a:schemeClr val="dk1"/>
                </a:solidFill>
              </a:rPr>
              <a:t> en la posición correcta dentro de la parte ordenada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Este proceso se repite hasta ordenar todo el arreglo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El algoritmo recorre el arreglo de izquierda a derecha, insertando cada elemento en su posición correcta entre los elementos ya ordenados a su izquierda.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Algoritmo Insertion Sort en Pseudocódigo</a:t>
            </a:r>
            <a:endParaRPr sz="28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62275" y="747900"/>
            <a:ext cx="8520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procedimiento insertionSort(A: arreglo de elementos)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n = longitud(A)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para i desde 1 hasta n-1 hacer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	</a:t>
            </a:r>
            <a:r>
              <a:rPr lang="es" sz="1200">
                <a:solidFill>
                  <a:srgbClr val="274E13"/>
                </a:solidFill>
              </a:rPr>
              <a:t>// Guardar el elemento actual</a:t>
            </a:r>
            <a:endParaRPr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	elemento_actual = A[i]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	</a:t>
            </a:r>
            <a:r>
              <a:rPr lang="es" sz="1200">
                <a:solidFill>
                  <a:srgbClr val="38761D"/>
                </a:solidFill>
              </a:rPr>
              <a:t>// Mover elementos mayores que elemento_actual a una posición adelante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	j = i - 1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	mientras j &gt;= 0 y A[j] &gt; elemento_actual hacer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    	A[j+1] = A[j]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    	j = j - 1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	fin mientras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	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	</a:t>
            </a:r>
            <a:r>
              <a:rPr lang="es" sz="1200">
                <a:solidFill>
                  <a:srgbClr val="38761D"/>
                </a:solidFill>
              </a:rPr>
              <a:t>// Insertar el elemento actual en su posición correcta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  	A[j+1] = elemento_actual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	fin para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fin procedimiento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Complejidad de Insertion Sort</a:t>
            </a:r>
            <a:endParaRPr sz="2800"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262275" y="747900"/>
            <a:ext cx="8520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s" sz="1900">
                <a:solidFill>
                  <a:schemeClr val="dk1"/>
                </a:solidFill>
              </a:rPr>
              <a:t>Complejidad temporal</a:t>
            </a:r>
            <a:r>
              <a:rPr lang="es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s" sz="1900">
                <a:solidFill>
                  <a:schemeClr val="dk1"/>
                </a:solidFill>
              </a:rPr>
              <a:t>Mejor caso: O(n) - cuando el arreglo ya está ordenado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s" sz="1900">
                <a:solidFill>
                  <a:schemeClr val="dk1"/>
                </a:solidFill>
              </a:rPr>
              <a:t>Caso promedio: O(n²)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s" sz="1900">
                <a:solidFill>
                  <a:schemeClr val="dk1"/>
                </a:solidFill>
              </a:rPr>
              <a:t>Peor caso: O(n²) - cuando el arreglo está ordenado en orden inverso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s" sz="1900">
                <a:solidFill>
                  <a:schemeClr val="dk1"/>
                </a:solidFill>
              </a:rPr>
              <a:t>Complejidad espacial</a:t>
            </a:r>
            <a:r>
              <a:rPr lang="es" sz="1900">
                <a:solidFill>
                  <a:schemeClr val="dk1"/>
                </a:solidFill>
              </a:rPr>
              <a:t>: O(1) - ordenamiento in-situ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La eficiencia de Insertion Sort depende significativamente de qué tan ordenado esté previamente el arreglo, lo que lo hace adaptativo.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Ventajas y Desventajas de Insertion Sort</a:t>
            </a:r>
            <a:endParaRPr sz="2800"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62275" y="747900"/>
            <a:ext cx="8520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Ventajas: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chemeClr val="dk1"/>
                </a:solidFill>
              </a:rPr>
              <a:t>Simple de implementar</a:t>
            </a:r>
            <a:r>
              <a:rPr lang="es" sz="1400">
                <a:solidFill>
                  <a:schemeClr val="dk1"/>
                </a:solidFill>
              </a:rPr>
              <a:t>: Fácil de entender y codificar.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chemeClr val="dk1"/>
                </a:solidFill>
              </a:rPr>
              <a:t>Eficiente para arreglos pequeños</a:t>
            </a:r>
            <a:r>
              <a:rPr lang="es" sz="1400">
                <a:solidFill>
                  <a:schemeClr val="dk1"/>
                </a:solidFill>
              </a:rPr>
              <a:t>: Para n pequeño (típicamente n &lt; 20), puede superar a algoritmos más complejos.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chemeClr val="dk1"/>
                </a:solidFill>
              </a:rPr>
              <a:t>Adaptativo</a:t>
            </a:r>
            <a:r>
              <a:rPr lang="es" sz="1400">
                <a:solidFill>
                  <a:schemeClr val="dk1"/>
                </a:solidFill>
              </a:rPr>
              <a:t>: Eficiente para datos parcialmente ordenados, llegando a O(n) en el mejor caso.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chemeClr val="dk1"/>
                </a:solidFill>
              </a:rPr>
              <a:t>In-situ</a:t>
            </a:r>
            <a:r>
              <a:rPr lang="es" sz="1400">
                <a:solidFill>
                  <a:schemeClr val="dk1"/>
                </a:solidFill>
              </a:rPr>
              <a:t>: No requiere memoria adicional.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Desventajas: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chemeClr val="dk1"/>
                </a:solidFill>
              </a:rPr>
              <a:t>Ineficiente para arreglos grandes</a:t>
            </a:r>
            <a:r>
              <a:rPr lang="es" sz="1400">
                <a:solidFill>
                  <a:schemeClr val="dk1"/>
                </a:solidFill>
              </a:rPr>
              <a:t>: Su complejidad cuadrática lo hace poco práctico para grandes conjuntos de datos.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chemeClr val="dk1"/>
                </a:solidFill>
              </a:rPr>
              <a:t>Requiere muchos desplazamientos</a:t>
            </a:r>
            <a:r>
              <a:rPr lang="es" sz="1400">
                <a:solidFill>
                  <a:schemeClr val="dk1"/>
                </a:solidFill>
              </a:rPr>
              <a:t>: A diferencia de Selection Sort, puede requerir muchos movimientos de elementos.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Consideraciones</a:t>
            </a:r>
            <a:endParaRPr sz="2800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62275" y="747900"/>
            <a:ext cx="85206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</a:rPr>
              <a:t>Aplicaciones prácticas</a:t>
            </a:r>
            <a:r>
              <a:rPr lang="es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1"/>
                </a:solidFill>
              </a:rPr>
              <a:t>Es utilizado en la implementación de algoritmos de ordenamiento híbridos como Timsort (usado en Python y Java).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1"/>
                </a:solidFill>
              </a:rPr>
              <a:t>Muy eficiente cuando se ordenan elementos a medida que llegan (ordenamiento en línea).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1"/>
                </a:solidFill>
              </a:rPr>
              <a:t>Ideal para completar el ordenamiento en arreglos casi ordenados.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</a:rPr>
              <a:t>Comparación con Bubble y Selection</a:t>
            </a:r>
            <a:r>
              <a:rPr lang="es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1"/>
                </a:solidFill>
              </a:rPr>
              <a:t>Es generalmente más eficiente que Bubble Sort.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1"/>
                </a:solidFill>
              </a:rPr>
              <a:t>A diferencia de Selection Sort, aprovecha el orden parcial existente.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s" sz="1900">
                <a:solidFill>
                  <a:schemeClr val="dk1"/>
                </a:solidFill>
              </a:rPr>
              <a:t>Es estable, a diferencia de Selection Sort.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¿Qué son los algoritmos de ordenamiento?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Definición</a:t>
            </a:r>
            <a:r>
              <a:rPr lang="es" sz="2000">
                <a:solidFill>
                  <a:schemeClr val="dk1"/>
                </a:solidFill>
              </a:rPr>
              <a:t>: Son técnicas que organizan elementos de una colección en un orden específico</a:t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Objetivo</a:t>
            </a:r>
            <a:r>
              <a:rPr lang="es" sz="2000">
                <a:solidFill>
                  <a:schemeClr val="dk1"/>
                </a:solidFill>
              </a:rPr>
              <a:t>: Transformar un conjunto desordenado en uno ordenado</a:t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Tipos de ordenamiento</a:t>
            </a:r>
            <a:r>
              <a:rPr lang="e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Numérico (ascendente o descendente)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Alfabético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Por múltiples criterios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Ejercicio Práctico</a:t>
            </a:r>
            <a:endParaRPr sz="28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142325" y="8114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Implementar los 3 algoritmos de ordenamiento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Modificalo para contar el número de comparaciones e intercambios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Probá con diferentes arrays: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solidFill>
                  <a:schemeClr val="dk1"/>
                </a:solidFill>
              </a:rPr>
              <a:t>Ordenado: [1, 2, 3, 4, 5]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solidFill>
                  <a:schemeClr val="dk1"/>
                </a:solidFill>
              </a:rPr>
              <a:t>Inversamente ordenado: [5, 4, 3, 2, 1]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>
                <a:solidFill>
                  <a:schemeClr val="dk1"/>
                </a:solidFill>
              </a:rPr>
              <a:t>Parcialmente ordenado: [1, 3, 2, 5, 4]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Compará el número de operaciones en cada caso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¿Para qué sirven los algoritmos de ordenamiento?</a:t>
            </a:r>
            <a:endParaRPr sz="280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8184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Búsqueda eficiente</a:t>
            </a:r>
            <a:r>
              <a:rPr lang="es">
                <a:solidFill>
                  <a:schemeClr val="dk1"/>
                </a:solidFill>
              </a:rPr>
              <a:t>: La búsqueda binaria en datos ordenados es O(log n)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Procesamiento de datos</a:t>
            </a:r>
            <a:r>
              <a:rPr lang="es">
                <a:solidFill>
                  <a:schemeClr val="dk1"/>
                </a:solidFill>
              </a:rPr>
              <a:t>: Facilitan análisis y visualización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Organización de información</a:t>
            </a:r>
            <a:r>
              <a:rPr lang="es">
                <a:solidFill>
                  <a:schemeClr val="dk1"/>
                </a:solidFill>
              </a:rPr>
              <a:t>: Interfaces de usuario, reportes, tablas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Base para otros algoritmos</a:t>
            </a:r>
            <a:r>
              <a:rPr lang="es">
                <a:solidFill>
                  <a:schemeClr val="dk1"/>
                </a:solidFill>
              </a:rPr>
              <a:t>: Muchos algoritmos requieren datos ordenados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Aplicaciones prácticas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Clasificación de resultados de búsqueda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Ordenamiento de contactos/archivos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Análisis estadístico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Bases de datos</a:t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Complejidad Algorítmica: O(n²)</a:t>
            </a:r>
            <a:endParaRPr sz="28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81845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¿Qué significa O(n²)?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dk1"/>
                </a:solidFill>
              </a:rPr>
              <a:t>Tiempo de ejecución crece de forma cuadrática con el tamaño de la entrada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dk1"/>
                </a:solidFill>
              </a:rPr>
              <a:t>Si duplicamos el tamaño, el tiempo se cuadruplica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Visualización</a:t>
            </a:r>
            <a:r>
              <a:rPr lang="e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dk1"/>
                </a:solidFill>
              </a:rPr>
              <a:t>Para n=10: aproximadamente 100 operaciones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dk1"/>
                </a:solidFill>
              </a:rPr>
              <a:t>Para n=100: aproximadamente 10,000 operaciones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dk1"/>
                </a:solidFill>
              </a:rPr>
              <a:t>Para n=1000: aproximadamente 1,000,000 operaciones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Algoritmos O(n²) comunes</a:t>
            </a:r>
            <a:r>
              <a:rPr lang="es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dk1"/>
                </a:solidFill>
              </a:rPr>
              <a:t>Bubble Sort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dk1"/>
                </a:solidFill>
              </a:rPr>
              <a:t>Selection Sort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chemeClr val="dk1"/>
                </a:solidFill>
              </a:rPr>
              <a:t>Insertion Sort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¿Por qué es importante aprender algoritmos O(n²)?</a:t>
            </a:r>
            <a:endParaRPr sz="28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81845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Fundamentos conceptuales</a:t>
            </a:r>
            <a:r>
              <a:rPr lang="e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</a:rPr>
              <a:t>Facilitan la comprensión de estructuras de datos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</a:rPr>
              <a:t>Introducen conceptos de eficiencia algorítmica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Simplicidad de implementación</a:t>
            </a:r>
            <a:r>
              <a:rPr lang="e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</a:rPr>
              <a:t>Fáciles de codificar y depurar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</a:rPr>
              <a:t>Requieren pocos recursos adicionales (memoria)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Base para entender algoritmos avanzados</a:t>
            </a:r>
            <a:r>
              <a:rPr lang="e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</a:rPr>
              <a:t>Punto de comparación para algoritmos más eficientes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</a:rPr>
              <a:t>Muchos algoritmos rápidos usan conceptos similares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Útiles en situaciones específicas</a:t>
            </a:r>
            <a:r>
              <a:rPr lang="e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</a:rPr>
              <a:t>Arrays pequeños (n &lt; 20)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</a:rPr>
              <a:t>Datos parcialmente ordenados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" sz="1200">
                <a:solidFill>
                  <a:schemeClr val="dk1"/>
                </a:solidFill>
              </a:rPr>
              <a:t>Sistemas con recursos limitados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Bubble Sort: Concepto Básico</a:t>
            </a:r>
            <a:endParaRPr sz="28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81845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Bubble Sort: Concepto Básico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s" sz="1700">
                <a:solidFill>
                  <a:schemeClr val="dk1"/>
                </a:solidFill>
              </a:rPr>
              <a:t>Idea principal</a:t>
            </a:r>
            <a:r>
              <a:rPr lang="e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s" sz="1700">
                <a:solidFill>
                  <a:schemeClr val="dk1"/>
                </a:solidFill>
              </a:rPr>
              <a:t>Comparar pares adyacentes de elementos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s" sz="1700">
                <a:solidFill>
                  <a:schemeClr val="dk1"/>
                </a:solidFill>
              </a:rPr>
              <a:t>Intercambiar si están en orden incorrecto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s" sz="1700">
                <a:solidFill>
                  <a:schemeClr val="dk1"/>
                </a:solidFill>
              </a:rPr>
              <a:t>Repetir hasta que no haya intercambios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s" sz="1700">
                <a:solidFill>
                  <a:schemeClr val="dk1"/>
                </a:solidFill>
              </a:rPr>
              <a:t>Analogía</a:t>
            </a:r>
            <a:r>
              <a:rPr lang="e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s" sz="1700">
                <a:solidFill>
                  <a:schemeClr val="dk1"/>
                </a:solidFill>
              </a:rPr>
              <a:t>Como burbujas en agua, los elementos "livianos" flotan a la superficie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s" sz="1700">
                <a:solidFill>
                  <a:schemeClr val="dk1"/>
                </a:solidFill>
              </a:rPr>
              <a:t>Los valores más grandes "burbujean" hacia el final del array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Algoritmo Bubble Sort en Pseudocódigo</a:t>
            </a:r>
            <a:endParaRPr sz="28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81845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BUBBLE-SORT(A)</a:t>
            </a:r>
            <a:endParaRPr b="1"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n = longitud(A) </a:t>
            </a:r>
            <a:endParaRPr b="1" sz="1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for i = 0 to n-1 </a:t>
            </a:r>
            <a:endParaRPr b="1" sz="14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swapped = false </a:t>
            </a:r>
            <a:endParaRPr b="1" sz="1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for j = 0 to n-i-1 </a:t>
            </a:r>
            <a:endParaRPr b="1" sz="14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if A[j] &gt; A[j+1] </a:t>
            </a:r>
            <a:endParaRPr b="1" sz="14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intercambiar A[j] con A[j+1] </a:t>
            </a:r>
            <a:endParaRPr b="1" sz="14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swapped = true </a:t>
            </a:r>
            <a:endParaRPr b="1" sz="1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if swapped == false </a:t>
            </a:r>
            <a:endParaRPr b="1" sz="14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break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Complejidad de Bubble Sort</a:t>
            </a:r>
            <a:endParaRPr sz="28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62275" y="8114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Tiempo (Peor caso)</a:t>
            </a:r>
            <a:r>
              <a:rPr lang="es">
                <a:solidFill>
                  <a:schemeClr val="dk1"/>
                </a:solidFill>
              </a:rPr>
              <a:t>: O(n²)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Ocurre cuando el array está en orden inverso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Requiere el máximo número de intercambios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Tiempo (Mejor caso)</a:t>
            </a:r>
            <a:r>
              <a:rPr lang="es">
                <a:solidFill>
                  <a:schemeClr val="dk1"/>
                </a:solidFill>
              </a:rPr>
              <a:t>: O(n)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Ocurre cuando el array ya está ordenado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Con optimización de "swapped", termina en una pasada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Tiempo (Caso promedio)</a:t>
            </a:r>
            <a:r>
              <a:rPr lang="es">
                <a:solidFill>
                  <a:schemeClr val="dk1"/>
                </a:solidFill>
              </a:rPr>
              <a:t>: O(n²)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Espacio</a:t>
            </a:r>
            <a:r>
              <a:rPr lang="es">
                <a:solidFill>
                  <a:schemeClr val="dk1"/>
                </a:solidFill>
              </a:rPr>
              <a:t>: O(1)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Usa memoria constante independiente del tamaño del array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800"/>
              <a:t>Ventajas y Desventajas de Bubble Sort</a:t>
            </a:r>
            <a:endParaRPr sz="280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62275" y="811400"/>
            <a:ext cx="85206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Ventajas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Fácil de entender e implementar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Detecta si el array ya está ordenado (con bandera "swapped")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Estable: mantiene el orden relativo de elementos iguales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In-place: no requiere memoria adicional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Desventajas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Ineficiente para arrays grandes (O(n²))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Realiza muchos intercambios innecesarios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Mucho más lento que algoritmos avanzados como Quick Sort o Merge Sort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