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Roboto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4a97b1c6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4a97b1c6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456075b7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456075b7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456075b7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456075b7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456075b7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456075b7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vimos ayer?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45025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/>
              <a:t>stdio.h</a:t>
            </a:r>
            <a:endParaRPr sz="3220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13950"/>
            <a:ext cx="8520600" cy="3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188038"/>
                </a:solidFill>
              </a:rPr>
              <a:t>stdio.h</a:t>
            </a:r>
            <a:r>
              <a:rPr lang="es" sz="2100">
                <a:solidFill>
                  <a:srgbClr val="000000"/>
                </a:solidFill>
              </a:rPr>
              <a:t> (Standard Input Output Header) es una biblioteca estándar de C que proporciona funciones para la entrada y salida de datos, como: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s" sz="2100">
                <a:solidFill>
                  <a:srgbClr val="188038"/>
                </a:solidFill>
              </a:rPr>
              <a:t>printf()</a:t>
            </a:r>
            <a:r>
              <a:rPr lang="es" sz="2100">
                <a:solidFill>
                  <a:srgbClr val="000000"/>
                </a:solidFill>
              </a:rPr>
              <a:t> → Imprime texto en la pantalla.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s" sz="2100">
                <a:solidFill>
                  <a:srgbClr val="188038"/>
                </a:solidFill>
              </a:rPr>
              <a:t>scanf()</a:t>
            </a:r>
            <a:r>
              <a:rPr lang="es" sz="2100">
                <a:solidFill>
                  <a:srgbClr val="000000"/>
                </a:solidFill>
              </a:rPr>
              <a:t> → Captura datos del usuario.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>
                <a:solidFill>
                  <a:srgbClr val="000000"/>
                </a:solidFill>
              </a:rPr>
              <a:t>Si no incluimos </a:t>
            </a:r>
            <a:r>
              <a:rPr lang="es" sz="2100">
                <a:solidFill>
                  <a:srgbClr val="188038"/>
                </a:solidFill>
              </a:rPr>
              <a:t>#include &lt;stdio.h&gt;</a:t>
            </a:r>
            <a:r>
              <a:rPr lang="es" sz="2100">
                <a:solidFill>
                  <a:srgbClr val="000000"/>
                </a:solidFill>
              </a:rPr>
              <a:t>, el compilador no reconocerá funciones como </a:t>
            </a:r>
            <a:r>
              <a:rPr lang="es" sz="2100">
                <a:solidFill>
                  <a:srgbClr val="188038"/>
                </a:solidFill>
              </a:rPr>
              <a:t>printf()</a:t>
            </a:r>
            <a:r>
              <a:rPr lang="es" sz="2100">
                <a:solidFill>
                  <a:srgbClr val="000000"/>
                </a:solidFill>
              </a:rPr>
              <a:t> o </a:t>
            </a:r>
            <a:r>
              <a:rPr lang="es" sz="2100">
                <a:solidFill>
                  <a:srgbClr val="188038"/>
                </a:solidFill>
              </a:rPr>
              <a:t>scanf()</a:t>
            </a:r>
            <a:r>
              <a:rPr lang="es" sz="2100">
                <a:solidFill>
                  <a:srgbClr val="000000"/>
                </a:solidFill>
              </a:rPr>
              <a:t>, y dará errores.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45025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/>
              <a:t>int main( ){ </a:t>
            </a:r>
            <a:r>
              <a:rPr lang="es" sz="1000"/>
              <a:t>acá va todo el código</a:t>
            </a:r>
            <a:r>
              <a:rPr lang="es" sz="3220"/>
              <a:t> }</a:t>
            </a:r>
            <a:endParaRPr sz="3220"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191600"/>
            <a:ext cx="8520600" cy="3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188038"/>
                </a:solidFill>
              </a:rPr>
              <a:t>main()</a:t>
            </a:r>
            <a:r>
              <a:rPr lang="es" sz="2000">
                <a:solidFill>
                  <a:srgbClr val="000000"/>
                </a:solidFill>
              </a:rPr>
              <a:t> es la función principal de un programa en C. Es el </a:t>
            </a:r>
            <a:r>
              <a:rPr b="1" lang="es" sz="2000">
                <a:solidFill>
                  <a:srgbClr val="000000"/>
                </a:solidFill>
              </a:rPr>
              <a:t>punto de entrada</a:t>
            </a:r>
            <a:r>
              <a:rPr lang="es" sz="2000">
                <a:solidFill>
                  <a:srgbClr val="000000"/>
                </a:solidFill>
              </a:rPr>
              <a:t> del programa, donde comienza su ejecución. Sin </a:t>
            </a:r>
            <a:r>
              <a:rPr lang="es" sz="2000">
                <a:solidFill>
                  <a:srgbClr val="188038"/>
                </a:solidFill>
              </a:rPr>
              <a:t>main()</a:t>
            </a:r>
            <a:r>
              <a:rPr lang="es" sz="2000">
                <a:solidFill>
                  <a:srgbClr val="000000"/>
                </a:solidFill>
              </a:rPr>
              <a:t>, el programa no sabe por dónde empezar.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#include &lt;stdio.h&gt;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int</a:t>
            </a:r>
            <a:r>
              <a:rPr lang="es" sz="2000">
                <a:solidFill>
                  <a:srgbClr val="000000"/>
                </a:solidFill>
              </a:rPr>
              <a:t> </a:t>
            </a:r>
            <a:r>
              <a:rPr lang="es" sz="2000">
                <a:solidFill>
                  <a:srgbClr val="BF9000"/>
                </a:solidFill>
              </a:rPr>
              <a:t>main</a:t>
            </a:r>
            <a:r>
              <a:rPr lang="es" sz="2000">
                <a:solidFill>
                  <a:srgbClr val="000000"/>
                </a:solidFill>
              </a:rPr>
              <a:t>() {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	</a:t>
            </a:r>
            <a:r>
              <a:rPr lang="es" sz="2000">
                <a:solidFill>
                  <a:srgbClr val="BF9000"/>
                </a:solidFill>
              </a:rPr>
              <a:t>printf</a:t>
            </a:r>
            <a:r>
              <a:rPr lang="es" sz="2000">
                <a:solidFill>
                  <a:srgbClr val="000000"/>
                </a:solidFill>
              </a:rPr>
              <a:t>(</a:t>
            </a:r>
            <a:r>
              <a:rPr lang="es" sz="2000">
                <a:solidFill>
                  <a:srgbClr val="B45F06"/>
                </a:solidFill>
              </a:rPr>
              <a:t>"Hola, mundo!\n"</a:t>
            </a:r>
            <a:r>
              <a:rPr lang="es" sz="2000">
                <a:solidFill>
                  <a:srgbClr val="000000"/>
                </a:solidFill>
              </a:rPr>
              <a:t>);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	</a:t>
            </a:r>
            <a:r>
              <a:rPr lang="es" sz="2000">
                <a:solidFill>
                  <a:srgbClr val="741B47"/>
                </a:solidFill>
              </a:rPr>
              <a:t>return </a:t>
            </a:r>
            <a:r>
              <a:rPr lang="es" sz="2000">
                <a:solidFill>
                  <a:srgbClr val="6AA84F"/>
                </a:solidFill>
              </a:rPr>
              <a:t>0</a:t>
            </a:r>
            <a:r>
              <a:rPr lang="es" sz="2000">
                <a:solidFill>
                  <a:srgbClr val="000000"/>
                </a:solidFill>
              </a:rPr>
              <a:t>;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}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45025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/>
              <a:t>Y por qué ponemos return 0; ???</a:t>
            </a:r>
            <a:endParaRPr sz="3220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191600"/>
            <a:ext cx="8520600" cy="3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La función </a:t>
            </a:r>
            <a:r>
              <a:rPr lang="es" sz="2000">
                <a:solidFill>
                  <a:srgbClr val="188038"/>
                </a:solidFill>
              </a:rPr>
              <a:t>main()</a:t>
            </a:r>
            <a:r>
              <a:rPr lang="es" sz="2000">
                <a:solidFill>
                  <a:srgbClr val="000000"/>
                </a:solidFill>
              </a:rPr>
              <a:t> devuelve un número entero (</a:t>
            </a:r>
            <a:r>
              <a:rPr lang="es" sz="2000">
                <a:solidFill>
                  <a:srgbClr val="188038"/>
                </a:solidFill>
              </a:rPr>
              <a:t>int main()</a:t>
            </a:r>
            <a:r>
              <a:rPr lang="es" sz="2000">
                <a:solidFill>
                  <a:srgbClr val="000000"/>
                </a:solidFill>
              </a:rPr>
              <a:t>). Antes de que el main finalice (</a:t>
            </a:r>
            <a:r>
              <a:rPr b="1" lang="es" sz="2000">
                <a:solidFill>
                  <a:srgbClr val="000000"/>
                </a:solidFill>
              </a:rPr>
              <a:t>antes del }</a:t>
            </a:r>
            <a:r>
              <a:rPr lang="es" sz="2000">
                <a:solidFill>
                  <a:srgbClr val="000000"/>
                </a:solidFill>
              </a:rPr>
              <a:t>)debemos retornar un </a:t>
            </a:r>
            <a:r>
              <a:rPr lang="es" sz="2000">
                <a:solidFill>
                  <a:srgbClr val="000000"/>
                </a:solidFill>
              </a:rPr>
              <a:t>número</a:t>
            </a:r>
            <a:r>
              <a:rPr lang="es" sz="2000">
                <a:solidFill>
                  <a:srgbClr val="000000"/>
                </a:solidFill>
              </a:rPr>
              <a:t>. Este número indica si el programa terminó correctamente o hubo errores: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" sz="2000">
                <a:solidFill>
                  <a:srgbClr val="188038"/>
                </a:solidFill>
              </a:rPr>
              <a:t>return 0;</a:t>
            </a:r>
            <a:r>
              <a:rPr lang="es" sz="2000">
                <a:solidFill>
                  <a:srgbClr val="000000"/>
                </a:solidFill>
              </a:rPr>
              <a:t> → Indica que el programa terminó sin errores.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" sz="2000">
                <a:solidFill>
                  <a:srgbClr val="188038"/>
                </a:solidFill>
              </a:rPr>
              <a:t>return 1;</a:t>
            </a:r>
            <a:r>
              <a:rPr lang="es" sz="2000">
                <a:solidFill>
                  <a:srgbClr val="000000"/>
                </a:solidFill>
              </a:rPr>
              <a:t> (o cualquier otro número) → Puede indicar un error.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/>
              <a:t>¿Qué pasa al compilar y ejecutar?</a:t>
            </a:r>
            <a:endParaRPr sz="3220"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191600"/>
            <a:ext cx="8520600" cy="3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Compilar significa transformar el código fuente (</a:t>
            </a:r>
            <a:r>
              <a:rPr lang="e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.c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en código máquina (</a:t>
            </a:r>
            <a:r>
              <a:rPr lang="e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.exe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.out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etc.). Se hace en varias etapas: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1"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Preprocesador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Procesa </a:t>
            </a:r>
            <a:r>
              <a:rPr lang="e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#include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#define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etc.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1"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Compilación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Convierte el código en lenguaje ensamblador.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1"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Ensamblado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Traduce ensamblador a código máquina.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1"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Enlazado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Une el código con las bibliotecas necesarias.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Ejecutar</a:t>
            </a:r>
            <a:r>
              <a:rPr lang="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Correr el programa, </a:t>
            </a:r>
            <a:r>
              <a:rPr lang="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hacer</a:t>
            </a:r>
            <a:r>
              <a:rPr lang="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este programa funcione.</a:t>
            </a:r>
            <a:endParaRPr sz="2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