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  <p:embeddedFont>
      <p:font typeface="Roboto Mon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C74DAEF-1CB0-4CC4-89BC-E79AE5BEB745}">
  <a:tblStyle styleId="{FC74DAEF-1CB0-4CC4-89BC-E79AE5BEB74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RobotoMono-bold.fntdata"/><Relationship Id="rId27" Type="http://schemas.openxmlformats.org/officeDocument/2006/relationships/font" Target="fonts/RobotoMono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Mon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RobotoMon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44562c1bf2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44562c1bf2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44562c1bf2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44562c1bf2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44562c1bf2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44562c1bf2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44562c1bf2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44562c1bf2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44562c1bf2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44562c1bf2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44562c1bf2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44562c1bf2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44562c1bf2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44562c1bf2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f4a97b1c63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f4a97b1c63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44562c1bf2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44562c1bf2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44562c1bf2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44562c1bf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44562c1bf2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44562c1bf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44562c1bf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44562c1bf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44562c1bf2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44562c1bf2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44562c1bf2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44562c1bf2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44562c1bf2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44562c1bf2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460950" y="1878450"/>
            <a:ext cx="8222100" cy="138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Tipos de Variables y Operadores </a:t>
            </a:r>
            <a:r>
              <a:rPr lang="es"/>
              <a:t>Aritméticos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311700" y="445025"/>
            <a:ext cx="8178300" cy="7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320"/>
              <a:t>Y las cadenas de caracteres?</a:t>
            </a:r>
            <a:endParaRPr sz="3320"/>
          </a:p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311700" y="1213950"/>
            <a:ext cx="8520600" cy="33549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000000"/>
                </a:solidFill>
              </a:rPr>
              <a:t>En C, una </a:t>
            </a:r>
            <a:r>
              <a:rPr b="1" lang="es" sz="2000">
                <a:solidFill>
                  <a:srgbClr val="000000"/>
                </a:solidFill>
              </a:rPr>
              <a:t>cadena de caracteres</a:t>
            </a:r>
            <a:r>
              <a:rPr lang="es" sz="2000">
                <a:solidFill>
                  <a:srgbClr val="000000"/>
                </a:solidFill>
              </a:rPr>
              <a:t> es una secuencia de caracteres almacenados en un arreglo (lo veremos más adelante).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000000"/>
                </a:solidFill>
              </a:rPr>
              <a:t>char saludo[ ] = "Hola";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000000"/>
                </a:solidFill>
              </a:rPr>
              <a:t>En este caso, la cadena "Hola" se guarda como un arreglo de caracteres: {'H', 'o', 'l', 'a', '\0'}.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000000"/>
                </a:solidFill>
              </a:rPr>
              <a:t>En C no existen las cadenas de caracteres como un tipo de dato primitivo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311700" y="445025"/>
            <a:ext cx="8178300" cy="7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320"/>
              <a:t>También existen constantes…</a:t>
            </a:r>
            <a:endParaRPr sz="3320"/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311700" y="1213950"/>
            <a:ext cx="8520600" cy="33549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8">
                <a:solidFill>
                  <a:srgbClr val="000000"/>
                </a:solidFill>
              </a:rPr>
              <a:t>Las </a:t>
            </a:r>
            <a:r>
              <a:rPr b="1" lang="es" sz="1408">
                <a:solidFill>
                  <a:srgbClr val="000000"/>
                </a:solidFill>
              </a:rPr>
              <a:t>constantes no son variables</a:t>
            </a:r>
            <a:r>
              <a:rPr lang="es" sz="1408">
                <a:solidFill>
                  <a:srgbClr val="000000"/>
                </a:solidFill>
              </a:rPr>
              <a:t> en el sentido tradicional, porque su valor no puede cambiar después de ser definido.</a:t>
            </a:r>
            <a:endParaRPr sz="1408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8">
                <a:solidFill>
                  <a:srgbClr val="000000"/>
                </a:solidFill>
              </a:rPr>
              <a:t>Las constantes son útiles porque:</a:t>
            </a:r>
            <a:endParaRPr sz="1408">
              <a:solidFill>
                <a:srgbClr val="000000"/>
              </a:solidFill>
            </a:endParaRPr>
          </a:p>
          <a:p>
            <a:pPr indent="-304602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s" sz="1408">
                <a:solidFill>
                  <a:srgbClr val="000000"/>
                </a:solidFill>
              </a:rPr>
              <a:t>Sirven para e</a:t>
            </a:r>
            <a:r>
              <a:rPr b="1" lang="es" sz="1408">
                <a:solidFill>
                  <a:srgbClr val="000000"/>
                </a:solidFill>
              </a:rPr>
              <a:t>vitar</a:t>
            </a:r>
            <a:r>
              <a:rPr b="1" lang="es" sz="1408">
                <a:solidFill>
                  <a:srgbClr val="000000"/>
                </a:solidFill>
              </a:rPr>
              <a:t> modificaciones accidentales</a:t>
            </a:r>
            <a:r>
              <a:rPr lang="es" sz="1408">
                <a:solidFill>
                  <a:srgbClr val="000000"/>
                </a:solidFill>
              </a:rPr>
              <a:t> en valores críticos.</a:t>
            </a:r>
            <a:endParaRPr sz="1408">
              <a:solidFill>
                <a:srgbClr val="000000"/>
              </a:solidFill>
            </a:endParaRPr>
          </a:p>
          <a:p>
            <a:pPr indent="-30460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s" sz="1408">
                <a:solidFill>
                  <a:srgbClr val="000000"/>
                </a:solidFill>
              </a:rPr>
              <a:t>Hacen que el código sea más legible</a:t>
            </a:r>
            <a:r>
              <a:rPr lang="es" sz="1408">
                <a:solidFill>
                  <a:srgbClr val="000000"/>
                </a:solidFill>
              </a:rPr>
              <a:t> al usar nombres descriptivos en lugar de valores "mágicos".</a:t>
            </a:r>
            <a:endParaRPr sz="1408">
              <a:solidFill>
                <a:srgbClr val="000000"/>
              </a:solidFill>
            </a:endParaRPr>
          </a:p>
          <a:p>
            <a:pPr indent="-30460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s" sz="1408">
                <a:solidFill>
                  <a:srgbClr val="000000"/>
                </a:solidFill>
              </a:rPr>
              <a:t>Facilitan el mantenimiento del código</a:t>
            </a:r>
            <a:r>
              <a:rPr lang="es" sz="1408">
                <a:solidFill>
                  <a:srgbClr val="000000"/>
                </a:solidFill>
              </a:rPr>
              <a:t>, ya que si necesitas cambiar un valor, solo lo haces en un lugar.</a:t>
            </a:r>
            <a:endParaRPr sz="1408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8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8">
                <a:solidFill>
                  <a:schemeClr val="dk1"/>
                </a:solidFill>
              </a:rPr>
              <a:t>const float</a:t>
            </a:r>
            <a:r>
              <a:rPr lang="es" sz="1408">
                <a:solidFill>
                  <a:srgbClr val="000000"/>
                </a:solidFill>
              </a:rPr>
              <a:t> PI = </a:t>
            </a:r>
            <a:r>
              <a:rPr lang="es" sz="1408">
                <a:solidFill>
                  <a:srgbClr val="274E13"/>
                </a:solidFill>
              </a:rPr>
              <a:t>3.14159</a:t>
            </a:r>
            <a:r>
              <a:rPr lang="es" sz="1408">
                <a:solidFill>
                  <a:srgbClr val="000000"/>
                </a:solidFill>
              </a:rPr>
              <a:t>;</a:t>
            </a:r>
            <a:endParaRPr sz="1408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8">
                <a:solidFill>
                  <a:schemeClr val="dk1"/>
                </a:solidFill>
              </a:rPr>
              <a:t>const int </a:t>
            </a:r>
            <a:r>
              <a:rPr lang="es" sz="1408">
                <a:solidFill>
                  <a:srgbClr val="000000"/>
                </a:solidFill>
              </a:rPr>
              <a:t>MAX_EDAD = </a:t>
            </a:r>
            <a:r>
              <a:rPr lang="es" sz="1408">
                <a:solidFill>
                  <a:srgbClr val="274E13"/>
                </a:solidFill>
              </a:rPr>
              <a:t>100</a:t>
            </a:r>
            <a:r>
              <a:rPr lang="es" sz="1408">
                <a:solidFill>
                  <a:srgbClr val="000000"/>
                </a:solidFill>
              </a:rPr>
              <a:t>;</a:t>
            </a:r>
            <a:endParaRPr sz="1408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También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 puede usar la directiva #define…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311700" y="167000"/>
            <a:ext cx="8178300" cy="7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320"/>
              <a:t>Operadores </a:t>
            </a:r>
            <a:r>
              <a:rPr lang="es" sz="3320"/>
              <a:t>Aritméticos</a:t>
            </a:r>
            <a:endParaRPr sz="3320"/>
          </a:p>
        </p:txBody>
      </p:sp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311700" y="868700"/>
            <a:ext cx="8520600" cy="37002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0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000000"/>
                </a:solidFill>
              </a:rPr>
              <a:t>Los operadores aritméticos en </a:t>
            </a:r>
            <a:r>
              <a:rPr b="1" lang="es" sz="1700">
                <a:solidFill>
                  <a:srgbClr val="000000"/>
                </a:solidFill>
              </a:rPr>
              <a:t>C</a:t>
            </a:r>
            <a:r>
              <a:rPr lang="es" sz="1700">
                <a:solidFill>
                  <a:srgbClr val="000000"/>
                </a:solidFill>
              </a:rPr>
              <a:t> son aquellos que permiten realizar operaciones matemáticas básicas como suma, resta, multiplicación, división y módulo. Son fundamentales para cualquier cálculo en el lenguaje.</a:t>
            </a:r>
            <a:endParaRPr sz="17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188038"/>
                </a:solidFill>
              </a:rPr>
              <a:t>a + b</a:t>
            </a:r>
            <a:r>
              <a:rPr lang="es" sz="1200">
                <a:solidFill>
                  <a:srgbClr val="000000"/>
                </a:solidFill>
              </a:rPr>
              <a:t> toma los valores de </a:t>
            </a:r>
            <a:r>
              <a:rPr lang="es" sz="1200">
                <a:solidFill>
                  <a:srgbClr val="188038"/>
                </a:solidFill>
              </a:rPr>
              <a:t>a</a:t>
            </a:r>
            <a:r>
              <a:rPr lang="es" sz="1200">
                <a:solidFill>
                  <a:srgbClr val="000000"/>
                </a:solidFill>
              </a:rPr>
              <a:t> y </a:t>
            </a:r>
            <a:r>
              <a:rPr lang="es" sz="1200">
                <a:solidFill>
                  <a:srgbClr val="188038"/>
                </a:solidFill>
              </a:rPr>
              <a:t>b</a:t>
            </a:r>
            <a:r>
              <a:rPr lang="es" sz="1200">
                <a:solidFill>
                  <a:srgbClr val="000000"/>
                </a:solidFill>
              </a:rPr>
              <a:t> y los suma. SUMA +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188038"/>
                </a:solidFill>
              </a:rPr>
              <a:t>a - b</a:t>
            </a:r>
            <a:r>
              <a:rPr lang="es" sz="1200">
                <a:solidFill>
                  <a:srgbClr val="000000"/>
                </a:solidFill>
              </a:rPr>
              <a:t> resta </a:t>
            </a:r>
            <a:r>
              <a:rPr lang="es" sz="1200">
                <a:solidFill>
                  <a:srgbClr val="188038"/>
                </a:solidFill>
              </a:rPr>
              <a:t>b</a:t>
            </a:r>
            <a:r>
              <a:rPr lang="es" sz="1200">
                <a:solidFill>
                  <a:srgbClr val="000000"/>
                </a:solidFill>
              </a:rPr>
              <a:t> de </a:t>
            </a:r>
            <a:r>
              <a:rPr lang="es" sz="1200">
                <a:solidFill>
                  <a:srgbClr val="188038"/>
                </a:solidFill>
              </a:rPr>
              <a:t>a</a:t>
            </a:r>
            <a:r>
              <a:rPr lang="es" sz="1200">
                <a:solidFill>
                  <a:srgbClr val="000000"/>
                </a:solidFill>
              </a:rPr>
              <a:t>.				 RESTA -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 * b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multiplica los valores.			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MULTIPLICACIÓN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*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 / b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realiza la división.			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DIVISIÓN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/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******Si </a:t>
            </a:r>
            <a:r>
              <a:rPr lang="e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y </a:t>
            </a:r>
            <a:r>
              <a:rPr lang="e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b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son enteros, el resultado será entero (truncará la parte decimal).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******Qué pasa si divido por cero??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módulo %</a:t>
            </a:r>
            <a:endParaRPr/>
          </a:p>
        </p:txBody>
      </p:sp>
      <p:sp>
        <p:nvSpPr>
          <p:cNvPr id="159" name="Google Shape;159;p2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Devuelve el residuo de una división. El resto.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s"/>
              <a:t>Si hacemos</a:t>
            </a:r>
            <a:r>
              <a:rPr lang="es">
                <a:solidFill>
                  <a:srgbClr val="188038"/>
                </a:solidFill>
              </a:rPr>
              <a:t> 10 % 3</a:t>
            </a:r>
            <a:r>
              <a:rPr lang="es">
                <a:solidFill>
                  <a:srgbClr val="000000"/>
                </a:solidFill>
              </a:rPr>
              <a:t> devuelve el residuo de </a:t>
            </a:r>
            <a:r>
              <a:rPr lang="es">
                <a:solidFill>
                  <a:srgbClr val="188038"/>
                </a:solidFill>
              </a:rPr>
              <a:t>10 / 3</a:t>
            </a:r>
            <a:r>
              <a:rPr lang="es">
                <a:solidFill>
                  <a:srgbClr val="000000"/>
                </a:solidFill>
              </a:rPr>
              <a:t>, que es </a:t>
            </a:r>
            <a:r>
              <a:rPr lang="es">
                <a:solidFill>
                  <a:srgbClr val="188038"/>
                </a:solidFill>
              </a:rPr>
              <a:t>1</a:t>
            </a:r>
            <a:r>
              <a:rPr lang="es">
                <a:solidFill>
                  <a:srgbClr val="000000"/>
                </a:solidFill>
              </a:rPr>
              <a:t>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 </a:t>
            </a:r>
            <a:r>
              <a:rPr b="1" lang="es">
                <a:solidFill>
                  <a:srgbClr val="000000"/>
                </a:solidFill>
              </a:rPr>
              <a:t>Importante:</a:t>
            </a:r>
            <a:r>
              <a:rPr lang="es">
                <a:solidFill>
                  <a:srgbClr val="000000"/>
                </a:solidFill>
              </a:rPr>
              <a:t> Solo funciona con números enteros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Operadores de Incremento y Decremento (++, --)</a:t>
            </a:r>
            <a:endParaRPr/>
          </a:p>
        </p:txBody>
      </p:sp>
      <p:sp>
        <p:nvSpPr>
          <p:cNvPr id="165" name="Google Shape;165;p2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Estos operadores incrementan o decrementan el valor de una variable en </a:t>
            </a:r>
            <a:r>
              <a:rPr lang="es">
                <a:solidFill>
                  <a:srgbClr val="188038"/>
                </a:solidFill>
              </a:rPr>
              <a:t>1</a:t>
            </a:r>
            <a:r>
              <a:rPr lang="es">
                <a:solidFill>
                  <a:srgbClr val="000000"/>
                </a:solidFill>
              </a:rPr>
              <a:t>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En lugar de hacer x = x - 1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podemos hacer x- - y ahí tenemos el mismo resultado  </a:t>
            </a:r>
            <a:r>
              <a:rPr lang="es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0000"/>
                </a:solidFill>
              </a:rPr>
              <a:t>Pre-incremento (</a:t>
            </a:r>
            <a:r>
              <a:rPr b="1" lang="es">
                <a:solidFill>
                  <a:srgbClr val="188038"/>
                </a:solidFill>
              </a:rPr>
              <a:t>++x</a:t>
            </a:r>
            <a:r>
              <a:rPr b="1" lang="es">
                <a:solidFill>
                  <a:srgbClr val="000000"/>
                </a:solidFill>
              </a:rPr>
              <a:t>) vs. Post-incremento (</a:t>
            </a:r>
            <a:r>
              <a:rPr b="1" lang="es">
                <a:solidFill>
                  <a:srgbClr val="188038"/>
                </a:solidFill>
              </a:rPr>
              <a:t>x++</a:t>
            </a:r>
            <a:r>
              <a:rPr b="1" lang="es">
                <a:solidFill>
                  <a:srgbClr val="000000"/>
                </a:solidFill>
              </a:rPr>
              <a:t>)</a:t>
            </a:r>
            <a:endParaRPr b="1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s">
                <a:solidFill>
                  <a:srgbClr val="188038"/>
                </a:solidFill>
              </a:rPr>
              <a:t>++x</a:t>
            </a:r>
            <a:r>
              <a:rPr lang="es">
                <a:solidFill>
                  <a:srgbClr val="000000"/>
                </a:solidFill>
              </a:rPr>
              <a:t>: Incrementa antes de usar la variable.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s">
                <a:solidFill>
                  <a:srgbClr val="188038"/>
                </a:solidFill>
              </a:rPr>
              <a:t>x++</a:t>
            </a:r>
            <a:r>
              <a:rPr lang="es">
                <a:solidFill>
                  <a:srgbClr val="000000"/>
                </a:solidFill>
              </a:rPr>
              <a:t>: Usa la variable y luego la incrementa.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100">
                <a:solidFill>
                  <a:srgbClr val="000000"/>
                </a:solidFill>
              </a:rPr>
              <a:t>**prueben post y pre incremento y decremento en sus compus, impriman las variables a ver que tienen</a:t>
            </a:r>
            <a:endParaRPr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Combinación</a:t>
            </a:r>
            <a:r>
              <a:rPr lang="es"/>
              <a:t> operadores de </a:t>
            </a:r>
            <a:r>
              <a:rPr lang="es"/>
              <a:t>asignación</a:t>
            </a:r>
            <a:endParaRPr/>
          </a:p>
        </p:txBody>
      </p:sp>
      <p:sp>
        <p:nvSpPr>
          <p:cNvPr id="171" name="Google Shape;171;p2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000000"/>
                </a:solidFill>
              </a:rPr>
              <a:t>El operador de </a:t>
            </a:r>
            <a:r>
              <a:rPr lang="es" sz="2000">
                <a:solidFill>
                  <a:srgbClr val="000000"/>
                </a:solidFill>
              </a:rPr>
              <a:t>asignación</a:t>
            </a:r>
            <a:r>
              <a:rPr lang="es" sz="2000">
                <a:solidFill>
                  <a:srgbClr val="000000"/>
                </a:solidFill>
              </a:rPr>
              <a:t> es el = 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2000">
                <a:solidFill>
                  <a:srgbClr val="000000"/>
                </a:solidFill>
              </a:rPr>
              <a:t>Podemos combinar los operadores aritméticos con </a:t>
            </a:r>
            <a:r>
              <a:rPr lang="es" sz="2000">
                <a:solidFill>
                  <a:schemeClr val="dk1"/>
                </a:solidFill>
              </a:rPr>
              <a:t>=</a:t>
            </a:r>
            <a:r>
              <a:rPr lang="es" sz="2000">
                <a:solidFill>
                  <a:srgbClr val="000000"/>
                </a:solidFill>
              </a:rPr>
              <a:t> para simplificar código.</a:t>
            </a:r>
            <a:endParaRPr sz="2000">
              <a:solidFill>
                <a:srgbClr val="000000"/>
              </a:solidFill>
            </a:endParaRPr>
          </a:p>
        </p:txBody>
      </p:sp>
      <p:pic>
        <p:nvPicPr>
          <p:cNvPr id="172" name="Google Shape;172;p27"/>
          <p:cNvPicPr preferRelativeResize="0"/>
          <p:nvPr/>
        </p:nvPicPr>
        <p:blipFill rotWithShape="1">
          <a:blip r:embed="rId3">
            <a:alphaModFix/>
          </a:blip>
          <a:srcRect b="38040" l="33420" r="33539" t="42271"/>
          <a:stretch/>
        </p:blipFill>
        <p:spPr>
          <a:xfrm>
            <a:off x="1683450" y="2439350"/>
            <a:ext cx="4838424" cy="162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Orden de Precedencia de los Operadores en C</a:t>
            </a:r>
            <a:endParaRPr/>
          </a:p>
        </p:txBody>
      </p:sp>
      <p:sp>
        <p:nvSpPr>
          <p:cNvPr id="178" name="Google Shape;178;p28"/>
          <p:cNvSpPr txBox="1"/>
          <p:nvPr>
            <p:ph idx="1" type="body"/>
          </p:nvPr>
        </p:nvSpPr>
        <p:spPr>
          <a:xfrm>
            <a:off x="311700" y="10178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400">
                <a:solidFill>
                  <a:srgbClr val="000000"/>
                </a:solidFill>
              </a:rPr>
              <a:t>Los operadores en </a:t>
            </a:r>
            <a:r>
              <a:rPr b="1" lang="es" sz="1400">
                <a:solidFill>
                  <a:srgbClr val="000000"/>
                </a:solidFill>
              </a:rPr>
              <a:t>C</a:t>
            </a:r>
            <a:r>
              <a:rPr lang="es" sz="1400">
                <a:solidFill>
                  <a:srgbClr val="000000"/>
                </a:solidFill>
              </a:rPr>
              <a:t> tienen una </a:t>
            </a:r>
            <a:r>
              <a:rPr b="1" lang="es" sz="1400">
                <a:solidFill>
                  <a:srgbClr val="000000"/>
                </a:solidFill>
              </a:rPr>
              <a:t>jerarquía</a:t>
            </a:r>
            <a:r>
              <a:rPr lang="es" sz="1400">
                <a:solidFill>
                  <a:srgbClr val="000000"/>
                </a:solidFill>
              </a:rPr>
              <a:t> que determina qué operaciones se realizan primero en una expresión. La precedencia es similar a la de la matemática convencional.</a:t>
            </a:r>
            <a:endParaRPr sz="1400"/>
          </a:p>
        </p:txBody>
      </p:sp>
      <p:graphicFrame>
        <p:nvGraphicFramePr>
          <p:cNvPr id="179" name="Google Shape;179;p28"/>
          <p:cNvGraphicFramePr/>
          <p:nvPr/>
        </p:nvGraphicFramePr>
        <p:xfrm>
          <a:off x="834650" y="1648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{FC74DAEF-1CB0-4CC4-89BC-E79AE5BEB745}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Prioridad</a:t>
                      </a:r>
                      <a:endParaRPr b="1" sz="12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Operador</a:t>
                      </a:r>
                      <a:endParaRPr b="1" sz="12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Descripción</a:t>
                      </a:r>
                      <a:endParaRPr b="1" sz="12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Asociatividad</a:t>
                      </a:r>
                      <a:endParaRPr b="1" sz="12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 (Mayor)</a:t>
                      </a:r>
                      <a:endParaRPr sz="12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 )</a:t>
                      </a:r>
                      <a:endParaRPr sz="12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Paréntesis (agrupación)</a:t>
                      </a:r>
                      <a:endParaRPr sz="12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 izquierda a derecha</a:t>
                      </a:r>
                      <a:endParaRPr sz="12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2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++, - -</a:t>
                      </a:r>
                      <a:endParaRPr sz="12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Incremento/Decremento</a:t>
                      </a:r>
                      <a:endParaRPr sz="12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 derecha a izquierda</a:t>
                      </a:r>
                      <a:endParaRPr sz="12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12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*,  /,  %</a:t>
                      </a:r>
                      <a:endParaRPr sz="12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Multiplicación, División, Módulo</a:t>
                      </a:r>
                      <a:endParaRPr sz="12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 izquierda a derecha</a:t>
                      </a:r>
                      <a:endParaRPr sz="12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sz="12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+,   -</a:t>
                      </a:r>
                      <a:endParaRPr sz="12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Suma y Resta</a:t>
                      </a:r>
                      <a:endParaRPr sz="12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 izquierda a derecha</a:t>
                      </a:r>
                      <a:endParaRPr sz="12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 (Menor)</a:t>
                      </a:r>
                      <a:endParaRPr sz="12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=</a:t>
                      </a:r>
                      <a:endParaRPr sz="12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Asignación</a:t>
                      </a:r>
                      <a:endParaRPr sz="12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 derecha a izquierda</a:t>
                      </a:r>
                      <a:endParaRPr sz="12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311700" y="445025"/>
            <a:ext cx="8178300" cy="7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320"/>
              <a:t>Variable</a:t>
            </a:r>
            <a:endParaRPr sz="3320"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311700" y="1213950"/>
            <a:ext cx="8520600" cy="33549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2200">
                <a:solidFill>
                  <a:srgbClr val="000000"/>
                </a:solidFill>
              </a:rPr>
              <a:t>En C, las </a:t>
            </a:r>
            <a:r>
              <a:rPr b="1" lang="es" sz="2200">
                <a:solidFill>
                  <a:srgbClr val="000000"/>
                </a:solidFill>
              </a:rPr>
              <a:t>variables</a:t>
            </a:r>
            <a:r>
              <a:rPr lang="es" sz="2200">
                <a:solidFill>
                  <a:srgbClr val="000000"/>
                </a:solidFill>
              </a:rPr>
              <a:t> son espacios de memoria reservados para almacenar datos, los cuales </a:t>
            </a:r>
            <a:r>
              <a:rPr b="1" lang="es" sz="2200">
                <a:solidFill>
                  <a:srgbClr val="000000"/>
                </a:solidFill>
              </a:rPr>
              <a:t>pueden cambiar</a:t>
            </a:r>
            <a:r>
              <a:rPr lang="es" sz="2200">
                <a:solidFill>
                  <a:srgbClr val="000000"/>
                </a:solidFill>
              </a:rPr>
              <a:t> a lo largo de la ejecución del programa. Cada variable tiene un </a:t>
            </a:r>
            <a:r>
              <a:rPr b="1" lang="es" sz="2200">
                <a:solidFill>
                  <a:srgbClr val="000000"/>
                </a:solidFill>
              </a:rPr>
              <a:t>tipo de dato</a:t>
            </a:r>
            <a:r>
              <a:rPr lang="es" sz="2200">
                <a:solidFill>
                  <a:srgbClr val="000000"/>
                </a:solidFill>
              </a:rPr>
              <a:t>, que define el tamaño en memoria y las operaciones que se pueden realizar sobre ella.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311700" y="266300"/>
            <a:ext cx="8178300" cy="7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320"/>
              <a:t>Variable</a:t>
            </a:r>
            <a:endParaRPr sz="3320"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311700" y="1008750"/>
            <a:ext cx="8520600" cy="3658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766">
                <a:solidFill>
                  <a:srgbClr val="000000"/>
                </a:solidFill>
              </a:rPr>
              <a:t>El nombre que se le da a una variable es muy importante; intenten usar siempre nombres significativos que, de alguna forma, identifiquen el contenido. </a:t>
            </a:r>
            <a:endParaRPr sz="2766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766">
                <a:solidFill>
                  <a:srgbClr val="000000"/>
                </a:solidFill>
              </a:rPr>
              <a:t>Vamos a escribir los nombres de variables en formato lowerCamelCase. La primera letra se escribe en minúscula y, a continuación, si se utiliza más de una palabra, cada una de ellas empezaría con mayúscula. Por ejemplo, </a:t>
            </a:r>
            <a:r>
              <a:rPr b="1" lang="es" sz="2766">
                <a:solidFill>
                  <a:srgbClr val="000000"/>
                </a:solidFill>
              </a:rPr>
              <a:t>edadMin</a:t>
            </a:r>
            <a:r>
              <a:rPr lang="es" sz="2766">
                <a:solidFill>
                  <a:srgbClr val="000000"/>
                </a:solidFill>
              </a:rPr>
              <a:t>. Los nombres de las variables:</a:t>
            </a:r>
            <a:endParaRPr sz="2766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2766">
                <a:solidFill>
                  <a:srgbClr val="000000"/>
                </a:solidFill>
              </a:rPr>
              <a:t>Empiezan con una letra o </a:t>
            </a:r>
            <a:r>
              <a:rPr b="1" lang="es" sz="2766">
                <a:solidFill>
                  <a:srgbClr val="000000"/>
                </a:solidFill>
              </a:rPr>
              <a:t>guión</a:t>
            </a:r>
            <a:r>
              <a:rPr b="1" lang="es" sz="2766">
                <a:solidFill>
                  <a:srgbClr val="000000"/>
                </a:solidFill>
              </a:rPr>
              <a:t> bajo. </a:t>
            </a:r>
            <a:endParaRPr b="1" sz="2766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2766">
                <a:solidFill>
                  <a:srgbClr val="000000"/>
                </a:solidFill>
              </a:rPr>
              <a:t>No puede comenzar con un número</a:t>
            </a:r>
            <a:r>
              <a:rPr lang="es" sz="2766">
                <a:solidFill>
                  <a:srgbClr val="000000"/>
                </a:solidFill>
              </a:rPr>
              <a:t>. </a:t>
            </a:r>
            <a:endParaRPr sz="2766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2766">
                <a:solidFill>
                  <a:srgbClr val="000000"/>
                </a:solidFill>
              </a:rPr>
              <a:t>Puede contener letras, números y </a:t>
            </a:r>
            <a:r>
              <a:rPr b="1" lang="es" sz="2766">
                <a:solidFill>
                  <a:srgbClr val="000000"/>
                </a:solidFill>
              </a:rPr>
              <a:t>guión</a:t>
            </a:r>
            <a:r>
              <a:rPr b="1" lang="es" sz="2766">
                <a:solidFill>
                  <a:srgbClr val="000000"/>
                </a:solidFill>
              </a:rPr>
              <a:t> bajo</a:t>
            </a:r>
            <a:r>
              <a:rPr lang="es" sz="2766">
                <a:solidFill>
                  <a:srgbClr val="000000"/>
                </a:solidFill>
              </a:rPr>
              <a:t>. </a:t>
            </a:r>
            <a:r>
              <a:rPr b="1" lang="es" sz="2766">
                <a:solidFill>
                  <a:srgbClr val="000000"/>
                </a:solidFill>
              </a:rPr>
              <a:t>No se puede usar palabras reservadas</a:t>
            </a:r>
            <a:r>
              <a:rPr lang="es" sz="2766">
                <a:solidFill>
                  <a:srgbClr val="000000"/>
                </a:solidFill>
              </a:rPr>
              <a:t>(como </a:t>
            </a:r>
            <a:r>
              <a:rPr lang="es" sz="2766">
                <a:solidFill>
                  <a:srgbClr val="188038"/>
                </a:solidFill>
              </a:rPr>
              <a:t>int</a:t>
            </a:r>
            <a:r>
              <a:rPr lang="es" sz="2766">
                <a:solidFill>
                  <a:srgbClr val="000000"/>
                </a:solidFill>
              </a:rPr>
              <a:t>, </a:t>
            </a:r>
            <a:r>
              <a:rPr lang="es" sz="2766">
                <a:solidFill>
                  <a:srgbClr val="188038"/>
                </a:solidFill>
              </a:rPr>
              <a:t>float</a:t>
            </a:r>
            <a:r>
              <a:rPr lang="es" sz="2766">
                <a:solidFill>
                  <a:srgbClr val="000000"/>
                </a:solidFill>
              </a:rPr>
              <a:t>, </a:t>
            </a:r>
            <a:r>
              <a:rPr lang="es" sz="2766">
                <a:solidFill>
                  <a:srgbClr val="188038"/>
                </a:solidFill>
              </a:rPr>
              <a:t>return</a:t>
            </a:r>
            <a:r>
              <a:rPr lang="es" sz="2766">
                <a:solidFill>
                  <a:srgbClr val="000000"/>
                </a:solidFill>
              </a:rPr>
              <a:t>, </a:t>
            </a:r>
            <a:r>
              <a:rPr lang="es" sz="2766">
                <a:solidFill>
                  <a:srgbClr val="188038"/>
                </a:solidFill>
              </a:rPr>
              <a:t>if</a:t>
            </a:r>
            <a:r>
              <a:rPr lang="es" sz="2766">
                <a:solidFill>
                  <a:srgbClr val="000000"/>
                </a:solidFill>
              </a:rPr>
              <a:t>, </a:t>
            </a:r>
            <a:r>
              <a:rPr lang="es" sz="2766">
                <a:solidFill>
                  <a:srgbClr val="188038"/>
                </a:solidFill>
              </a:rPr>
              <a:t>while</a:t>
            </a:r>
            <a:r>
              <a:rPr lang="es" sz="2766">
                <a:solidFill>
                  <a:srgbClr val="000000"/>
                </a:solidFill>
              </a:rPr>
              <a:t>, etc.) </a:t>
            </a:r>
            <a:endParaRPr sz="2766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2766">
                <a:solidFill>
                  <a:srgbClr val="000000"/>
                </a:solidFill>
              </a:rPr>
              <a:t>El nombre de la variable es sensible a may</a:t>
            </a:r>
            <a:r>
              <a:rPr b="1" lang="es" sz="2766">
                <a:solidFill>
                  <a:srgbClr val="000000"/>
                </a:solidFill>
              </a:rPr>
              <a:t>ú</a:t>
            </a:r>
            <a:r>
              <a:rPr b="1" lang="es" sz="2766">
                <a:solidFill>
                  <a:srgbClr val="000000"/>
                </a:solidFill>
              </a:rPr>
              <a:t>sculas y minúsculas</a:t>
            </a:r>
            <a:b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311700" y="445025"/>
            <a:ext cx="8178300" cy="7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320"/>
              <a:t>Declaración</a:t>
            </a:r>
            <a:endParaRPr sz="3320"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311700" y="1213950"/>
            <a:ext cx="8520600" cy="33549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200">
                <a:solidFill>
                  <a:srgbClr val="000000"/>
                </a:solidFill>
              </a:rPr>
              <a:t>En C </a:t>
            </a:r>
            <a:r>
              <a:rPr b="1" lang="es" sz="2200">
                <a:solidFill>
                  <a:srgbClr val="000000"/>
                </a:solidFill>
              </a:rPr>
              <a:t>todas</a:t>
            </a:r>
            <a:r>
              <a:rPr lang="es" sz="2200">
                <a:solidFill>
                  <a:srgbClr val="000000"/>
                </a:solidFill>
              </a:rPr>
              <a:t> las variables </a:t>
            </a:r>
            <a:r>
              <a:rPr b="1" lang="es" sz="2200">
                <a:solidFill>
                  <a:srgbClr val="000000"/>
                </a:solidFill>
              </a:rPr>
              <a:t>deben ser declaradas</a:t>
            </a:r>
            <a:r>
              <a:rPr lang="es" sz="2200">
                <a:solidFill>
                  <a:srgbClr val="000000"/>
                </a:solidFill>
              </a:rPr>
              <a:t> antes de usarse.</a:t>
            </a:r>
            <a:endParaRPr sz="2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edad; </a:t>
            </a:r>
            <a:r>
              <a:rPr lang="e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" sz="1600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// Declaración de una variable llamada "edad" de tipo entero</a:t>
            </a:r>
            <a:endParaRPr sz="1600">
              <a:solidFill>
                <a:srgbClr val="38761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También se puede definir una variable asignándole un valor inicial:</a:t>
            </a: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edad</a:t>
            </a:r>
            <a:r>
              <a:rPr lang="e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33;  </a:t>
            </a:r>
            <a:r>
              <a:rPr lang="es" sz="1600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// Definición con inicialización</a:t>
            </a:r>
            <a:endParaRPr sz="1600">
              <a:solidFill>
                <a:srgbClr val="38761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2100">
                <a:latin typeface="Arial"/>
                <a:ea typeface="Arial"/>
                <a:cs typeface="Arial"/>
                <a:sym typeface="Arial"/>
              </a:rPr>
              <a:t>El orden para hacerlo es: tipoDato nombreVariable</a:t>
            </a:r>
            <a:endParaRPr sz="2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311700" y="445025"/>
            <a:ext cx="8178300" cy="7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320"/>
              <a:t>Tipos de datos en C</a:t>
            </a:r>
            <a:endParaRPr sz="3320"/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311700" y="1213950"/>
            <a:ext cx="8520600" cy="33549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900">
                <a:solidFill>
                  <a:srgbClr val="000000"/>
                </a:solidFill>
              </a:rPr>
              <a:t>C proporciona varios tipos de datos primitivos:</a:t>
            </a:r>
            <a:endParaRPr sz="1900">
              <a:solidFill>
                <a:srgbClr val="000000"/>
              </a:solidFill>
            </a:endParaRPr>
          </a:p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AutoNum type="arabicPeriod"/>
            </a:pPr>
            <a:r>
              <a:rPr b="1" lang="es" sz="1900">
                <a:solidFill>
                  <a:srgbClr val="000000"/>
                </a:solidFill>
              </a:rPr>
              <a:t>Enteros (</a:t>
            </a:r>
            <a:r>
              <a:rPr b="1" lang="es" sz="1900">
                <a:solidFill>
                  <a:srgbClr val="188038"/>
                </a:solidFill>
              </a:rPr>
              <a:t>int</a:t>
            </a:r>
            <a:r>
              <a:rPr b="1" lang="es" sz="1900">
                <a:solidFill>
                  <a:srgbClr val="000000"/>
                </a:solidFill>
              </a:rPr>
              <a:t>, </a:t>
            </a:r>
            <a:r>
              <a:rPr b="1" lang="es" sz="1900">
                <a:solidFill>
                  <a:srgbClr val="188038"/>
                </a:solidFill>
              </a:rPr>
              <a:t>short</a:t>
            </a:r>
            <a:r>
              <a:rPr b="1" lang="es" sz="1900">
                <a:solidFill>
                  <a:srgbClr val="000000"/>
                </a:solidFill>
              </a:rPr>
              <a:t>, </a:t>
            </a:r>
            <a:r>
              <a:rPr b="1" lang="es" sz="1900">
                <a:solidFill>
                  <a:srgbClr val="188038"/>
                </a:solidFill>
              </a:rPr>
              <a:t>long</a:t>
            </a:r>
            <a:r>
              <a:rPr b="1" lang="es" sz="1900">
                <a:solidFill>
                  <a:srgbClr val="000000"/>
                </a:solidFill>
              </a:rPr>
              <a:t>, </a:t>
            </a:r>
            <a:r>
              <a:rPr b="1" lang="es" sz="1900">
                <a:solidFill>
                  <a:srgbClr val="188038"/>
                </a:solidFill>
              </a:rPr>
              <a:t>long long</a:t>
            </a:r>
            <a:r>
              <a:rPr b="1" lang="es" sz="1900">
                <a:solidFill>
                  <a:srgbClr val="000000"/>
                </a:solidFill>
              </a:rPr>
              <a:t>, </a:t>
            </a:r>
            <a:r>
              <a:rPr b="1" lang="es" sz="1900">
                <a:solidFill>
                  <a:srgbClr val="188038"/>
                </a:solidFill>
              </a:rPr>
              <a:t>unsigned</a:t>
            </a:r>
            <a:r>
              <a:rPr b="1" lang="es" sz="1900">
                <a:solidFill>
                  <a:srgbClr val="000000"/>
                </a:solidFill>
              </a:rPr>
              <a:t>)</a:t>
            </a:r>
            <a:endParaRPr b="1" sz="1900">
              <a:solidFill>
                <a:srgbClr val="000000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AutoNum type="arabicPeriod"/>
            </a:pPr>
            <a:r>
              <a:rPr b="1" lang="es" sz="1900">
                <a:solidFill>
                  <a:srgbClr val="000000"/>
                </a:solidFill>
              </a:rPr>
              <a:t>Flotantes (</a:t>
            </a:r>
            <a:r>
              <a:rPr b="1" lang="es" sz="1900">
                <a:solidFill>
                  <a:srgbClr val="188038"/>
                </a:solidFill>
              </a:rPr>
              <a:t>float</a:t>
            </a:r>
            <a:r>
              <a:rPr b="1" lang="es" sz="1900">
                <a:solidFill>
                  <a:srgbClr val="000000"/>
                </a:solidFill>
              </a:rPr>
              <a:t>, </a:t>
            </a:r>
            <a:r>
              <a:rPr b="1" lang="es" sz="1900">
                <a:solidFill>
                  <a:srgbClr val="188038"/>
                </a:solidFill>
              </a:rPr>
              <a:t>double</a:t>
            </a:r>
            <a:r>
              <a:rPr b="1" lang="es" sz="1900">
                <a:solidFill>
                  <a:srgbClr val="000000"/>
                </a:solidFill>
              </a:rPr>
              <a:t>, </a:t>
            </a:r>
            <a:r>
              <a:rPr b="1" lang="es" sz="1900">
                <a:solidFill>
                  <a:srgbClr val="188038"/>
                </a:solidFill>
              </a:rPr>
              <a:t>long double</a:t>
            </a:r>
            <a:r>
              <a:rPr b="1" lang="es" sz="1900">
                <a:solidFill>
                  <a:srgbClr val="000000"/>
                </a:solidFill>
              </a:rPr>
              <a:t>)</a:t>
            </a:r>
            <a:endParaRPr b="1" sz="1900">
              <a:solidFill>
                <a:srgbClr val="000000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AutoNum type="arabicPeriod"/>
            </a:pPr>
            <a:r>
              <a:rPr b="1" lang="es" sz="1900">
                <a:solidFill>
                  <a:srgbClr val="000000"/>
                </a:solidFill>
              </a:rPr>
              <a:t>Caracteres (</a:t>
            </a:r>
            <a:r>
              <a:rPr b="1" lang="es" sz="1900">
                <a:solidFill>
                  <a:srgbClr val="188038"/>
                </a:solidFill>
              </a:rPr>
              <a:t>char</a:t>
            </a:r>
            <a:r>
              <a:rPr b="1" lang="es" sz="1900">
                <a:solidFill>
                  <a:srgbClr val="000000"/>
                </a:solidFill>
              </a:rPr>
              <a:t>)</a:t>
            </a:r>
            <a:endParaRPr b="1" sz="1900">
              <a:solidFill>
                <a:srgbClr val="000000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AutoNum type="arabicPeriod"/>
            </a:pPr>
            <a:r>
              <a:rPr b="1" lang="es" sz="1900">
                <a:solidFill>
                  <a:srgbClr val="000000"/>
                </a:solidFill>
              </a:rPr>
              <a:t>Tipos Modificados</a:t>
            </a:r>
            <a:r>
              <a:rPr lang="es" sz="1900">
                <a:solidFill>
                  <a:srgbClr val="000000"/>
                </a:solidFill>
              </a:rPr>
              <a:t> (signed, unsigned, short, long)</a:t>
            </a:r>
            <a:endParaRPr sz="19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900">
                <a:solidFill>
                  <a:srgbClr val="000000"/>
                </a:solidFill>
              </a:rPr>
              <a:t>Hay más! Pero los vemos más adelante!!</a:t>
            </a:r>
            <a:endParaRPr sz="19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311700" y="445025"/>
            <a:ext cx="8178300" cy="7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320"/>
              <a:t>Tipos Enteros</a:t>
            </a:r>
            <a:endParaRPr sz="3320"/>
          </a:p>
        </p:txBody>
      </p:sp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311700" y="1213950"/>
            <a:ext cx="8520600" cy="33549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100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6" name="Google Shape;116;p18"/>
          <p:cNvGraphicFramePr/>
          <p:nvPr/>
        </p:nvGraphicFramePr>
        <p:xfrm>
          <a:off x="891750" y="13221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{FC74DAEF-1CB0-4CC4-89BC-E79AE5BEB745}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Tipo</a:t>
                      </a:r>
                      <a:endParaRPr b="1"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Tamaño</a:t>
                      </a:r>
                      <a:r>
                        <a:rPr b="1" lang="es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en bytes</a:t>
                      </a:r>
                      <a:endParaRPr b="1"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Rango de valores</a:t>
                      </a:r>
                      <a:endParaRPr b="1"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short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-32,768 a 32,767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Int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-2,147,483,648 to 2,147,483,647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long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 u 8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-9,223,372,036,854,775,808 a 9,223,372,036,854,775,807</a:t>
                      </a:r>
                      <a:endParaRPr sz="13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long long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16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-9,223,372,036,854,775,808 a 9,223,372,036,854,775,807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311700" y="445025"/>
            <a:ext cx="8178300" cy="7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320"/>
              <a:t>Tipos Sin Signo y modificados</a:t>
            </a:r>
            <a:endParaRPr sz="3320"/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311700" y="1207325"/>
            <a:ext cx="8520600" cy="33549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000000"/>
                </a:solidFill>
              </a:rPr>
              <a:t>Si usas </a:t>
            </a:r>
            <a:r>
              <a:rPr b="1" lang="es" sz="2000">
                <a:solidFill>
                  <a:srgbClr val="000000"/>
                </a:solidFill>
              </a:rPr>
              <a:t>unsigned</a:t>
            </a:r>
            <a:r>
              <a:rPr lang="es" sz="2000">
                <a:solidFill>
                  <a:srgbClr val="000000"/>
                </a:solidFill>
              </a:rPr>
              <a:t>, solo vas a almacenar valores positivos: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rgbClr val="000000"/>
                </a:solidFill>
              </a:rPr>
              <a:t>unsigned</a:t>
            </a:r>
            <a:r>
              <a:rPr lang="es" sz="2000">
                <a:solidFill>
                  <a:srgbClr val="000000"/>
                </a:solidFill>
              </a:rPr>
              <a:t> </a:t>
            </a:r>
            <a:r>
              <a:rPr b="1" lang="es" sz="2000">
                <a:solidFill>
                  <a:srgbClr val="000000"/>
                </a:solidFill>
              </a:rPr>
              <a:t>int</a:t>
            </a:r>
            <a:r>
              <a:rPr lang="es" sz="2000">
                <a:solidFill>
                  <a:srgbClr val="000000"/>
                </a:solidFill>
              </a:rPr>
              <a:t> u = 4294967295; // Máximo para un unsigned int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000000"/>
                </a:solidFill>
              </a:rPr>
              <a:t>Tipos Modificados (</a:t>
            </a:r>
            <a:r>
              <a:rPr b="1" lang="es" sz="2000">
                <a:solidFill>
                  <a:srgbClr val="000000"/>
                </a:solidFill>
              </a:rPr>
              <a:t>short</a:t>
            </a:r>
            <a:r>
              <a:rPr lang="es" sz="2000">
                <a:solidFill>
                  <a:srgbClr val="000000"/>
                </a:solidFill>
              </a:rPr>
              <a:t>, </a:t>
            </a:r>
            <a:r>
              <a:rPr b="1" lang="es" sz="2000">
                <a:solidFill>
                  <a:srgbClr val="000000"/>
                </a:solidFill>
              </a:rPr>
              <a:t>long</a:t>
            </a:r>
            <a:r>
              <a:rPr lang="es" sz="2000">
                <a:solidFill>
                  <a:srgbClr val="000000"/>
                </a:solidFill>
              </a:rPr>
              <a:t>, </a:t>
            </a:r>
            <a:r>
              <a:rPr b="1" lang="es" sz="2000">
                <a:solidFill>
                  <a:srgbClr val="000000"/>
                </a:solidFill>
              </a:rPr>
              <a:t>signed</a:t>
            </a:r>
            <a:r>
              <a:rPr lang="es" sz="2000">
                <a:solidFill>
                  <a:srgbClr val="000000"/>
                </a:solidFill>
              </a:rPr>
              <a:t>, </a:t>
            </a:r>
            <a:r>
              <a:rPr b="1" lang="es" sz="2000">
                <a:solidFill>
                  <a:srgbClr val="000000"/>
                </a:solidFill>
              </a:rPr>
              <a:t>unsigned</a:t>
            </a:r>
            <a:r>
              <a:rPr lang="es" sz="2000">
                <a:solidFill>
                  <a:srgbClr val="000000"/>
                </a:solidFill>
              </a:rPr>
              <a:t>)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311700" y="445025"/>
            <a:ext cx="8178300" cy="7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320"/>
              <a:t>Tipos Flotantes</a:t>
            </a:r>
            <a:endParaRPr sz="3320"/>
          </a:p>
        </p:txBody>
      </p:sp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311700" y="1213950"/>
            <a:ext cx="8520600" cy="33549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900">
                <a:solidFill>
                  <a:srgbClr val="000000"/>
                </a:solidFill>
              </a:rPr>
              <a:t>Se usan para almacenar </a:t>
            </a:r>
            <a:r>
              <a:rPr lang="es" sz="1900">
                <a:solidFill>
                  <a:srgbClr val="000000"/>
                </a:solidFill>
              </a:rPr>
              <a:t>números</a:t>
            </a:r>
            <a:r>
              <a:rPr lang="es" sz="1900">
                <a:solidFill>
                  <a:srgbClr val="000000"/>
                </a:solidFill>
              </a:rPr>
              <a:t> decimales (</a:t>
            </a:r>
            <a:r>
              <a:rPr lang="es" sz="1900">
                <a:solidFill>
                  <a:srgbClr val="000000"/>
                </a:solidFill>
              </a:rPr>
              <a:t>números</a:t>
            </a:r>
            <a:r>
              <a:rPr lang="es" sz="1900">
                <a:solidFill>
                  <a:srgbClr val="000000"/>
                </a:solidFill>
              </a:rPr>
              <a:t> con coma)</a:t>
            </a:r>
            <a:endParaRPr sz="19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100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9" name="Google Shape;129;p20"/>
          <p:cNvGraphicFramePr/>
          <p:nvPr/>
        </p:nvGraphicFramePr>
        <p:xfrm>
          <a:off x="858650" y="17656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{FC74DAEF-1CB0-4CC4-89BC-E79AE5BEB745}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Tipo</a:t>
                      </a:r>
                      <a:endParaRPr b="1"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Tamaño en bytes</a:t>
                      </a:r>
                      <a:endParaRPr b="1"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Precisión</a:t>
                      </a:r>
                      <a:endParaRPr b="1"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float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6-7 decimales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double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8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15-16 decimales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long double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10/16</a:t>
                      </a: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19+ decimales</a:t>
                      </a:r>
                      <a:endParaRPr sz="13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311700" y="445025"/>
            <a:ext cx="8178300" cy="7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320"/>
              <a:t>Tipo Caracter</a:t>
            </a:r>
            <a:endParaRPr sz="3320"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311700" y="1213950"/>
            <a:ext cx="8520600" cy="33549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000000"/>
                </a:solidFill>
              </a:rPr>
              <a:t>Almacena un solo carácter (1 byte). 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dk1"/>
                </a:solidFill>
              </a:rPr>
              <a:t>char</a:t>
            </a:r>
            <a:r>
              <a:rPr lang="es" sz="2000">
                <a:solidFill>
                  <a:srgbClr val="000000"/>
                </a:solidFill>
              </a:rPr>
              <a:t> letra = </a:t>
            </a:r>
            <a:r>
              <a:rPr lang="es" sz="2000">
                <a:solidFill>
                  <a:srgbClr val="38761D"/>
                </a:solidFill>
              </a:rPr>
              <a:t>'A'</a:t>
            </a:r>
            <a:r>
              <a:rPr lang="es" sz="2000">
                <a:solidFill>
                  <a:srgbClr val="000000"/>
                </a:solidFill>
              </a:rPr>
              <a:t>;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000000"/>
                </a:solidFill>
              </a:rPr>
              <a:t>Puede representarse con comillas simples 'a'.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000000"/>
                </a:solidFill>
              </a:rPr>
              <a:t>Internamente, se guarda como un número ASCII (ejemplo: </a:t>
            </a:r>
            <a:r>
              <a:rPr lang="es" sz="2000">
                <a:solidFill>
                  <a:srgbClr val="188038"/>
                </a:solidFill>
              </a:rPr>
              <a:t>'A'</a:t>
            </a:r>
            <a:r>
              <a:rPr lang="es" sz="2000">
                <a:solidFill>
                  <a:srgbClr val="000000"/>
                </a:solidFill>
              </a:rPr>
              <a:t> = 65).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