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tableStyles.xml" ContentType="application/vnd.openxmlformats-officedocument.presentationml.tableStyles+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handoutMasterIdLst>
    <p:handoutMasterId r:id="rId9"/>
  </p:handoutMasterIdLst>
  <p:sldIdLst>
    <p:sldId id="256" r:id="rId2"/>
    <p:sldId id="257" r:id="rId3"/>
    <p:sldId id="258" r:id="rId4"/>
    <p:sldId id="259" r:id="rId5"/>
    <p:sldId id="260" r:id="rId6"/>
    <p:sldId id="261" r:id="rId7"/>
  </p:sldIdLst>
  <p:sldSz cx="9144000" cy="5143500" type="screen16x9"/>
  <p:notesSz cx="6954838" cy="9309100"/>
  <p:embeddedFontLst>
    <p:embeddedFont>
      <p:font typeface="Roboto Black" charset="0"/>
      <p:bold r:id="rId10"/>
      <p:boldItalic r:id="rId11"/>
    </p:embeddedFont>
    <p:embeddedFont>
      <p:font typeface="Average" charset="0"/>
      <p:regular r:id="rId12"/>
    </p:embeddedFont>
    <p:embeddedFont>
      <p:font typeface="Merriweather" charset="0"/>
      <p:regular r:id="rId13"/>
      <p:bold r:id="rId14"/>
      <p:italic r:id="rId15"/>
      <p:boldItalic r:id="rId16"/>
    </p:embeddedFont>
    <p:embeddedFont>
      <p:font typeface="Alfa Slab One" charset="0"/>
      <p:regular r:id="rId17"/>
    </p:embeddedFont>
    <p:embeddedFont>
      <p:font typeface="Proxima Nova"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7" roundtripDataSignature="AMtx7mhLPH/Iv01uh46qwDATMZ9iaPTge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59"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6.fntdata"/><Relationship Id="rId57" Type="http://customschemas.google.com/relationships/presentationmetadata" Target="metadata"/><Relationship Id="rId61"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font" Target="fonts/font5.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2"/>
            <a:ext cx="3013763" cy="467072"/>
          </a:xfrm>
          <a:prstGeom prst="rect">
            <a:avLst/>
          </a:prstGeom>
        </p:spPr>
        <p:txBody>
          <a:bodyPr vert="horz" lIns="92930" tIns="46465" rIns="92930" bIns="46465" rtlCol="0"/>
          <a:lstStyle>
            <a:lvl1pPr algn="l">
              <a:defRPr sz="1200"/>
            </a:lvl1pPr>
          </a:lstStyle>
          <a:p>
            <a:endParaRPr lang="en-US"/>
          </a:p>
        </p:txBody>
      </p:sp>
      <p:sp>
        <p:nvSpPr>
          <p:cNvPr id="3" name="Marcador de fecha 2"/>
          <p:cNvSpPr>
            <a:spLocks noGrp="1"/>
          </p:cNvSpPr>
          <p:nvPr>
            <p:ph type="dt" sz="quarter" idx="1"/>
          </p:nvPr>
        </p:nvSpPr>
        <p:spPr>
          <a:xfrm>
            <a:off x="3939466" y="2"/>
            <a:ext cx="3013763" cy="467072"/>
          </a:xfrm>
          <a:prstGeom prst="rect">
            <a:avLst/>
          </a:prstGeom>
        </p:spPr>
        <p:txBody>
          <a:bodyPr vert="horz" lIns="92930" tIns="46465" rIns="92930" bIns="46465" rtlCol="0"/>
          <a:lstStyle>
            <a:lvl1pPr algn="r">
              <a:defRPr sz="1200"/>
            </a:lvl1pPr>
          </a:lstStyle>
          <a:p>
            <a:fld id="{8BF101BE-249A-4781-AC86-9A7AC8121A0C}" type="datetimeFigureOut">
              <a:rPr lang="en-US" smtClean="0"/>
              <a:pPr/>
              <a:t>3/18/2025</a:t>
            </a:fld>
            <a:endParaRPr lang="en-US"/>
          </a:p>
        </p:txBody>
      </p:sp>
      <p:sp>
        <p:nvSpPr>
          <p:cNvPr id="4" name="Marcador de pie de página 3"/>
          <p:cNvSpPr>
            <a:spLocks noGrp="1"/>
          </p:cNvSpPr>
          <p:nvPr>
            <p:ph type="ftr" sz="quarter" idx="2"/>
          </p:nvPr>
        </p:nvSpPr>
        <p:spPr>
          <a:xfrm>
            <a:off x="0" y="8842030"/>
            <a:ext cx="3013763" cy="467071"/>
          </a:xfrm>
          <a:prstGeom prst="rect">
            <a:avLst/>
          </a:prstGeom>
        </p:spPr>
        <p:txBody>
          <a:bodyPr vert="horz" lIns="92930" tIns="46465" rIns="92930" bIns="46465" rtlCol="0" anchor="b"/>
          <a:lstStyle>
            <a:lvl1pPr algn="l">
              <a:defRPr sz="1200"/>
            </a:lvl1pPr>
          </a:lstStyle>
          <a:p>
            <a:endParaRPr lang="en-US"/>
          </a:p>
        </p:txBody>
      </p:sp>
      <p:sp>
        <p:nvSpPr>
          <p:cNvPr id="5" name="Marcador de número de diapositiva 4"/>
          <p:cNvSpPr>
            <a:spLocks noGrp="1"/>
          </p:cNvSpPr>
          <p:nvPr>
            <p:ph type="sldNum" sz="quarter" idx="3"/>
          </p:nvPr>
        </p:nvSpPr>
        <p:spPr>
          <a:xfrm>
            <a:off x="3939466" y="8842030"/>
            <a:ext cx="3013763" cy="467071"/>
          </a:xfrm>
          <a:prstGeom prst="rect">
            <a:avLst/>
          </a:prstGeom>
        </p:spPr>
        <p:txBody>
          <a:bodyPr vert="horz" lIns="92930" tIns="46465" rIns="92930" bIns="46465" rtlCol="0" anchor="b"/>
          <a:lstStyle>
            <a:lvl1pPr algn="r">
              <a:defRPr sz="1200"/>
            </a:lvl1pPr>
          </a:lstStyle>
          <a:p>
            <a:fld id="{2C83CF44-014B-4F59-98D3-E6EEA75968D2}" type="slidenum">
              <a:rPr lang="en-US" smtClean="0"/>
              <a:pPr/>
              <a:t>‹Nº›</a:t>
            </a:fld>
            <a:endParaRPr lang="en-US"/>
          </a:p>
        </p:txBody>
      </p:sp>
    </p:spTree>
    <p:extLst>
      <p:ext uri="{BB962C8B-B14F-4D97-AF65-F5344CB8AC3E}">
        <p14:creationId xmlns:p14="http://schemas.microsoft.com/office/powerpoint/2010/main" xmlns="" val="109103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74650" y="698500"/>
            <a:ext cx="6205538" cy="34909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95484" y="4421823"/>
            <a:ext cx="5563870" cy="4189095"/>
          </a:xfrm>
          <a:prstGeom prst="rect">
            <a:avLst/>
          </a:prstGeom>
          <a:noFill/>
          <a:ln>
            <a:noFill/>
          </a:ln>
        </p:spPr>
        <p:txBody>
          <a:bodyPr spcFirstLastPara="1" wrap="square" lIns="92915" tIns="92915" rIns="92915" bIns="9291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1:notes"/>
          <p:cNvSpPr>
            <a:spLocks noGrp="1" noRot="1" noChangeAspect="1"/>
          </p:cNvSpPr>
          <p:nvPr>
            <p:ph type="sldImg" idx="2"/>
          </p:nvPr>
        </p:nvSpPr>
        <p:spPr>
          <a:xfrm>
            <a:off x="374650" y="698500"/>
            <a:ext cx="6205538" cy="34909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1:notes"/>
          <p:cNvSpPr txBox="1">
            <a:spLocks noGrp="1"/>
          </p:cNvSpPr>
          <p:nvPr>
            <p:ph type="body" idx="1"/>
          </p:nvPr>
        </p:nvSpPr>
        <p:spPr>
          <a:xfrm>
            <a:off x="695484" y="4421823"/>
            <a:ext cx="5563870" cy="4189095"/>
          </a:xfrm>
          <a:prstGeom prst="rect">
            <a:avLst/>
          </a:prstGeom>
          <a:noFill/>
          <a:ln>
            <a:noFill/>
          </a:ln>
        </p:spPr>
        <p:txBody>
          <a:bodyPr spcFirstLastPara="1" wrap="square" lIns="92915" tIns="92915" rIns="92915" bIns="92915" anchor="t" anchorCtr="0">
            <a:noAutofit/>
          </a:bodyPr>
          <a:lstStyle/>
          <a:p>
            <a:pPr marL="0" indent="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g22344b7bd28_0_8"/>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g22344b7bd28_0_8"/>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g22344b7bd28_0_8"/>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g22344b7bd28_0_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g22344b7bd28_0_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g22344b7bd28_0_1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g22344b7bd28_0_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g22344b7bd28_0_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g22344b7bd28_0_2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g22344b7bd28_0_2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g22344b7bd28_0_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g22344b7bd28_0_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g22344b7bd28_0_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g22344b7bd28_0_28"/>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g22344b7bd28_0_28"/>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g22344b7bd28_0_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g22344b7bd28_0_32"/>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g22344b7bd28_0_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g22344b7bd28_0_35"/>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g22344b7bd28_0_35"/>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g22344b7bd28_0_35"/>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g22344b7bd28_0_35"/>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g22344b7bd28_0_3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2" name="Google Shape;42;g22344b7bd28_0_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g22344b7bd28_0_42"/>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g22344b7bd28_0_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g22344b7bd28_0_45"/>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g22344b7bd28_0_45"/>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g22344b7bd28_0_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g22344b7bd28_0_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g22344b7bd28_0_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g22344b7bd28_0_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s"/>
              <a:pPr marL="0" lvl="0" indent="0" algn="r" rtl="0">
                <a:spcBef>
                  <a:spcPts val="0"/>
                </a:spcBef>
                <a:spcAft>
                  <a:spcPts val="0"/>
                </a:spcAft>
                <a:buNone/>
              </a:pP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slideLayout" Target="../slideLayouts/slideLayout10.xml"/><Relationship Id="rId1" Type="http://schemas.openxmlformats.org/officeDocument/2006/relationships/themeOverride" Target="../theme/themeOverride1.xml"/><Relationship Id="rId4" Type="http://schemas.openxmlformats.org/officeDocument/2006/relationships/hyperlink" Target="https://subversion.apache.or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elcodigoascii.com.ar/" TargetMode="External"/><Relationship Id="rId2" Type="http://schemas.openxmlformats.org/officeDocument/2006/relationships/slideLayout" Target="../slideLayouts/slideLayout10.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34F5C"/>
        </a:solidFill>
        <a:effectLst/>
      </p:bgPr>
    </p:bg>
    <p:spTree>
      <p:nvGrpSpPr>
        <p:cNvPr id="1" name="Shape 55"/>
        <p:cNvGrpSpPr/>
        <p:nvPr/>
      </p:nvGrpSpPr>
      <p:grpSpPr>
        <a:xfrm>
          <a:off x="0" y="0"/>
          <a:ext cx="0" cy="0"/>
          <a:chOff x="0" y="0"/>
          <a:chExt cx="0" cy="0"/>
        </a:xfrm>
      </p:grpSpPr>
      <p:sp>
        <p:nvSpPr>
          <p:cNvPr id="56" name="Google Shape;56;p1"/>
          <p:cNvSpPr txBox="1">
            <a:spLocks noGrp="1"/>
          </p:cNvSpPr>
          <p:nvPr>
            <p:ph type="ctrTitle" idx="4294967295"/>
          </p:nvPr>
        </p:nvSpPr>
        <p:spPr>
          <a:xfrm>
            <a:off x="0" y="203200"/>
            <a:ext cx="7800975" cy="1603375"/>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0"/>
              </a:spcBef>
              <a:spcAft>
                <a:spcPts val="0"/>
              </a:spcAft>
              <a:buClr>
                <a:srgbClr val="FF9900"/>
              </a:buClr>
              <a:buSzPts val="5000"/>
              <a:buFont typeface="Roboto Black"/>
              <a:buNone/>
            </a:pPr>
            <a:r>
              <a:rPr lang="es-ES" sz="5000" b="0" i="0" u="none" strike="noStrike" cap="none" dirty="0" smtClean="0">
                <a:solidFill>
                  <a:schemeClr val="bg1"/>
                </a:solidFill>
                <a:latin typeface="Roboto Black"/>
                <a:ea typeface="Roboto Black"/>
                <a:cs typeface="Roboto Black"/>
                <a:sym typeface="Roboto Black"/>
              </a:rPr>
              <a:t>        Programación </a:t>
            </a:r>
            <a:r>
              <a:rPr lang="es-ES" sz="5000" dirty="0" smtClean="0">
                <a:solidFill>
                  <a:schemeClr val="bg1"/>
                </a:solidFill>
                <a:latin typeface="Roboto Black"/>
                <a:ea typeface="Roboto Black"/>
                <a:cs typeface="Roboto Black"/>
                <a:sym typeface="Roboto Black"/>
              </a:rPr>
              <a:t>I</a:t>
            </a:r>
            <a:r>
              <a:rPr lang="es-ES" sz="5000" b="0" i="0" u="none" strike="noStrike" cap="none" dirty="0" smtClean="0">
                <a:solidFill>
                  <a:schemeClr val="bg1"/>
                </a:solidFill>
                <a:latin typeface="Roboto Black"/>
                <a:ea typeface="Roboto Black"/>
                <a:cs typeface="Roboto Black"/>
                <a:sym typeface="Roboto Black"/>
              </a:rPr>
              <a:t> </a:t>
            </a:r>
            <a:endParaRPr sz="5000" b="0" i="0" u="none" strike="noStrike" cap="none">
              <a:solidFill>
                <a:schemeClr val="bg1"/>
              </a:solidFill>
              <a:latin typeface="Roboto Black"/>
              <a:ea typeface="Roboto Black"/>
              <a:cs typeface="Roboto Black"/>
              <a:sym typeface="Roboto Black"/>
            </a:endParaRPr>
          </a:p>
        </p:txBody>
      </p:sp>
      <p:sp>
        <p:nvSpPr>
          <p:cNvPr id="57" name="Google Shape;57;p1"/>
          <p:cNvSpPr txBox="1"/>
          <p:nvPr/>
        </p:nvSpPr>
        <p:spPr>
          <a:xfrm>
            <a:off x="126475" y="1876100"/>
            <a:ext cx="8881800" cy="8565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Clr>
                <a:srgbClr val="FFFF00"/>
              </a:buClr>
              <a:buSzPts val="4500"/>
              <a:buFont typeface="Roboto Black"/>
              <a:buNone/>
            </a:pPr>
            <a:endParaRPr sz="4500" b="0" i="1" u="none" strike="noStrike" cap="none">
              <a:solidFill>
                <a:schemeClr val="tx1"/>
              </a:solidFill>
              <a:latin typeface="Average"/>
              <a:ea typeface="Average"/>
              <a:cs typeface="Average"/>
              <a:sym typeface="Average"/>
            </a:endParaRPr>
          </a:p>
        </p:txBody>
      </p:sp>
      <p:sp>
        <p:nvSpPr>
          <p:cNvPr id="59" name="Google Shape;59;p1"/>
          <p:cNvSpPr txBox="1"/>
          <p:nvPr/>
        </p:nvSpPr>
        <p:spPr>
          <a:xfrm>
            <a:off x="126475" y="2144110"/>
            <a:ext cx="8768700" cy="335986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 sz="1800" i="1" dirty="0" smtClean="0">
                <a:solidFill>
                  <a:schemeClr val="lt1"/>
                </a:solidFill>
                <a:latin typeface="Merriweather"/>
                <a:ea typeface="Merriweather"/>
                <a:cs typeface="Merriweather"/>
                <a:sym typeface="Merriweather"/>
              </a:rPr>
              <a:t>Universidad </a:t>
            </a:r>
            <a:r>
              <a:rPr lang="es" sz="1800" i="1" dirty="0">
                <a:solidFill>
                  <a:schemeClr val="lt1"/>
                </a:solidFill>
                <a:latin typeface="Merriweather"/>
                <a:ea typeface="Merriweather"/>
                <a:cs typeface="Merriweather"/>
                <a:sym typeface="Merriweather"/>
              </a:rPr>
              <a:t>Tecnológica Nacional - Cuch Sede Chivilcoy</a:t>
            </a:r>
            <a:endParaRPr sz="1800" i="1">
              <a:solidFill>
                <a:schemeClr val="lt1"/>
              </a:solidFill>
              <a:latin typeface="Merriweather"/>
              <a:ea typeface="Merriweather"/>
              <a:cs typeface="Merriweather"/>
              <a:sym typeface="Merriweather"/>
            </a:endParaRPr>
          </a:p>
          <a:p>
            <a:pPr marL="0" lvl="0" indent="0" algn="l" rtl="0">
              <a:spcBef>
                <a:spcPts val="0"/>
              </a:spcBef>
              <a:spcAft>
                <a:spcPts val="0"/>
              </a:spcAft>
              <a:buNone/>
            </a:pPr>
            <a:endParaRPr sz="1500" i="1">
              <a:solidFill>
                <a:schemeClr val="lt1"/>
              </a:solidFill>
              <a:latin typeface="Merriweather"/>
              <a:ea typeface="Merriweather"/>
              <a:cs typeface="Merriweather"/>
              <a:sym typeface="Merriweather"/>
            </a:endParaRPr>
          </a:p>
          <a:p>
            <a:pPr marL="0" lvl="0" indent="0" algn="ctr" rtl="0">
              <a:spcBef>
                <a:spcPts val="750"/>
              </a:spcBef>
              <a:spcAft>
                <a:spcPts val="0"/>
              </a:spcAft>
              <a:buNone/>
            </a:pPr>
            <a:r>
              <a:rPr lang="es" sz="1500" i="1" dirty="0" smtClean="0">
                <a:solidFill>
                  <a:srgbClr val="58C1BA"/>
                </a:solidFill>
                <a:latin typeface="Merriweather"/>
                <a:ea typeface="Merriweather"/>
                <a:cs typeface="Merriweather"/>
                <a:sym typeface="Merriweather"/>
              </a:rPr>
              <a:t>Profesores </a:t>
            </a:r>
          </a:p>
          <a:p>
            <a:pPr algn="ctr">
              <a:spcBef>
                <a:spcPts val="750"/>
              </a:spcBef>
            </a:pPr>
            <a:endParaRPr lang="es" sz="1500" i="1" dirty="0" smtClean="0">
              <a:solidFill>
                <a:srgbClr val="58C1BA"/>
              </a:solidFill>
              <a:latin typeface="Merriweather"/>
              <a:ea typeface="Merriweather"/>
              <a:cs typeface="Merriweather"/>
              <a:sym typeface="Merriweather"/>
            </a:endParaRPr>
          </a:p>
          <a:p>
            <a:pPr algn="ctr">
              <a:spcBef>
                <a:spcPts val="750"/>
              </a:spcBef>
            </a:pPr>
            <a:r>
              <a:rPr lang="es" sz="1500" i="1" dirty="0" smtClean="0">
                <a:solidFill>
                  <a:srgbClr val="58C1BA"/>
                </a:solidFill>
                <a:latin typeface="Merriweather"/>
                <a:ea typeface="Merriweather"/>
                <a:cs typeface="Merriweather"/>
                <a:sym typeface="Merriweather"/>
              </a:rPr>
              <a:t>Luciana Denicio</a:t>
            </a:r>
          </a:p>
          <a:p>
            <a:pPr algn="ctr">
              <a:spcBef>
                <a:spcPts val="750"/>
              </a:spcBef>
            </a:pPr>
            <a:r>
              <a:rPr lang="es" sz="1500" i="1" dirty="0" smtClean="0">
                <a:solidFill>
                  <a:srgbClr val="58C1BA"/>
                </a:solidFill>
                <a:latin typeface="Merriweather"/>
                <a:ea typeface="Merriweather"/>
                <a:cs typeface="Merriweather"/>
                <a:sym typeface="Merriweather"/>
              </a:rPr>
              <a:t>Matias Garro</a:t>
            </a:r>
            <a:endParaRPr lang="es" sz="1500" i="1" dirty="0" smtClean="0">
              <a:solidFill>
                <a:srgbClr val="00B0F0"/>
              </a:solidFill>
              <a:latin typeface="Merriweather"/>
              <a:ea typeface="Merriweather"/>
              <a:cs typeface="Merriweather"/>
              <a:sym typeface="Merriweather"/>
            </a:endParaRPr>
          </a:p>
          <a:p>
            <a:pPr algn="ctr">
              <a:spcBef>
                <a:spcPts val="750"/>
              </a:spcBef>
            </a:pPr>
            <a:endParaRPr lang="es-AR" sz="1500" i="1" u="sng" dirty="0" smtClean="0">
              <a:solidFill>
                <a:srgbClr val="58C1BA"/>
              </a:solidFill>
              <a:latin typeface="Merriweather"/>
              <a:ea typeface="Merriweather"/>
              <a:cs typeface="Merriweather"/>
              <a:sym typeface="Merriweather"/>
            </a:endParaRPr>
          </a:p>
          <a:p>
            <a:pPr algn="ctr">
              <a:spcBef>
                <a:spcPts val="750"/>
              </a:spcBef>
            </a:pPr>
            <a:endParaRPr lang="es-AR" sz="1500" i="1" u="sng" dirty="0" smtClean="0">
              <a:solidFill>
                <a:srgbClr val="58C1BA"/>
              </a:solidFill>
              <a:latin typeface="Merriweather"/>
              <a:ea typeface="Merriweather"/>
              <a:cs typeface="Merriweather"/>
              <a:sym typeface="Merriweather"/>
            </a:endParaRPr>
          </a:p>
          <a:p>
            <a:pPr marL="0" lvl="0" indent="0" algn="ctr" rtl="0">
              <a:spcBef>
                <a:spcPts val="750"/>
              </a:spcBef>
              <a:spcAft>
                <a:spcPts val="0"/>
              </a:spcAft>
              <a:buNone/>
            </a:pPr>
            <a:endParaRPr lang="es" sz="1500" i="1" dirty="0" smtClean="0">
              <a:solidFill>
                <a:srgbClr val="58C1BA"/>
              </a:solidFill>
              <a:latin typeface="Merriweather"/>
              <a:ea typeface="Merriweather"/>
              <a:cs typeface="Merriweather"/>
              <a:sym typeface="Merriweather"/>
            </a:endParaRPr>
          </a:p>
          <a:p>
            <a:pPr marL="0" lvl="0" indent="0" algn="ctr" rtl="0">
              <a:spcBef>
                <a:spcPts val="750"/>
              </a:spcBef>
              <a:spcAft>
                <a:spcPts val="0"/>
              </a:spcAft>
              <a:buNone/>
            </a:pPr>
            <a:endParaRPr lang="es" sz="1500" i="1" dirty="0" smtClean="0">
              <a:solidFill>
                <a:srgbClr val="58C1BA"/>
              </a:solidFill>
              <a:latin typeface="Merriweather"/>
              <a:ea typeface="Merriweather"/>
              <a:cs typeface="Merriweather"/>
              <a:sym typeface="Merriweather"/>
            </a:endParaRPr>
          </a:p>
        </p:txBody>
      </p:sp>
      <p:sp>
        <p:nvSpPr>
          <p:cNvPr id="7" name="6 CuadroTexto"/>
          <p:cNvSpPr txBox="1"/>
          <p:nvPr/>
        </p:nvSpPr>
        <p:spPr>
          <a:xfrm>
            <a:off x="1545021" y="1187670"/>
            <a:ext cx="5770179" cy="830997"/>
          </a:xfrm>
          <a:prstGeom prst="rect">
            <a:avLst/>
          </a:prstGeom>
          <a:noFill/>
        </p:spPr>
        <p:txBody>
          <a:bodyPr wrap="square" rtlCol="0">
            <a:spAutoFit/>
          </a:bodyPr>
          <a:lstStyle/>
          <a:p>
            <a:r>
              <a:rPr lang="es-ES" sz="2400" b="1" dirty="0" smtClean="0">
                <a:solidFill>
                  <a:schemeClr val="tx1"/>
                </a:solidFill>
              </a:rPr>
              <a:t>10 Buenas Practicas de Programación</a:t>
            </a:r>
            <a:endParaRPr lang="es-AR" sz="2400" b="1" dirty="0" smtClean="0">
              <a:solidFill>
                <a:schemeClr val="tx1"/>
              </a:solidFill>
            </a:endParaRPr>
          </a:p>
          <a:p>
            <a:endParaRPr lang="es-ES" sz="2400" b="1"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09903" y="483476"/>
            <a:ext cx="7598980" cy="3693319"/>
          </a:xfrm>
          <a:prstGeom prst="rect">
            <a:avLst/>
          </a:prstGeom>
        </p:spPr>
        <p:txBody>
          <a:bodyPr wrap="square">
            <a:spAutoFit/>
          </a:bodyPr>
          <a:lstStyle/>
          <a:p>
            <a:pPr fontAlgn="base"/>
            <a:r>
              <a:rPr lang="es-ES" sz="2000" b="1" dirty="0" smtClean="0"/>
              <a:t>1) Prioriza la legibilidad. </a:t>
            </a:r>
            <a:r>
              <a:rPr lang="es-ES" sz="2000" dirty="0" smtClean="0"/>
              <a:t>Aunque es natural tener que poner por delante la optimización, la legibilidad es mucho más importante. Debes escribir un tipo de código que cualquier desarrollador pueda comprender. Ten en cuenta que cuánto más complejo sea tu código, más tiempo y recursos serán necesarios para tratarlo</a:t>
            </a:r>
            <a:r>
              <a:rPr lang="es-ES" dirty="0" smtClean="0"/>
              <a:t>.</a:t>
            </a:r>
          </a:p>
          <a:p>
            <a:pPr fontAlgn="base"/>
            <a:r>
              <a:rPr lang="es-ES" sz="2000" dirty="0" smtClean="0"/>
              <a:t>2) Estructura la arquitectura. Una de las buenas prácticas para programadores más populares es estructurar una arquitectura concreta. Antes de dar el disparo de salida y escribir, piensa en la utilidad del código, en cómo funciona, como modula y con que servicios es compatible. Plantéate qué estructura tendrá, de qué forma lo testearás y cómo será actualizado.</a:t>
            </a:r>
          </a:p>
          <a:p>
            <a:pPr fontAlgn="base"/>
            <a:endParaRPr lang="es-E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25517" y="735724"/>
            <a:ext cx="8008883" cy="3477875"/>
          </a:xfrm>
          <a:prstGeom prst="rect">
            <a:avLst/>
          </a:prstGeom>
        </p:spPr>
        <p:txBody>
          <a:bodyPr wrap="square">
            <a:spAutoFit/>
          </a:bodyPr>
          <a:lstStyle/>
          <a:p>
            <a:pPr fontAlgn="base"/>
            <a:r>
              <a:rPr lang="es-ES" sz="2000" dirty="0" smtClean="0"/>
              <a:t>3) Lee mucho código fuente. Aunque escribir código fuente es mucho más sencillo que entender el qué otros han escrito, es importante nutrirse del conocimiento ajeno. Si te esfuerzas en comprender el código de otros desarrolladores, podrás comprobar en un instante las diferencias entre código de calidad y código mediocre.</a:t>
            </a:r>
          </a:p>
          <a:p>
            <a:pPr fontAlgn="base"/>
            <a:r>
              <a:rPr lang="es-ES" sz="2000" dirty="0" smtClean="0"/>
              <a:t>4) Coloca comentarios. Si te encuentras en una fase de aprendizaje, lo mejor es que coloques comentarios en tu propio código. Así, evitarás desorientarte cuando leas las funciones más complejas que tú mismo has creado. Además, si un tercero tiene que acceder a tu código, los comentarios le facilitarán la tarea.</a:t>
            </a:r>
          </a:p>
          <a:p>
            <a:pPr fontAlgn="base"/>
            <a:endParaRPr lang="es-E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0" y="567559"/>
            <a:ext cx="6858000" cy="307777"/>
          </a:xfrm>
          <a:prstGeom prst="rect">
            <a:avLst/>
          </a:prstGeom>
        </p:spPr>
        <p:txBody>
          <a:bodyPr wrap="square">
            <a:spAutoFit/>
          </a:bodyPr>
          <a:lstStyle/>
          <a:p>
            <a:pPr fontAlgn="base"/>
            <a:r>
              <a:rPr lang="es-ES" b="1" dirty="0" smtClean="0"/>
              <a:t> </a:t>
            </a:r>
            <a:endParaRPr lang="es-ES" b="1" dirty="0"/>
          </a:p>
        </p:txBody>
      </p:sp>
      <p:sp>
        <p:nvSpPr>
          <p:cNvPr id="4" name="3 Rectángulo"/>
          <p:cNvSpPr/>
          <p:nvPr/>
        </p:nvSpPr>
        <p:spPr>
          <a:xfrm>
            <a:off x="861848" y="693683"/>
            <a:ext cx="7840718" cy="3600986"/>
          </a:xfrm>
          <a:prstGeom prst="rect">
            <a:avLst/>
          </a:prstGeom>
        </p:spPr>
        <p:txBody>
          <a:bodyPr wrap="square">
            <a:spAutoFit/>
          </a:bodyPr>
          <a:lstStyle/>
          <a:p>
            <a:pPr fontAlgn="base"/>
            <a:r>
              <a:rPr lang="es-ES" sz="2000" dirty="0" smtClean="0"/>
              <a:t>5)Testea tu código. Indiferentemente de la longitud del código que hayas escrito, debes testearlo para comprobar que todo esté bien. Recuerda que encontrar un error a tiempo y solucionarlo evitará problemas en el futuro. Por ejemplo, los test son especialmente necesarios cuando se escribe código open </a:t>
            </a:r>
            <a:r>
              <a:rPr lang="es-ES" sz="2000" dirty="0" err="1" smtClean="0"/>
              <a:t>source</a:t>
            </a:r>
            <a:r>
              <a:rPr lang="es-ES" dirty="0" smtClean="0"/>
              <a:t>.</a:t>
            </a:r>
          </a:p>
          <a:p>
            <a:pPr fontAlgn="base"/>
            <a:endParaRPr lang="es-ES" dirty="0" smtClean="0"/>
          </a:p>
          <a:p>
            <a:pPr fontAlgn="base"/>
            <a:r>
              <a:rPr lang="es-ES" sz="2000" dirty="0" smtClean="0"/>
              <a:t>6) Simplifica al máximo. Trata de evitar la construcción de código complejo siempre que sea posible. Así, encontrarás menos </a:t>
            </a:r>
            <a:r>
              <a:rPr lang="es-ES" sz="2000" dirty="0" err="1" smtClean="0"/>
              <a:t>bugs</a:t>
            </a:r>
            <a:r>
              <a:rPr lang="es-ES" sz="2000" dirty="0" smtClean="0"/>
              <a:t> y ahorrarás tiempo en solucionar errores. Tu objetivo debería ser el de escribir código funcional, sin filigranas.</a:t>
            </a:r>
          </a:p>
          <a:p>
            <a:pPr fontAlgn="base"/>
            <a:endParaRPr lang="es-ES" sz="2000" dirty="0" smtClean="0"/>
          </a:p>
          <a:p>
            <a:pPr fontAlgn="base"/>
            <a:endParaRPr lang="es-E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1 Rectángulo"/>
          <p:cNvSpPr/>
          <p:nvPr/>
        </p:nvSpPr>
        <p:spPr>
          <a:xfrm>
            <a:off x="168164" y="504497"/>
            <a:ext cx="8544911" cy="3785652"/>
          </a:xfrm>
          <a:prstGeom prst="rect">
            <a:avLst/>
          </a:prstGeom>
        </p:spPr>
        <p:txBody>
          <a:bodyPr wrap="square">
            <a:spAutoFit/>
          </a:bodyPr>
          <a:lstStyle/>
          <a:p>
            <a:pPr fontAlgn="base"/>
            <a:r>
              <a:rPr lang="es-ES" sz="2000" dirty="0" smtClean="0"/>
              <a:t>7) Realiza control de versiones. Utiliza algún software de control de versiones para gestionar los cambios que se apliquen sobre los elementos del código. De esta manera podrás conocer en qué estado se encontraba el código antes y después de ser modificado. Algunos ejemplos son </a:t>
            </a:r>
            <a:r>
              <a:rPr lang="es-ES" sz="2000" dirty="0" err="1" smtClean="0">
                <a:hlinkClick r:id="rId3"/>
              </a:rPr>
              <a:t>Git</a:t>
            </a:r>
            <a:r>
              <a:rPr lang="es-ES" sz="2000" dirty="0" smtClean="0"/>
              <a:t> o </a:t>
            </a:r>
            <a:r>
              <a:rPr lang="es-ES" sz="2000" dirty="0" err="1" smtClean="0">
                <a:hlinkClick r:id="rId4"/>
              </a:rPr>
              <a:t>Subversion</a:t>
            </a:r>
            <a:r>
              <a:rPr lang="es-ES" sz="2000" dirty="0" smtClean="0"/>
              <a:t>, fundamentales para evitar errores graves.</a:t>
            </a:r>
          </a:p>
          <a:p>
            <a:pPr fontAlgn="base"/>
            <a:endParaRPr lang="es-ES" sz="2000" dirty="0" smtClean="0"/>
          </a:p>
          <a:p>
            <a:pPr fontAlgn="base"/>
            <a:r>
              <a:rPr lang="es-ES" sz="2000" dirty="0" smtClean="0"/>
              <a:t>8) No reproduzcas fragmentos idénticos de código. Aunque hayas ideado un código estable y robusto, no debes copiar y pegar fragmentos para aprovecharlos en otros módulos. En su lugar, trata de encapsular esta parte del código en una función y aprovecharla cuando sea necesario.</a:t>
            </a:r>
          </a:p>
          <a:p>
            <a:pPr fontAlgn="base"/>
            <a:endParaRPr lang="es-ES" sz="2000" dirty="0" smtClean="0"/>
          </a:p>
          <a:p>
            <a:pPr fontAlgn="base"/>
            <a:endParaRPr lang="es-ES" sz="2000" dirty="0"/>
          </a:p>
        </p:txBody>
      </p:sp>
    </p:spTree>
  </p:cSld>
  <p:clrMapOvr>
    <a:overrideClrMapping bg1="lt1" tx1="dk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1 Rectángulo"/>
          <p:cNvSpPr/>
          <p:nvPr/>
        </p:nvSpPr>
        <p:spPr>
          <a:xfrm>
            <a:off x="357351" y="599090"/>
            <a:ext cx="8198069" cy="4401205"/>
          </a:xfrm>
          <a:prstGeom prst="rect">
            <a:avLst/>
          </a:prstGeom>
        </p:spPr>
        <p:txBody>
          <a:bodyPr wrap="square">
            <a:spAutoFit/>
          </a:bodyPr>
          <a:lstStyle/>
          <a:p>
            <a:pPr fontAlgn="base"/>
            <a:r>
              <a:rPr lang="es-ES" sz="2000" dirty="0" smtClean="0"/>
              <a:t>9)Evita los elementos no habituales. Algunos lenguajes contienen elementos únicos distintos al resto. Es habitual que estos elementos sean utilizados por programadores de alto nivel, pero no están al alcance de todo el mundo. Evita estos elementos para que tu código no sea excesivamente críptico.</a:t>
            </a:r>
          </a:p>
          <a:p>
            <a:pPr fontAlgn="base"/>
            <a:endParaRPr lang="es-ES" sz="2000" dirty="0" smtClean="0"/>
          </a:p>
          <a:p>
            <a:pPr fontAlgn="base"/>
            <a:r>
              <a:rPr lang="es-ES" sz="2000" dirty="0" smtClean="0"/>
              <a:t>10) No utilices caracteres únicos del español. Ten en cuenta que caracteres como la «ñ» o las tildes generarán errores al no ser </a:t>
            </a:r>
            <a:r>
              <a:rPr lang="es-ES" sz="2000" dirty="0" smtClean="0">
                <a:hlinkClick r:id="rId3"/>
              </a:rPr>
              <a:t>caracteres ASCII</a:t>
            </a:r>
            <a:r>
              <a:rPr lang="es-ES" sz="2000" dirty="0" smtClean="0"/>
              <a:t>. Los archivos cuyo código contenga estos caracteres no recomendados podrían sufrir alteraciones al abrirse en diferentes equipos. Por ello, es recomendable que escribas código en inglés</a:t>
            </a:r>
            <a:r>
              <a:rPr lang="es-ES" sz="2000" b="1" dirty="0" smtClean="0"/>
              <a:t>.</a:t>
            </a:r>
          </a:p>
          <a:p>
            <a:pPr fontAlgn="base"/>
            <a:r>
              <a:rPr lang="es-ES" sz="2000" dirty="0" smtClean="0"/>
              <a:t> </a:t>
            </a:r>
          </a:p>
          <a:p>
            <a:pPr fontAlgn="base"/>
            <a:endParaRPr lang="es-ES" sz="2000" dirty="0" smtClean="0"/>
          </a:p>
        </p:txBody>
      </p:sp>
    </p:spTree>
  </p:cSld>
  <p:clrMapOvr>
    <a:overrideClrMapping bg1="lt1" tx1="dk1" bg2="dk2" tx2="lt2" accent1="accent1" accent2="accent2" accent3="accent3" accent4="accent4" accent5="accent5" accent6="accent6" hlink="hlink" folHlink="folHlink"/>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themeOverride>
</file>

<file path=ppt/theme/themeOverride2.xml><?xml version="1.0" encoding="utf-8"?>
<a:themeOverride xmlns:a="http://schemas.openxmlformats.org/drawingml/2006/main">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themeOverride>
</file>

<file path=docProps/app.xml><?xml version="1.0" encoding="utf-8"?>
<Properties xmlns="http://schemas.openxmlformats.org/officeDocument/2006/extended-properties" xmlns:vt="http://schemas.openxmlformats.org/officeDocument/2006/docPropsVTypes">
  <Template/>
  <TotalTime>1715</TotalTime>
  <Words>444</Words>
  <Application>Microsoft Office PowerPoint</Application>
  <PresentationFormat>Presentación en pantalla (16:9)</PresentationFormat>
  <Paragraphs>25</Paragraphs>
  <Slides>6</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6</vt:i4>
      </vt:variant>
    </vt:vector>
  </HeadingPairs>
  <TitlesOfParts>
    <vt:vector size="13" baseType="lpstr">
      <vt:lpstr>Arial</vt:lpstr>
      <vt:lpstr>Roboto Black</vt:lpstr>
      <vt:lpstr>Average</vt:lpstr>
      <vt:lpstr>Merriweather</vt:lpstr>
      <vt:lpstr>Alfa Slab One</vt:lpstr>
      <vt:lpstr>Proxima Nova</vt:lpstr>
      <vt:lpstr>Gameday</vt:lpstr>
      <vt:lpstr>        Programación I </vt:lpstr>
      <vt:lpstr>Diapositiva 2</vt:lpstr>
      <vt:lpstr>Diapositiva 3</vt:lpstr>
      <vt:lpstr>Diapositiva 4</vt:lpstr>
      <vt:lpstr>Diapositiva 5</vt:lpstr>
      <vt:lpstr>Diapositiva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de Procesamientos de Datos</dc:title>
  <dc:creator>Luciana</dc:creator>
  <cp:lastModifiedBy>Luciana</cp:lastModifiedBy>
  <cp:revision>36</cp:revision>
  <cp:lastPrinted>2023-03-24T11:40:33Z</cp:lastPrinted>
  <dcterms:modified xsi:type="dcterms:W3CDTF">2025-03-18T11:42:00Z</dcterms:modified>
</cp:coreProperties>
</file>