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47640" y="1825560"/>
            <a:ext cx="1051524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28" name="PlaceHolder 3"/>
          <p:cNvSpPr>
            <a:spLocks noGrp="1"/>
          </p:cNvSpPr>
          <p:nvPr>
            <p:ph type="body"/>
          </p:nvPr>
        </p:nvSpPr>
        <p:spPr>
          <a:xfrm>
            <a:off x="647640" y="4098240"/>
            <a:ext cx="1051524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type="body"/>
          </p:nvPr>
        </p:nvSpPr>
        <p:spPr>
          <a:xfrm>
            <a:off x="64764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603576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64764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3" name="PlaceHolder 5"/>
          <p:cNvSpPr>
            <a:spLocks noGrp="1"/>
          </p:cNvSpPr>
          <p:nvPr>
            <p:ph type="body"/>
          </p:nvPr>
        </p:nvSpPr>
        <p:spPr>
          <a:xfrm>
            <a:off x="603576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type="body"/>
          </p:nvPr>
        </p:nvSpPr>
        <p:spPr>
          <a:xfrm>
            <a:off x="647640" y="182556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3"/>
          <p:cNvSpPr>
            <a:spLocks noGrp="1"/>
          </p:cNvSpPr>
          <p:nvPr>
            <p:ph type="body"/>
          </p:nvPr>
        </p:nvSpPr>
        <p:spPr>
          <a:xfrm>
            <a:off x="4203000" y="182556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7" name="PlaceHolder 4"/>
          <p:cNvSpPr>
            <a:spLocks noGrp="1"/>
          </p:cNvSpPr>
          <p:nvPr>
            <p:ph type="body"/>
          </p:nvPr>
        </p:nvSpPr>
        <p:spPr>
          <a:xfrm>
            <a:off x="7758720" y="182556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8" name="PlaceHolder 5"/>
          <p:cNvSpPr>
            <a:spLocks noGrp="1"/>
          </p:cNvSpPr>
          <p:nvPr>
            <p:ph type="body"/>
          </p:nvPr>
        </p:nvSpPr>
        <p:spPr>
          <a:xfrm>
            <a:off x="647640" y="409824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6"/>
          <p:cNvSpPr>
            <a:spLocks noGrp="1"/>
          </p:cNvSpPr>
          <p:nvPr>
            <p:ph type="body"/>
          </p:nvPr>
        </p:nvSpPr>
        <p:spPr>
          <a:xfrm>
            <a:off x="4203000" y="409824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7"/>
          <p:cNvSpPr>
            <a:spLocks noGrp="1"/>
          </p:cNvSpPr>
          <p:nvPr>
            <p:ph type="body"/>
          </p:nvPr>
        </p:nvSpPr>
        <p:spPr>
          <a:xfrm>
            <a:off x="7758720" y="409824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subTitle"/>
          </p:nvPr>
        </p:nvSpPr>
        <p:spPr>
          <a:xfrm>
            <a:off x="64764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647640" y="1825560"/>
            <a:ext cx="10515240" cy="43509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body"/>
          </p:nvPr>
        </p:nvSpPr>
        <p:spPr>
          <a:xfrm>
            <a:off x="64764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3"/>
          <p:cNvSpPr>
            <a:spLocks noGrp="1"/>
          </p:cNvSpPr>
          <p:nvPr>
            <p:ph type="body"/>
          </p:nvPr>
        </p:nvSpPr>
        <p:spPr>
          <a:xfrm>
            <a:off x="603576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47640" y="25848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type="body"/>
          </p:nvPr>
        </p:nvSpPr>
        <p:spPr>
          <a:xfrm>
            <a:off x="64764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57" name="PlaceHolder 3"/>
          <p:cNvSpPr>
            <a:spLocks noGrp="1"/>
          </p:cNvSpPr>
          <p:nvPr>
            <p:ph type="body"/>
          </p:nvPr>
        </p:nvSpPr>
        <p:spPr>
          <a:xfrm>
            <a:off x="603576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
        <p:nvSpPr>
          <p:cNvPr id="58" name="PlaceHolder 4"/>
          <p:cNvSpPr>
            <a:spLocks noGrp="1"/>
          </p:cNvSpPr>
          <p:nvPr>
            <p:ph type="body"/>
          </p:nvPr>
        </p:nvSpPr>
        <p:spPr>
          <a:xfrm>
            <a:off x="64764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64764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4764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
        <p:nvSpPr>
          <p:cNvPr id="61" name="PlaceHolder 3"/>
          <p:cNvSpPr>
            <a:spLocks noGrp="1"/>
          </p:cNvSpPr>
          <p:nvPr>
            <p:ph type="body"/>
          </p:nvPr>
        </p:nvSpPr>
        <p:spPr>
          <a:xfrm>
            <a:off x="603576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62" name="PlaceHolder 4"/>
          <p:cNvSpPr>
            <a:spLocks noGrp="1"/>
          </p:cNvSpPr>
          <p:nvPr>
            <p:ph type="body"/>
          </p:nvPr>
        </p:nvSpPr>
        <p:spPr>
          <a:xfrm>
            <a:off x="603576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4764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65" name="PlaceHolder 3"/>
          <p:cNvSpPr>
            <a:spLocks noGrp="1"/>
          </p:cNvSpPr>
          <p:nvPr>
            <p:ph type="body"/>
          </p:nvPr>
        </p:nvSpPr>
        <p:spPr>
          <a:xfrm>
            <a:off x="603576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66" name="PlaceHolder 4"/>
          <p:cNvSpPr>
            <a:spLocks noGrp="1"/>
          </p:cNvSpPr>
          <p:nvPr>
            <p:ph type="body"/>
          </p:nvPr>
        </p:nvSpPr>
        <p:spPr>
          <a:xfrm>
            <a:off x="647640" y="4098240"/>
            <a:ext cx="1051524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647640" y="1825560"/>
            <a:ext cx="1051524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69" name="PlaceHolder 3"/>
          <p:cNvSpPr>
            <a:spLocks noGrp="1"/>
          </p:cNvSpPr>
          <p:nvPr>
            <p:ph type="body"/>
          </p:nvPr>
        </p:nvSpPr>
        <p:spPr>
          <a:xfrm>
            <a:off x="647640" y="4098240"/>
            <a:ext cx="1051524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type="body"/>
          </p:nvPr>
        </p:nvSpPr>
        <p:spPr>
          <a:xfrm>
            <a:off x="64764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72" name="PlaceHolder 3"/>
          <p:cNvSpPr>
            <a:spLocks noGrp="1"/>
          </p:cNvSpPr>
          <p:nvPr>
            <p:ph type="body"/>
          </p:nvPr>
        </p:nvSpPr>
        <p:spPr>
          <a:xfrm>
            <a:off x="603576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73" name="PlaceHolder 4"/>
          <p:cNvSpPr>
            <a:spLocks noGrp="1"/>
          </p:cNvSpPr>
          <p:nvPr>
            <p:ph type="body"/>
          </p:nvPr>
        </p:nvSpPr>
        <p:spPr>
          <a:xfrm>
            <a:off x="64764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74" name="PlaceHolder 5"/>
          <p:cNvSpPr>
            <a:spLocks noGrp="1"/>
          </p:cNvSpPr>
          <p:nvPr>
            <p:ph type="body"/>
          </p:nvPr>
        </p:nvSpPr>
        <p:spPr>
          <a:xfrm>
            <a:off x="603576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type="body"/>
          </p:nvPr>
        </p:nvSpPr>
        <p:spPr>
          <a:xfrm>
            <a:off x="647640" y="182556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77" name="PlaceHolder 3"/>
          <p:cNvSpPr>
            <a:spLocks noGrp="1"/>
          </p:cNvSpPr>
          <p:nvPr>
            <p:ph type="body"/>
          </p:nvPr>
        </p:nvSpPr>
        <p:spPr>
          <a:xfrm>
            <a:off x="4203000" y="182556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78" name="PlaceHolder 4"/>
          <p:cNvSpPr>
            <a:spLocks noGrp="1"/>
          </p:cNvSpPr>
          <p:nvPr>
            <p:ph type="body"/>
          </p:nvPr>
        </p:nvSpPr>
        <p:spPr>
          <a:xfrm>
            <a:off x="7758720" y="182556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79" name="PlaceHolder 5"/>
          <p:cNvSpPr>
            <a:spLocks noGrp="1"/>
          </p:cNvSpPr>
          <p:nvPr>
            <p:ph type="body"/>
          </p:nvPr>
        </p:nvSpPr>
        <p:spPr>
          <a:xfrm>
            <a:off x="647640" y="409824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80" name="PlaceHolder 6"/>
          <p:cNvSpPr>
            <a:spLocks noGrp="1"/>
          </p:cNvSpPr>
          <p:nvPr>
            <p:ph type="body"/>
          </p:nvPr>
        </p:nvSpPr>
        <p:spPr>
          <a:xfrm>
            <a:off x="4203000" y="409824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7"/>
          <p:cNvSpPr>
            <a:spLocks noGrp="1"/>
          </p:cNvSpPr>
          <p:nvPr>
            <p:ph type="body"/>
          </p:nvPr>
        </p:nvSpPr>
        <p:spPr>
          <a:xfrm>
            <a:off x="7758720" y="4098240"/>
            <a:ext cx="338580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body"/>
          </p:nvPr>
        </p:nvSpPr>
        <p:spPr>
          <a:xfrm>
            <a:off x="647640" y="1825560"/>
            <a:ext cx="10515240" cy="43509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body"/>
          </p:nvPr>
        </p:nvSpPr>
        <p:spPr>
          <a:xfrm>
            <a:off x="64764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
        <p:nvSpPr>
          <p:cNvPr id="11" name="PlaceHolder 3"/>
          <p:cNvSpPr>
            <a:spLocks noGrp="1"/>
          </p:cNvSpPr>
          <p:nvPr>
            <p:ph type="body"/>
          </p:nvPr>
        </p:nvSpPr>
        <p:spPr>
          <a:xfrm>
            <a:off x="603576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47640" y="25848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type="body"/>
          </p:nvPr>
        </p:nvSpPr>
        <p:spPr>
          <a:xfrm>
            <a:off x="64764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16" name="PlaceHolder 3"/>
          <p:cNvSpPr>
            <a:spLocks noGrp="1"/>
          </p:cNvSpPr>
          <p:nvPr>
            <p:ph type="body"/>
          </p:nvPr>
        </p:nvSpPr>
        <p:spPr>
          <a:xfrm>
            <a:off x="603576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
        <p:nvSpPr>
          <p:cNvPr id="17" name="PlaceHolder 4"/>
          <p:cNvSpPr>
            <a:spLocks noGrp="1"/>
          </p:cNvSpPr>
          <p:nvPr>
            <p:ph type="body"/>
          </p:nvPr>
        </p:nvSpPr>
        <p:spPr>
          <a:xfrm>
            <a:off x="64764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type="body"/>
          </p:nvPr>
        </p:nvSpPr>
        <p:spPr>
          <a:xfrm>
            <a:off x="647640" y="1825560"/>
            <a:ext cx="5131080" cy="4350960"/>
          </a:xfrm>
          <a:prstGeom prst="rect">
            <a:avLst/>
          </a:prstGeom>
        </p:spPr>
        <p:txBody>
          <a:bodyPr lIns="0" rIns="0" tIns="0" bIns="0">
            <a:normAutofit/>
          </a:bodyPr>
          <a:p>
            <a:endParaRPr b="0" lang="en-US" sz="2400" spc="-1" strike="noStrike">
              <a:solidFill>
                <a:srgbClr val="000000"/>
              </a:solidFill>
              <a:latin typeface="Arial"/>
            </a:endParaRPr>
          </a:p>
        </p:txBody>
      </p:sp>
      <p:sp>
        <p:nvSpPr>
          <p:cNvPr id="20" name="PlaceHolder 3"/>
          <p:cNvSpPr>
            <a:spLocks noGrp="1"/>
          </p:cNvSpPr>
          <p:nvPr>
            <p:ph type="body"/>
          </p:nvPr>
        </p:nvSpPr>
        <p:spPr>
          <a:xfrm>
            <a:off x="603576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21" name="PlaceHolder 4"/>
          <p:cNvSpPr>
            <a:spLocks noGrp="1"/>
          </p:cNvSpPr>
          <p:nvPr>
            <p:ph type="body"/>
          </p:nvPr>
        </p:nvSpPr>
        <p:spPr>
          <a:xfrm>
            <a:off x="6035760" y="409824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47640" y="258480"/>
            <a:ext cx="10515240" cy="1325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type="body"/>
          </p:nvPr>
        </p:nvSpPr>
        <p:spPr>
          <a:xfrm>
            <a:off x="64764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24" name="PlaceHolder 3"/>
          <p:cNvSpPr>
            <a:spLocks noGrp="1"/>
          </p:cNvSpPr>
          <p:nvPr>
            <p:ph type="body"/>
          </p:nvPr>
        </p:nvSpPr>
        <p:spPr>
          <a:xfrm>
            <a:off x="6035760" y="1825560"/>
            <a:ext cx="5131080" cy="2075040"/>
          </a:xfrm>
          <a:prstGeom prst="rect">
            <a:avLst/>
          </a:prstGeom>
        </p:spPr>
        <p:txBody>
          <a:bodyPr lIns="0" rIns="0" tIns="0" bIns="0">
            <a:normAutofit/>
          </a:bodyPr>
          <a:p>
            <a:endParaRPr b="0" lang="en-US" sz="2400" spc="-1" strike="noStrike">
              <a:solidFill>
                <a:srgbClr val="000000"/>
              </a:solidFill>
              <a:latin typeface="Arial"/>
            </a:endParaRPr>
          </a:p>
        </p:txBody>
      </p:sp>
      <p:sp>
        <p:nvSpPr>
          <p:cNvPr id="25" name="PlaceHolder 4"/>
          <p:cNvSpPr>
            <a:spLocks noGrp="1"/>
          </p:cNvSpPr>
          <p:nvPr>
            <p:ph type="body"/>
          </p:nvPr>
        </p:nvSpPr>
        <p:spPr>
          <a:xfrm>
            <a:off x="647640" y="4098240"/>
            <a:ext cx="10515240" cy="20750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323000"/>
            <a:ext cx="9143640" cy="2186640"/>
          </a:xfrm>
          <a:prstGeom prst="rect">
            <a:avLst/>
          </a:prstGeom>
        </p:spPr>
        <p:txBody>
          <a:bodyPr anchor="b">
            <a:normAutofit fontScale="81000"/>
          </a:bodyPr>
          <a:p>
            <a:pPr algn="ctr">
              <a:lnSpc>
                <a:spcPct val="130000"/>
              </a:lnSpc>
            </a:pPr>
            <a:r>
              <a:rPr b="0" lang="en-US" sz="6000" spc="-1" strike="noStrike">
                <a:solidFill>
                  <a:srgbClr val="000000"/>
                </a:solidFill>
                <a:latin typeface="Arial Black"/>
              </a:rPr>
              <a:t>Click to edit Master title </a:t>
            </a:r>
            <a:r>
              <a:rPr b="0" lang="en-US" sz="6000" spc="-1" strike="noStrike">
                <a:solidFill>
                  <a:srgbClr val="000000"/>
                </a:solidFill>
                <a:latin typeface="Arial Black"/>
              </a:rPr>
              <a:t>style</a:t>
            </a:r>
            <a:endParaRPr b="0" lang="en-US" sz="6000" spc="-1" strike="noStrike">
              <a:solidFill>
                <a:srgbClr val="000000"/>
              </a:solidFill>
              <a:latin typeface="Arial"/>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7D78E75-E296-4EA9-BCC3-603669407ED9}" type="datetime">
              <a:rPr b="0" lang="en-US" sz="1200" spc="-1" strike="noStrike">
                <a:solidFill>
                  <a:srgbClr val="8b8b8b"/>
                </a:solidFill>
                <a:latin typeface="Arial"/>
              </a:rPr>
              <a:t>4/19/21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3B6CED0-5D1B-4632-9240-30FFFC39F2BF}" type="slidenum">
              <a:rPr b="0" lang="en-US" sz="1200" spc="-1" strike="noStrike">
                <a:solidFill>
                  <a:srgbClr val="8b8b8b"/>
                </a:solidFill>
                <a:latin typeface="Arial"/>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47640" y="258480"/>
            <a:ext cx="10515240" cy="1325160"/>
          </a:xfrm>
          <a:prstGeom prst="rect">
            <a:avLst/>
          </a:prstGeom>
        </p:spPr>
        <p:txBody>
          <a:bodyPr anchor="ctr">
            <a:normAutofit/>
          </a:bodyPr>
          <a:p>
            <a:pPr>
              <a:lnSpc>
                <a:spcPct val="90000"/>
              </a:lnSpc>
            </a:pPr>
            <a:r>
              <a:rPr b="1" lang="en-US" sz="2400" spc="-1" strike="noStrike">
                <a:solidFill>
                  <a:srgbClr val="000000"/>
                </a:solidFill>
                <a:latin typeface="Arial Black"/>
              </a:rPr>
              <a:t>Click to edit Master title style</a:t>
            </a:r>
            <a:endParaRPr b="0" lang="en-US" sz="2400" spc="-1" strike="noStrike">
              <a:solidFill>
                <a:srgbClr val="000000"/>
              </a:solidFill>
              <a:latin typeface="Arial"/>
            </a:endParaRPr>
          </a:p>
        </p:txBody>
      </p:sp>
      <p:sp>
        <p:nvSpPr>
          <p:cNvPr id="42" name="PlaceHolder 2"/>
          <p:cNvSpPr>
            <a:spLocks noGrp="1"/>
          </p:cNvSpPr>
          <p:nvPr>
            <p:ph type="body"/>
          </p:nvPr>
        </p:nvSpPr>
        <p:spPr>
          <a:xfrm>
            <a:off x="647640" y="1825560"/>
            <a:ext cx="10515240" cy="4350960"/>
          </a:xfrm>
          <a:prstGeom prst="rect">
            <a:avLst/>
          </a:prstGeom>
        </p:spPr>
        <p:txBody>
          <a:bodyPr>
            <a:normAutofit/>
          </a:bodyPr>
          <a:p>
            <a:pPr marL="228600" indent="-228240">
              <a:lnSpc>
                <a:spcPct val="90000"/>
              </a:lnSpc>
              <a:spcBef>
                <a:spcPts val="1001"/>
              </a:spcBef>
              <a:buClr>
                <a:srgbClr val="404040"/>
              </a:buClr>
              <a:buFont typeface="Arial"/>
              <a:buChar char="•"/>
            </a:pPr>
            <a:r>
              <a:rPr b="0" lang="en-US" sz="2000" spc="-1" strike="noStrike">
                <a:solidFill>
                  <a:srgbClr val="404040"/>
                </a:solidFill>
                <a:latin typeface="Arial"/>
              </a:rPr>
              <a:t>Click to edit Master text styles</a:t>
            </a:r>
            <a:endParaRPr b="0" lang="en-US" sz="2000" spc="-1" strike="noStrike">
              <a:solidFill>
                <a:srgbClr val="000000"/>
              </a:solidFill>
              <a:latin typeface="Arial"/>
            </a:endParaRPr>
          </a:p>
          <a:p>
            <a:pPr lvl="1" marL="685800" indent="-228240">
              <a:lnSpc>
                <a:spcPct val="90000"/>
              </a:lnSpc>
              <a:spcBef>
                <a:spcPts val="499"/>
              </a:spcBef>
              <a:buClr>
                <a:srgbClr val="404040"/>
              </a:buClr>
              <a:buFont typeface="Arial"/>
              <a:buChar char="•"/>
            </a:pPr>
            <a:r>
              <a:rPr b="0" lang="en-US" sz="1800" spc="-1" strike="noStrike">
                <a:solidFill>
                  <a:srgbClr val="404040"/>
                </a:solidFill>
                <a:latin typeface="Arial"/>
              </a:rPr>
              <a:t>Second level</a:t>
            </a:r>
            <a:endParaRPr b="0" lang="en-US" sz="1800" spc="-1" strike="noStrike">
              <a:solidFill>
                <a:srgbClr val="000000"/>
              </a:solidFill>
              <a:latin typeface="Arial"/>
            </a:endParaRPr>
          </a:p>
          <a:p>
            <a:pPr lvl="2" marL="1143000" indent="-228240">
              <a:lnSpc>
                <a:spcPct val="90000"/>
              </a:lnSpc>
              <a:spcBef>
                <a:spcPts val="499"/>
              </a:spcBef>
              <a:buClr>
                <a:srgbClr val="404040"/>
              </a:buClr>
              <a:buFont typeface="Arial"/>
              <a:buChar char="•"/>
            </a:pPr>
            <a:r>
              <a:rPr b="0" lang="en-US" sz="1600" spc="-1" strike="noStrike">
                <a:solidFill>
                  <a:srgbClr val="404040"/>
                </a:solidFill>
                <a:latin typeface="Arial"/>
              </a:rPr>
              <a:t>Third level</a:t>
            </a:r>
            <a:endParaRPr b="0" lang="en-US" sz="1600" spc="-1" strike="noStrike">
              <a:solidFill>
                <a:srgbClr val="000000"/>
              </a:solidFill>
              <a:latin typeface="Arial"/>
            </a:endParaRPr>
          </a:p>
          <a:p>
            <a:pPr lvl="3" marL="1600200" indent="-228240">
              <a:lnSpc>
                <a:spcPct val="90000"/>
              </a:lnSpc>
              <a:spcBef>
                <a:spcPts val="499"/>
              </a:spcBef>
              <a:buClr>
                <a:srgbClr val="404040"/>
              </a:buClr>
              <a:buFont typeface="Arial"/>
              <a:buChar char="•"/>
            </a:pPr>
            <a:r>
              <a:rPr b="0" lang="en-US" sz="1600" spc="-1" strike="noStrike">
                <a:solidFill>
                  <a:srgbClr val="404040"/>
                </a:solidFill>
                <a:latin typeface="Arial"/>
              </a:rPr>
              <a:t>Fourth level</a:t>
            </a:r>
            <a:endParaRPr b="0" lang="en-US" sz="1600" spc="-1" strike="noStrike">
              <a:solidFill>
                <a:srgbClr val="000000"/>
              </a:solidFill>
              <a:latin typeface="Arial"/>
            </a:endParaRPr>
          </a:p>
          <a:p>
            <a:pPr lvl="4" marL="2057400" indent="-228240">
              <a:lnSpc>
                <a:spcPct val="90000"/>
              </a:lnSpc>
              <a:spcBef>
                <a:spcPts val="499"/>
              </a:spcBef>
              <a:buClr>
                <a:srgbClr val="404040"/>
              </a:buClr>
              <a:buFont typeface="Arial"/>
              <a:buChar char="•"/>
            </a:pPr>
            <a:r>
              <a:rPr b="0" lang="en-US" sz="1600" spc="-1" strike="noStrike">
                <a:solidFill>
                  <a:srgbClr val="404040"/>
                </a:solidFill>
                <a:latin typeface="Arial"/>
              </a:rPr>
              <a:t>Fifth level</a:t>
            </a:r>
            <a:endParaRPr b="0" lang="en-US" sz="1600" spc="-1" strike="noStrike">
              <a:solidFill>
                <a:srgbClr val="000000"/>
              </a:solidFill>
              <a:latin typeface="Arial"/>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29FB36E4-B405-4F19-AD02-DF53753E3D92}" type="datetime">
              <a:rPr b="0" lang="en-US" sz="1200" spc="-1" strike="noStrike">
                <a:solidFill>
                  <a:srgbClr val="8b8b8b"/>
                </a:solidFill>
                <a:latin typeface="Arial"/>
              </a:rPr>
              <a:t>4/19/21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63F95BF-EC0A-4B5E-8F91-8C711D8BF50D}" type="slidenum">
              <a:rPr b="0" lang="en-US" sz="1200" spc="-1" strike="noStrike">
                <a:solidFill>
                  <a:srgbClr val="8b8b8b"/>
                </a:solidFill>
                <a:latin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323000"/>
            <a:ext cx="9143640" cy="2186640"/>
          </a:xfrm>
          <a:prstGeom prst="rect">
            <a:avLst/>
          </a:prstGeom>
          <a:noFill/>
          <a:ln>
            <a:noFill/>
          </a:ln>
        </p:spPr>
        <p:txBody>
          <a:bodyPr anchor="b">
            <a:normAutofit/>
          </a:bodyPr>
          <a:p>
            <a:pPr algn="ctr">
              <a:lnSpc>
                <a:spcPct val="130000"/>
              </a:lnSpc>
            </a:pPr>
            <a:r>
              <a:rPr b="0" lang="en-US" sz="6000" spc="-1" strike="noStrike">
                <a:solidFill>
                  <a:srgbClr val="000000"/>
                </a:solidFill>
                <a:latin typeface="Arial Black"/>
              </a:rPr>
              <a:t>CORPORATE FINANCE</a:t>
            </a:r>
            <a:endParaRPr b="0" lang="en-US" sz="6000" spc="-1" strike="noStrike">
              <a:solidFill>
                <a:srgbClr val="000000"/>
              </a:solidFill>
              <a:latin typeface="Arial"/>
            </a:endParaRPr>
          </a:p>
        </p:txBody>
      </p:sp>
      <p:sp>
        <p:nvSpPr>
          <p:cNvPr id="83" name="TextShape 2"/>
          <p:cNvSpPr txBox="1"/>
          <p:nvPr/>
        </p:nvSpPr>
        <p:spPr>
          <a:xfrm>
            <a:off x="6775920" y="4763880"/>
            <a:ext cx="3891600" cy="493560"/>
          </a:xfrm>
          <a:prstGeom prst="rect">
            <a:avLst/>
          </a:prstGeom>
          <a:noFill/>
          <a:ln>
            <a:noFill/>
          </a:ln>
        </p:spPr>
        <p:txBody>
          <a:bodyPr>
            <a:noAutofit/>
          </a:bodyPr>
          <a:p>
            <a:pPr algn="ctr">
              <a:lnSpc>
                <a:spcPct val="90000"/>
              </a:lnSpc>
              <a:spcBef>
                <a:spcPts val="1001"/>
              </a:spcBef>
              <a:tabLst>
                <a:tab algn="l" pos="0"/>
              </a:tabLst>
            </a:pPr>
            <a:r>
              <a:rPr b="0" lang="en-US" sz="1800" spc="-1" strike="noStrike">
                <a:solidFill>
                  <a:srgbClr val="404040"/>
                </a:solidFill>
                <a:latin typeface="Arial Black"/>
              </a:rPr>
              <a:t>BY: BERNARD ALI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31880" y="41220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Types of Financial Assets</a:t>
            </a:r>
            <a:endParaRPr b="0" lang="en-US" sz="2400" spc="-1" strike="noStrike">
              <a:solidFill>
                <a:srgbClr val="000000"/>
              </a:solidFill>
              <a:latin typeface="Arial"/>
            </a:endParaRPr>
          </a:p>
        </p:txBody>
      </p:sp>
      <p:sp>
        <p:nvSpPr>
          <p:cNvPr id="97" name="TextShape 2"/>
          <p:cNvSpPr txBox="1"/>
          <p:nvPr/>
        </p:nvSpPr>
        <p:spPr>
          <a:xfrm>
            <a:off x="647640" y="1454760"/>
            <a:ext cx="10515240" cy="4722120"/>
          </a:xfrm>
          <a:prstGeom prst="rect">
            <a:avLst/>
          </a:prstGeom>
          <a:noFill/>
          <a:ln>
            <a:noFill/>
          </a:ln>
        </p:spPr>
        <p:txBody>
          <a:bodyPr>
            <a:noAutofit/>
          </a:bodyPr>
          <a:p>
            <a:pPr>
              <a:lnSpc>
                <a:spcPct val="90000"/>
              </a:lnSpc>
              <a:spcBef>
                <a:spcPts val="1001"/>
              </a:spcBef>
              <a:tabLst>
                <a:tab algn="l" pos="0"/>
              </a:tabLst>
            </a:pPr>
            <a:r>
              <a:rPr b="1" lang="en-US" sz="2400" spc="-1" strike="noStrike">
                <a:solidFill>
                  <a:srgbClr val="404040"/>
                </a:solidFill>
                <a:latin typeface="Arial"/>
              </a:rPr>
              <a:t>Stocks or Shares</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Is a unit part ownership of a company which when bought allows the owner to enjoy future benefits of the company.</a:t>
            </a:r>
            <a:endParaRPr b="0" lang="en-US" sz="2400" spc="-1" strike="noStrike">
              <a:solidFill>
                <a:srgbClr val="000000"/>
              </a:solidFill>
              <a:latin typeface="Arial"/>
            </a:endParaRPr>
          </a:p>
          <a:p>
            <a:pPr>
              <a:lnSpc>
                <a:spcPct val="90000"/>
              </a:lnSpc>
              <a:spcBef>
                <a:spcPts val="1001"/>
              </a:spcBef>
              <a:tabLst>
                <a:tab algn="l" pos="0"/>
              </a:tabLst>
            </a:pP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Why buy stocks?</a:t>
            </a:r>
            <a:endParaRPr b="0" lang="en-US" sz="2400" spc="-1" strike="noStrike">
              <a:solidFill>
                <a:srgbClr val="000000"/>
              </a:solidFill>
              <a:latin typeface="Arial"/>
            </a:endParaRPr>
          </a:p>
          <a:p>
            <a:pPr>
              <a:lnSpc>
                <a:spcPct val="100000"/>
              </a:lnSpc>
              <a:spcBef>
                <a:spcPts val="1001"/>
              </a:spcBef>
              <a:tabLst>
                <a:tab algn="l" pos="0"/>
              </a:tabLst>
            </a:pPr>
            <a:r>
              <a:rPr b="0" lang="en-US" sz="2400" spc="-1" strike="noStrike">
                <a:solidFill>
                  <a:srgbClr val="404040"/>
                </a:solidFill>
                <a:latin typeface="Arial"/>
              </a:rPr>
              <a:t>a. Dividends</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b. Increase in share price</a:t>
            </a:r>
            <a:endParaRPr b="0" lang="en-US" sz="2400" spc="-1" strike="noStrike">
              <a:solidFill>
                <a:srgbClr val="000000"/>
              </a:solidFill>
              <a:latin typeface="Arial"/>
            </a:endParaRPr>
          </a:p>
          <a:p>
            <a:pPr>
              <a:lnSpc>
                <a:spcPct val="90000"/>
              </a:lnSpc>
              <a:spcBef>
                <a:spcPts val="1001"/>
              </a:spcBef>
              <a:tabLst>
                <a:tab algn="l" pos="0"/>
              </a:tabLst>
            </a:pP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The amount of dividends depends on the profitability of the given company and it is usually paid every quarter, semi-annually or annually.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30000" y="409680"/>
            <a:ext cx="10532880" cy="5767200"/>
          </a:xfrm>
          <a:prstGeom prst="rect">
            <a:avLst/>
          </a:prstGeom>
          <a:noFill/>
          <a:ln>
            <a:noFill/>
          </a:ln>
        </p:spPr>
        <p:txBody>
          <a:bodyPr>
            <a:noAutofit/>
          </a:bodyPr>
          <a:p>
            <a:pPr>
              <a:lnSpc>
                <a:spcPct val="100000"/>
              </a:lnSpc>
              <a:spcBef>
                <a:spcPts val="1001"/>
              </a:spcBef>
              <a:tabLst>
                <a:tab algn="l" pos="0"/>
              </a:tabLst>
            </a:pPr>
            <a:r>
              <a:rPr b="1" lang="en-US" sz="2200" spc="-1" strike="noStrike">
                <a:solidFill>
                  <a:srgbClr val="404040"/>
                </a:solidFill>
                <a:latin typeface="Arial"/>
              </a:rPr>
              <a:t>Bonds</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A bond is a debt instrument in which investors loans money to an entity(company) or goverment for defined period of time and at a fixed or varibale interest rate.</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Bonds are fixed income securities.</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When a company or governement needs to raise money to finance new projects they may issue bonds directly to investors instead of obtaining loans from bank.</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-&gt; Interest rate of bonds are usually higher than that of the banks.</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Credit Rating Agencies: Eg. Moody’s Investors Service, Standard and Poor’s. These agencies assign ratings to bonds issuers. If the issuer has a poor credit ratings; risk default greater</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30000" y="409680"/>
            <a:ext cx="10532880" cy="5767200"/>
          </a:xfrm>
          <a:prstGeom prst="rect">
            <a:avLst/>
          </a:prstGeom>
          <a:noFill/>
          <a:ln>
            <a:noFill/>
          </a:ln>
        </p:spPr>
        <p:txBody>
          <a:bodyPr>
            <a:noAutofit/>
          </a:bodyPr>
          <a:p>
            <a:pPr>
              <a:lnSpc>
                <a:spcPct val="100000"/>
              </a:lnSpc>
              <a:spcBef>
                <a:spcPts val="1001"/>
              </a:spcBef>
              <a:tabLst>
                <a:tab algn="l" pos="0"/>
              </a:tabLst>
            </a:pPr>
            <a:r>
              <a:rPr b="1" lang="en-US" sz="2400" spc="-1" strike="noStrike">
                <a:solidFill>
                  <a:srgbClr val="404040"/>
                </a:solidFill>
                <a:latin typeface="Arial"/>
              </a:rPr>
              <a:t>Bond Types:</a:t>
            </a:r>
            <a:endParaRPr b="0" lang="en-US" sz="2400" spc="-1" strike="noStrike">
              <a:solidFill>
                <a:srgbClr val="000000"/>
              </a:solidFill>
              <a:latin typeface="Arial"/>
            </a:endParaRPr>
          </a:p>
          <a:p>
            <a:pPr>
              <a:lnSpc>
                <a:spcPct val="100000"/>
              </a:lnSpc>
              <a:spcBef>
                <a:spcPts val="1001"/>
              </a:spcBef>
              <a:tabLst>
                <a:tab algn="l" pos="0"/>
              </a:tabLst>
            </a:pPr>
            <a:r>
              <a:rPr b="0" lang="en-US" sz="2400" spc="-1" strike="noStrike">
                <a:solidFill>
                  <a:srgbClr val="404040"/>
                </a:solidFill>
                <a:latin typeface="Arial"/>
              </a:rPr>
              <a:t>There are two main types of bonds</a:t>
            </a:r>
            <a:endParaRPr b="0" lang="en-US" sz="2400" spc="-1" strike="noStrike">
              <a:solidFill>
                <a:srgbClr val="000000"/>
              </a:solidFill>
              <a:latin typeface="Arial"/>
            </a:endParaRPr>
          </a:p>
          <a:p>
            <a:pPr>
              <a:lnSpc>
                <a:spcPct val="100000"/>
              </a:lnSpc>
              <a:spcBef>
                <a:spcPts val="1001"/>
              </a:spcBef>
              <a:tabLst>
                <a:tab algn="l" pos="0"/>
              </a:tabLst>
            </a:pPr>
            <a:r>
              <a:rPr b="0" lang="en-US" sz="2400" spc="-1" strike="noStrike">
                <a:solidFill>
                  <a:srgbClr val="404040"/>
                </a:solidFill>
                <a:latin typeface="Arial"/>
              </a:rPr>
              <a:t>a. Coupon Bonds</a:t>
            </a:r>
            <a:endParaRPr b="0" lang="en-US" sz="2400" spc="-1" strike="noStrike">
              <a:solidFill>
                <a:srgbClr val="000000"/>
              </a:solidFill>
              <a:latin typeface="Arial"/>
            </a:endParaRPr>
          </a:p>
          <a:p>
            <a:pPr>
              <a:lnSpc>
                <a:spcPct val="100000"/>
              </a:lnSpc>
              <a:spcBef>
                <a:spcPts val="1001"/>
              </a:spcBef>
              <a:tabLst>
                <a:tab algn="l" pos="0"/>
              </a:tabLst>
            </a:pPr>
            <a:r>
              <a:rPr b="0" lang="en-US" sz="2400" spc="-1" strike="noStrike">
                <a:solidFill>
                  <a:srgbClr val="404040"/>
                </a:solidFill>
                <a:latin typeface="Arial"/>
              </a:rPr>
              <a:t>b. Zero-Coupon bonds</a:t>
            </a:r>
            <a:endParaRPr b="0" lang="en-US" sz="2400" spc="-1" strike="noStrike">
              <a:solidFill>
                <a:srgbClr val="000000"/>
              </a:solidFill>
              <a:latin typeface="Arial"/>
            </a:endParaRPr>
          </a:p>
          <a:p>
            <a:pPr>
              <a:lnSpc>
                <a:spcPct val="100000"/>
              </a:lnSpc>
              <a:spcBef>
                <a:spcPts val="1001"/>
              </a:spcBef>
              <a:tabLst>
                <a:tab algn="l" pos="0"/>
              </a:tabLst>
            </a:pPr>
            <a:endParaRPr b="0" lang="en-US" sz="2400" spc="-1" strike="noStrike">
              <a:solidFill>
                <a:srgbClr val="000000"/>
              </a:solidFill>
              <a:latin typeface="Arial"/>
            </a:endParaRPr>
          </a:p>
          <a:p>
            <a:pPr>
              <a:lnSpc>
                <a:spcPct val="100000"/>
              </a:lnSpc>
              <a:spcBef>
                <a:spcPts val="1001"/>
              </a:spcBef>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30000" y="409680"/>
            <a:ext cx="10532880" cy="5767200"/>
          </a:xfrm>
          <a:prstGeom prst="rect">
            <a:avLst/>
          </a:prstGeom>
          <a:noFill/>
          <a:ln>
            <a:noFill/>
          </a:ln>
        </p:spPr>
        <p:txBody>
          <a:bodyPr>
            <a:noAutofit/>
          </a:bodyPr>
          <a:p>
            <a:pPr>
              <a:lnSpc>
                <a:spcPct val="100000"/>
              </a:lnSpc>
              <a:spcBef>
                <a:spcPts val="1001"/>
              </a:spcBef>
              <a:tabLst>
                <a:tab algn="l" pos="0"/>
              </a:tabLst>
            </a:pPr>
            <a:r>
              <a:rPr b="1" lang="en-US" sz="2000" spc="-1" strike="noStrike">
                <a:solidFill>
                  <a:srgbClr val="404040"/>
                </a:solidFill>
                <a:latin typeface="Arial"/>
              </a:rPr>
              <a:t>Commodities:</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These are raw products mostly used as inputs of production. Commodites are grouped into four categories: </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Energies</a:t>
            </a:r>
            <a:r>
              <a:rPr b="0" lang="en-US" sz="2000" spc="-1" strike="noStrike">
                <a:solidFill>
                  <a:srgbClr val="404040"/>
                </a:solidFill>
                <a:latin typeface="Arial"/>
              </a:rPr>
              <a:t>, eg. Oil - US crude, Brent, Natural Gas, Heating Oil etc</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Precious Metals</a:t>
            </a:r>
            <a:r>
              <a:rPr b="0" lang="en-US" sz="2000" spc="-1" strike="noStrike">
                <a:solidFill>
                  <a:srgbClr val="404040"/>
                </a:solidFill>
                <a:latin typeface="Arial"/>
              </a:rPr>
              <a:t> eg. Gold, silver, Platinum, Palladium</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Base Metals</a:t>
            </a:r>
            <a:r>
              <a:rPr b="0" lang="en-US" sz="2000" spc="-1" strike="noStrike">
                <a:solidFill>
                  <a:srgbClr val="404040"/>
                </a:solidFill>
                <a:latin typeface="Arial"/>
              </a:rPr>
              <a:t> eg. High Grade Copper,Copper, Iron Ore, Aluminium, Lead, Nickel, Zinc</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Soft commodities</a:t>
            </a:r>
            <a:r>
              <a:rPr b="0" lang="en-US" sz="2000" spc="-1" strike="noStrike">
                <a:solidFill>
                  <a:srgbClr val="404040"/>
                </a:solidFill>
                <a:latin typeface="Arial"/>
              </a:rPr>
              <a:t> eg. Soybean, Cocoa - London, Cocoa - US, Live cattle, Feeder Cattle etc.</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The price of theses products are unpredictable BUT often shows seasonal effects.</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Scarcity of the product result in higher prices and vice versa.</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Most tradings are done on the future market. You can make deals to buy/sell a given commodity at some time in the future.</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30000" y="409680"/>
            <a:ext cx="10532880" cy="5767200"/>
          </a:xfrm>
          <a:prstGeom prst="rect">
            <a:avLst/>
          </a:prstGeom>
          <a:noFill/>
          <a:ln>
            <a:noFill/>
          </a:ln>
        </p:spPr>
        <p:txBody>
          <a:bodyPr>
            <a:normAutofit/>
          </a:bodyPr>
          <a:p>
            <a:pPr>
              <a:lnSpc>
                <a:spcPct val="100000"/>
              </a:lnSpc>
              <a:spcBef>
                <a:spcPts val="1001"/>
              </a:spcBef>
              <a:tabLst>
                <a:tab algn="l" pos="0"/>
              </a:tabLst>
            </a:pPr>
            <a:r>
              <a:rPr b="1" lang="en-US" sz="2200" spc="-1" strike="noStrike">
                <a:solidFill>
                  <a:srgbClr val="404040"/>
                </a:solidFill>
                <a:latin typeface="Arial"/>
              </a:rPr>
              <a:t>Currencies</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Another financial equity is the exchange rate: the rate at which a given currency is traded for another. This is commonly refered to as </a:t>
            </a:r>
            <a:r>
              <a:rPr b="1" lang="en-US" sz="2200" spc="-1" strike="noStrike">
                <a:solidFill>
                  <a:srgbClr val="404040"/>
                </a:solidFill>
                <a:latin typeface="Arial"/>
              </a:rPr>
              <a:t>foreign exchange</a:t>
            </a:r>
            <a:r>
              <a:rPr b="0" lang="en-US" sz="2200" spc="-1" strike="noStrike">
                <a:solidFill>
                  <a:srgbClr val="404040"/>
                </a:solidFill>
                <a:latin typeface="Arial"/>
              </a:rPr>
              <a:t> or simply </a:t>
            </a:r>
            <a:r>
              <a:rPr b="1" lang="en-US" sz="2200" spc="-1" strike="noStrike">
                <a:solidFill>
                  <a:srgbClr val="404040"/>
                </a:solidFill>
                <a:latin typeface="Arial"/>
              </a:rPr>
              <a:t>forex</a:t>
            </a:r>
            <a:r>
              <a:rPr b="0" lang="en-US" sz="2200" spc="-1" strike="noStrike">
                <a:solidFill>
                  <a:srgbClr val="404040"/>
                </a:solidFill>
                <a:latin typeface="Arial"/>
              </a:rPr>
              <a:t>.</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Top currencies to consider are USD, CAD, GBP, JPY, EUR, AUD, NZD and CHF. These are mostly refered to as </a:t>
            </a:r>
            <a:r>
              <a:rPr b="1" lang="en-US" sz="2200" spc="-1" strike="noStrike">
                <a:solidFill>
                  <a:srgbClr val="404040"/>
                </a:solidFill>
                <a:latin typeface="Arial"/>
              </a:rPr>
              <a:t>major currencies</a:t>
            </a:r>
            <a:r>
              <a:rPr b="0" lang="en-US" sz="2200" spc="-1" strike="noStrike">
                <a:solidFill>
                  <a:srgbClr val="404040"/>
                </a:solidFill>
                <a:latin typeface="Arial"/>
              </a:rPr>
              <a:t>. </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Fluctuations in exchange rates is very unpredictable BUT it has something to do with interest rates. There is a positive correlation between exchange rate and interest rate. The extends of the correlation depends on the other factors which affects the price.</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There may be some mispricing: You can arbitrage profits by exploiting these mispricings using </a:t>
            </a:r>
            <a:r>
              <a:rPr b="1" lang="en-US" sz="2200" spc="-1" strike="noStrike">
                <a:solidFill>
                  <a:srgbClr val="404040"/>
                </a:solidFill>
                <a:latin typeface="Arial"/>
              </a:rPr>
              <a:t>Bellman-Ford algorithm.</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TIME VALUE OF MONEY</a:t>
            </a:r>
            <a:endParaRPr b="0" lang="en-US" sz="2400" spc="-1" strike="noStrike">
              <a:solidFill>
                <a:srgbClr val="000000"/>
              </a:solidFill>
              <a:latin typeface="Arial"/>
            </a:endParaRPr>
          </a:p>
        </p:txBody>
      </p:sp>
      <p:sp>
        <p:nvSpPr>
          <p:cNvPr id="103" name="TextShape 2"/>
          <p:cNvSpPr txBox="1"/>
          <p:nvPr/>
        </p:nvSpPr>
        <p:spPr>
          <a:xfrm>
            <a:off x="647640" y="1312560"/>
            <a:ext cx="10515240" cy="486432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404040"/>
                </a:solidFill>
                <a:latin typeface="Arial"/>
              </a:rPr>
              <a:t>Basic finance principle or the most important principle is </a:t>
            </a:r>
            <a:r>
              <a:rPr b="1" i="1" lang="en-US" sz="2000" spc="-1" strike="noStrike">
                <a:solidFill>
                  <a:srgbClr val="404040"/>
                </a:solidFill>
                <a:latin typeface="Arial"/>
              </a:rPr>
              <a:t>A dollar today is worth more than a dollar tomorrow.</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Or a more general saying that </a:t>
            </a:r>
            <a:r>
              <a:rPr b="1" i="1" lang="en-US" sz="2000" spc="-1" strike="noStrike">
                <a:solidFill>
                  <a:srgbClr val="404040"/>
                </a:solidFill>
                <a:latin typeface="Arial"/>
              </a:rPr>
              <a:t>A bird in hand is worth more than a bird in the bush</a:t>
            </a:r>
            <a:endParaRPr b="0" lang="en-US" sz="2000" spc="-1" strike="noStrike">
              <a:solidFill>
                <a:srgbClr val="000000"/>
              </a:solidFill>
              <a:latin typeface="Arial"/>
            </a:endParaRPr>
          </a:p>
          <a:p>
            <a:pPr>
              <a:lnSpc>
                <a:spcPct val="90000"/>
              </a:lnSpc>
              <a:spcBef>
                <a:spcPts val="1001"/>
              </a:spcBef>
              <a:tabLst>
                <a:tab algn="l" pos="0"/>
              </a:tabLst>
            </a:pPr>
            <a:r>
              <a:rPr b="1" i="1" lang="en-US" sz="2000" spc="-1" strike="noStrike">
                <a:solidFill>
                  <a:srgbClr val="404040"/>
                </a:solidFill>
                <a:latin typeface="Arial"/>
              </a:rPr>
              <a:t>WHY?</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Because we invest $x today -&gt; We may lend it to a bank for some interest</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Money can be invested to earn interest.</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marL="2743200">
              <a:lnSpc>
                <a:spcPct val="90000"/>
              </a:lnSpc>
              <a:spcBef>
                <a:spcPts val="499"/>
              </a:spcBef>
              <a:tabLst>
                <a:tab algn="l" pos="0"/>
              </a:tabLst>
            </a:pPr>
            <a:r>
              <a:rPr b="0" lang="en-US" sz="1800" spc="-1" strike="noStrike">
                <a:solidFill>
                  <a:srgbClr val="000000"/>
                </a:solidFill>
                <a:latin typeface="Arial"/>
              </a:rPr>
              <a:t>x(1+r)^n </a:t>
            </a:r>
            <a:endParaRPr b="0" lang="en-US" sz="1800" spc="-1" strike="noStrike">
              <a:solidFill>
                <a:srgbClr val="000000"/>
              </a:solidFill>
              <a:latin typeface="Arial"/>
            </a:endParaRPr>
          </a:p>
          <a:p>
            <a:pPr marL="2743200">
              <a:lnSpc>
                <a:spcPct val="90000"/>
              </a:lnSpc>
              <a:spcBef>
                <a:spcPts val="499"/>
              </a:spcBef>
              <a:tabLst>
                <a:tab algn="l" pos="0"/>
              </a:tabLst>
            </a:pPr>
            <a:r>
              <a:rPr b="0" lang="en-US" sz="1800" spc="-1" strike="noStrike">
                <a:solidFill>
                  <a:srgbClr val="000000"/>
                </a:solidFill>
                <a:latin typeface="Arial"/>
              </a:rPr>
              <a:t>this is the future value of $x:</a:t>
            </a:r>
            <a:endParaRPr b="0" lang="en-US" sz="1800" spc="-1" strike="noStrike">
              <a:solidFill>
                <a:srgbClr val="000000"/>
              </a:solidFill>
              <a:latin typeface="Arial"/>
            </a:endParaRPr>
          </a:p>
          <a:p>
            <a:pPr marL="2743200">
              <a:lnSpc>
                <a:spcPct val="90000"/>
              </a:lnSpc>
              <a:spcBef>
                <a:spcPts val="499"/>
              </a:spcBef>
              <a:tabLst>
                <a:tab algn="l" pos="0"/>
              </a:tabLst>
            </a:pPr>
            <a:r>
              <a:rPr b="0" lang="en-US" sz="1800" spc="-1" strike="noStrike">
                <a:solidFill>
                  <a:srgbClr val="000000"/>
                </a:solidFill>
                <a:latin typeface="Arial"/>
              </a:rPr>
              <a:t>we may get premium because of interest rate</a:t>
            </a:r>
            <a:endParaRPr b="0" lang="en-US" sz="1800" spc="-1" strike="noStrike">
              <a:solidFill>
                <a:srgbClr val="000000"/>
              </a:solidFill>
              <a:latin typeface="Arial"/>
            </a:endParaRPr>
          </a:p>
          <a:p>
            <a:pPr marL="2743200">
              <a:lnSpc>
                <a:spcPct val="90000"/>
              </a:lnSpc>
              <a:spcBef>
                <a:spcPts val="499"/>
              </a:spcBef>
              <a:tabLst>
                <a:tab algn="l" pos="0"/>
              </a:tabLst>
            </a:pPr>
            <a:r>
              <a:rPr b="0" lang="en-US" sz="1800" spc="-1" strike="noStrike">
                <a:solidFill>
                  <a:srgbClr val="000000"/>
                </a:solidFill>
                <a:latin typeface="Arial"/>
              </a:rPr>
              <a:t>r = interest rate</a:t>
            </a:r>
            <a:endParaRPr b="0" lang="en-US" sz="1800" spc="-1" strike="noStrike">
              <a:solidFill>
                <a:srgbClr val="000000"/>
              </a:solidFill>
              <a:latin typeface="Arial"/>
            </a:endParaRPr>
          </a:p>
          <a:p>
            <a:pPr marL="2743200">
              <a:lnSpc>
                <a:spcPct val="90000"/>
              </a:lnSpc>
              <a:spcBef>
                <a:spcPts val="499"/>
              </a:spcBef>
              <a:tabLst>
                <a:tab algn="l" pos="0"/>
              </a:tabLst>
            </a:pPr>
            <a:r>
              <a:rPr b="0" lang="en-US" sz="1800" spc="-1" strike="noStrike">
                <a:solidFill>
                  <a:srgbClr val="000000"/>
                </a:solidFill>
                <a:latin typeface="Arial"/>
              </a:rPr>
              <a:t>n = number of years</a:t>
            </a:r>
            <a:endParaRPr b="0" lang="en-US" sz="1800" spc="-1" strike="noStrike">
              <a:solidFill>
                <a:srgbClr val="000000"/>
              </a:solidFill>
              <a:latin typeface="Arial"/>
            </a:endParaRPr>
          </a:p>
          <a:p>
            <a:pPr>
              <a:lnSpc>
                <a:spcPct val="90000"/>
              </a:lnSpc>
              <a:spcBef>
                <a:spcPts val="1001"/>
              </a:spcBef>
              <a:tabLst>
                <a:tab algn="l" pos="0"/>
              </a:tabLst>
            </a:pPr>
            <a:endParaRPr b="0" lang="en-US" sz="1800" spc="-1" strike="noStrike">
              <a:solidFill>
                <a:srgbClr val="000000"/>
              </a:solidFill>
              <a:latin typeface="Arial"/>
            </a:endParaRPr>
          </a:p>
          <a:p>
            <a:pPr>
              <a:lnSpc>
                <a:spcPct val="90000"/>
              </a:lnSpc>
              <a:spcBef>
                <a:spcPts val="1001"/>
              </a:spcBef>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Future Values</a:t>
            </a:r>
            <a:endParaRPr b="0" lang="en-US" sz="2400" spc="-1" strike="noStrike">
              <a:solidFill>
                <a:srgbClr val="000000"/>
              </a:solidFill>
              <a:latin typeface="Arial"/>
            </a:endParaRPr>
          </a:p>
        </p:txBody>
      </p:sp>
      <p:sp>
        <p:nvSpPr>
          <p:cNvPr id="105" name="TextShape 2"/>
          <p:cNvSpPr txBox="1"/>
          <p:nvPr/>
        </p:nvSpPr>
        <p:spPr>
          <a:xfrm>
            <a:off x="647640" y="1242720"/>
            <a:ext cx="10515240" cy="4934160"/>
          </a:xfrm>
          <a:prstGeom prst="rect">
            <a:avLst/>
          </a:prstGeom>
          <a:noFill/>
          <a:ln>
            <a:noFill/>
          </a:ln>
        </p:spPr>
        <p:txBody>
          <a:bodyPr>
            <a:noAutofit/>
          </a:bodyPr>
          <a:p>
            <a:pPr>
              <a:lnSpc>
                <a:spcPct val="100000"/>
              </a:lnSpc>
              <a:spcBef>
                <a:spcPts val="1001"/>
              </a:spcBef>
              <a:tabLst>
                <a:tab algn="l" pos="0"/>
              </a:tabLst>
            </a:pPr>
            <a:r>
              <a:rPr b="0" lang="en-US" sz="2000" spc="-1" strike="noStrike">
                <a:solidFill>
                  <a:srgbClr val="404040"/>
                </a:solidFill>
                <a:latin typeface="Arial"/>
              </a:rPr>
              <a:t>Is the value of a current asset at a specified date in the future based on an assumed rate of growth over time.</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Eg. Suppose you invest $100 in a bank account that pays interest of r = 7% a year. In the first </a:t>
            </a:r>
            <a:r>
              <a:rPr b="0" lang="en-US" sz="2000" spc="-1" strike="noStrike">
                <a:solidFill>
                  <a:srgbClr val="404040"/>
                </a:solidFill>
                <a:latin typeface="Arial"/>
              </a:rPr>
              <a:t>year you will earn interest of .07 × $100 = $7 and the value of your investment will grow to $107:</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Value of investment after 1 year = $100 × (1 + r) = 100 × 1.07 = $107</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By investing, you give up the opportunity to spend $100 today, but you gain the chance to spend $107 next year.</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If you leave your money in the bank for a second year, you earn interest of .07 × $107 = $7.49 and your investment will grow to $114.49.</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Your wealth grows at a compound rate and the interest that you earn is called </a:t>
            </a:r>
            <a:r>
              <a:rPr b="1" lang="en-US" sz="2000" spc="-1" strike="noStrike">
                <a:solidFill>
                  <a:srgbClr val="404040"/>
                </a:solidFill>
                <a:latin typeface="Arial"/>
              </a:rPr>
              <a:t>compound interest</a:t>
            </a:r>
            <a:r>
              <a:rPr b="0" lang="en-US" sz="2000" spc="-1" strike="noStrike">
                <a:solidFill>
                  <a:srgbClr val="404040"/>
                </a:solidFill>
                <a:latin typeface="Arial"/>
              </a:rPr>
              <a:t>.</a:t>
            </a:r>
            <a:endParaRPr b="0" lang="en-US" sz="2000" spc="-1" strike="noStrike">
              <a:solidFill>
                <a:srgbClr val="000000"/>
              </a:solidFill>
              <a:latin typeface="Arial"/>
            </a:endParaRPr>
          </a:p>
          <a:p>
            <a:pPr marL="2743200">
              <a:lnSpc>
                <a:spcPct val="100000"/>
              </a:lnSpc>
              <a:spcBef>
                <a:spcPts val="499"/>
              </a:spcBef>
              <a:tabLst>
                <a:tab algn="l" pos="0"/>
              </a:tabLst>
            </a:pPr>
            <a:endParaRPr b="0" lang="en-US" sz="2000" spc="-1" strike="noStrike">
              <a:solidFill>
                <a:srgbClr val="000000"/>
              </a:solidFill>
              <a:latin typeface="Arial"/>
            </a:endParaRPr>
          </a:p>
          <a:p>
            <a:pPr marL="2743200">
              <a:lnSpc>
                <a:spcPct val="100000"/>
              </a:lnSpc>
              <a:spcBef>
                <a:spcPts val="499"/>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47640" y="321840"/>
            <a:ext cx="10515240" cy="5855040"/>
          </a:xfrm>
          <a:prstGeom prst="rect">
            <a:avLst/>
          </a:prstGeom>
          <a:noFill/>
          <a:ln>
            <a:noFill/>
          </a:ln>
        </p:spPr>
        <p:txBody>
          <a:bodyPr>
            <a:noAutofit/>
          </a:bodyPr>
          <a:p>
            <a:pPr>
              <a:lnSpc>
                <a:spcPct val="90000"/>
              </a:lnSpc>
              <a:spcBef>
                <a:spcPts val="1001"/>
              </a:spcBef>
              <a:tabLst>
                <a:tab algn="l" pos="0"/>
              </a:tabLst>
            </a:pPr>
            <a:r>
              <a:rPr b="0" lang="en-US" sz="2400" spc="-1" strike="noStrike">
                <a:solidFill>
                  <a:srgbClr val="404040"/>
                </a:solidFill>
                <a:latin typeface="Arial"/>
              </a:rPr>
              <a:t>We may construct a conitinues model with differencial equations:</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-&gt; Suppose we have x(t) in the bank in the time t. How much does it increase in value from one day to the next?</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	</a:t>
            </a:r>
            <a:r>
              <a:rPr b="0" lang="en-US" sz="2400" spc="-1" strike="noStrike">
                <a:solidFill>
                  <a:srgbClr val="404040"/>
                </a:solidFill>
                <a:latin typeface="Arial"/>
              </a:rPr>
              <a:t>x(t+dt) - x(t)</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u="sng">
                <a:solidFill>
                  <a:srgbClr val="404040"/>
                </a:solidFill>
                <a:uFillTx/>
                <a:latin typeface="Arial"/>
              </a:rPr>
              <a:t>dx(t)</a:t>
            </a:r>
            <a:r>
              <a:rPr b="0" lang="en-US" sz="2400" spc="-1" strike="noStrike">
                <a:solidFill>
                  <a:srgbClr val="404040"/>
                </a:solidFill>
                <a:latin typeface="Arial"/>
              </a:rPr>
              <a:t> dt</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dt </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Taylor-expansion or the definition of derivatives.</a:t>
            </a:r>
            <a:endParaRPr b="0" lang="en-US" sz="2400" spc="-1" strike="noStrike">
              <a:solidFill>
                <a:srgbClr val="000000"/>
              </a:solidFill>
              <a:latin typeface="Arial"/>
            </a:endParaRPr>
          </a:p>
          <a:p>
            <a:pPr>
              <a:lnSpc>
                <a:spcPct val="90000"/>
              </a:lnSpc>
              <a:spcBef>
                <a:spcPts val="1001"/>
              </a:spcBef>
              <a:tabLst>
                <a:tab algn="l" pos="0"/>
              </a:tabLst>
            </a:pP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But the interest I receive must be proportional to the actual x(t) amount have  and the r interest rate and the dt time step</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	</a:t>
            </a:r>
            <a:r>
              <a:rPr b="0" lang="en-US" sz="2400" spc="-1" strike="noStrike">
                <a:solidFill>
                  <a:srgbClr val="404040"/>
                </a:solidFill>
                <a:latin typeface="Arial"/>
              </a:rPr>
              <a:t>x(t +dt) -x(t) =  </a:t>
            </a:r>
            <a:r>
              <a:rPr b="0" lang="en-US" sz="2400" spc="-1" strike="noStrike" u="sng">
                <a:solidFill>
                  <a:srgbClr val="404040"/>
                </a:solidFill>
                <a:uFillTx/>
                <a:latin typeface="Arial"/>
              </a:rPr>
              <a:t>dx(t)</a:t>
            </a:r>
            <a:r>
              <a:rPr b="0" lang="en-US" sz="2400" spc="-1" strike="noStrike">
                <a:solidFill>
                  <a:srgbClr val="404040"/>
                </a:solidFill>
                <a:latin typeface="Arial"/>
              </a:rPr>
              <a:t> dt  = rx(t)dt</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dt </a:t>
            </a:r>
            <a:r>
              <a:rPr b="0" lang="en-US" sz="2400" spc="-1" strike="noStrike">
                <a:solidFill>
                  <a:srgbClr val="404040"/>
                </a:solidFill>
                <a:latin typeface="Arial"/>
              </a:rPr>
              <a:t>	</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the solution is x(t) = x(0)e^rt</a:t>
            </a:r>
            <a:endParaRPr b="0" lang="en-US"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404040"/>
                </a:solidFill>
                <a:latin typeface="Arial"/>
              </a:rPr>
              <a:t>where x(0) is the money at start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Present Values</a:t>
            </a:r>
            <a:endParaRPr b="0" lang="en-US" sz="2400" spc="-1" strike="noStrike">
              <a:solidFill>
                <a:srgbClr val="000000"/>
              </a:solidFill>
              <a:latin typeface="Arial"/>
            </a:endParaRPr>
          </a:p>
        </p:txBody>
      </p:sp>
      <p:sp>
        <p:nvSpPr>
          <p:cNvPr id="108" name="TextShape 2"/>
          <p:cNvSpPr txBox="1"/>
          <p:nvPr/>
        </p:nvSpPr>
        <p:spPr>
          <a:xfrm>
            <a:off x="647640" y="1242720"/>
            <a:ext cx="10515240" cy="4934160"/>
          </a:xfrm>
          <a:prstGeom prst="rect">
            <a:avLst/>
          </a:prstGeom>
          <a:noFill/>
          <a:ln>
            <a:noFill/>
          </a:ln>
        </p:spPr>
        <p:txBody>
          <a:bodyPr>
            <a:noAutofit/>
          </a:bodyPr>
          <a:p>
            <a:pPr>
              <a:lnSpc>
                <a:spcPct val="100000"/>
              </a:lnSpc>
              <a:spcBef>
                <a:spcPts val="1001"/>
              </a:spcBef>
              <a:tabLst>
                <a:tab algn="l" pos="0"/>
              </a:tabLst>
            </a:pPr>
            <a:r>
              <a:rPr b="0" lang="en-US" sz="2000" spc="-1" strike="noStrike">
                <a:solidFill>
                  <a:srgbClr val="404040"/>
                </a:solidFill>
                <a:latin typeface="Arial"/>
              </a:rPr>
              <a:t>How much a future sum of money is worth today given a specified rate of interest.</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Fomula:</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u="sng">
                <a:solidFill>
                  <a:srgbClr val="404040"/>
                </a:solidFill>
                <a:uFillTx/>
                <a:latin typeface="Arial"/>
              </a:rPr>
              <a:t>x</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or </a:t>
            </a:r>
            <a:r>
              <a:rPr b="0" lang="en-US" sz="2000" spc="-1" strike="noStrike">
                <a:solidFill>
                  <a:srgbClr val="404040"/>
                </a:solidFill>
                <a:latin typeface="Arial"/>
              </a:rPr>
              <a:t>	</a:t>
            </a:r>
            <a:r>
              <a:rPr b="0" lang="en-US" sz="2000" spc="-1" strike="noStrike">
                <a:solidFill>
                  <a:srgbClr val="404040"/>
                </a:solidFill>
                <a:latin typeface="Arial"/>
              </a:rPr>
              <a:t>x(1+r)^-n</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(1+r)^n</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You sometimes see this present value formula written differently.</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Instead of dividing the future payment by (1 + r) t , you can equally well multiply the payment by 1/(1 + r) t . The expression 1/(1 + r) t is called the discount factor. It measures the present value of one dollar received in year t. For example, with an interest rate of 7% the two-year discount factor is</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DF 2 = 1/(1.07) 2 = .8734</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marL="2743200">
              <a:lnSpc>
                <a:spcPct val="100000"/>
              </a:lnSpc>
              <a:spcBef>
                <a:spcPts val="499"/>
              </a:spcBef>
              <a:tabLst>
                <a:tab algn="l" pos="0"/>
              </a:tabLst>
            </a:pPr>
            <a:endParaRPr b="0" lang="en-US" sz="2000" spc="-1" strike="noStrike">
              <a:solidFill>
                <a:srgbClr val="000000"/>
              </a:solidFill>
              <a:latin typeface="Arial"/>
            </a:endParaRPr>
          </a:p>
          <a:p>
            <a:pPr marL="2743200">
              <a:lnSpc>
                <a:spcPct val="100000"/>
              </a:lnSpc>
              <a:spcBef>
                <a:spcPts val="499"/>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Perpetuities</a:t>
            </a:r>
            <a:endParaRPr b="0" lang="en-US" sz="2400" spc="-1" strike="noStrike">
              <a:solidFill>
                <a:srgbClr val="000000"/>
              </a:solidFill>
              <a:latin typeface="Arial"/>
            </a:endParaRPr>
          </a:p>
        </p:txBody>
      </p:sp>
      <p:sp>
        <p:nvSpPr>
          <p:cNvPr id="110" name="TextShape 2"/>
          <p:cNvSpPr txBox="1"/>
          <p:nvPr/>
        </p:nvSpPr>
        <p:spPr>
          <a:xfrm>
            <a:off x="647640" y="1825560"/>
            <a:ext cx="10515240" cy="435096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404040"/>
                </a:solidFill>
                <a:latin typeface="Arial"/>
              </a:rPr>
              <a:t>T</a:t>
            </a:r>
            <a:r>
              <a:rPr b="0" lang="en-US" sz="2000" spc="-1" strike="noStrike">
                <a:solidFill>
                  <a:srgbClr val="404040"/>
                </a:solidFill>
                <a:latin typeface="Arial"/>
              </a:rPr>
              <a:t>he British and the French have been known to disagree and sometimes even to fight wars. At the end of some of these wars the British consolidated the debt they had issued during the war.</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Consols are perpetuities. These are bonds that the government is under no obligation to repay but that offer a fixed income for each year to perpetuity. The British government is still paying interest on consols issued all those years ago. The annual rate of return on a perpetuity is equal to the promised annual payment divided by the present value: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Return = </a:t>
            </a:r>
            <a:r>
              <a:rPr b="0" lang="en-US" sz="2000" spc="-1" strike="noStrike" u="sng">
                <a:solidFill>
                  <a:srgbClr val="404040"/>
                </a:solidFill>
                <a:uFillTx/>
                <a:latin typeface="Arial"/>
              </a:rPr>
              <a:t>cash flow</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present value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r = C/PV</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PV = C/r</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64200" y="238680"/>
            <a:ext cx="10498680" cy="5938200"/>
          </a:xfrm>
          <a:prstGeom prst="rect">
            <a:avLst/>
          </a:prstGeom>
          <a:noFill/>
          <a:ln>
            <a:noFill/>
          </a:ln>
        </p:spPr>
        <p:txBody>
          <a:bodyPr>
            <a:noAutofit/>
          </a:bodyPr>
          <a:p>
            <a:pPr>
              <a:lnSpc>
                <a:spcPct val="100000"/>
              </a:lnSpc>
              <a:spcBef>
                <a:spcPts val="1001"/>
              </a:spcBef>
              <a:tabLst>
                <a:tab algn="l" pos="0"/>
              </a:tabLst>
            </a:pPr>
            <a:r>
              <a:rPr b="0" lang="en-US" sz="2200" spc="-1" strike="noStrike">
                <a:solidFill>
                  <a:srgbClr val="404040"/>
                </a:solidFill>
                <a:latin typeface="Arial"/>
              </a:rPr>
              <a:t>Corporate Finance is about decisions made by corporations. Not all businesses are organized as corporations. </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Corporations have three distinct characteristics:</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1. Corporations are legal entities, i.e. legally distinct from it owners and pay their own taxes</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2. Corporations have limited liability, which means that shareholders can only loose their initial investment in case of bankruptcy</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3. Corporations have separated ownership and control as owners are rarely managing the firm</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The objective of the firm is to maximize shareholder value by increasing the value of the company's stock. Although other potential objectives (survive, maximize market share, maximize profits, etc.) exist theseare consistent with maximizing shareholder value.</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30000" y="392400"/>
            <a:ext cx="10532880" cy="578448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404040"/>
                </a:solidFill>
                <a:latin typeface="Arial"/>
              </a:rPr>
              <a:t>PV = C/(1+r) + C/(1+r)^2 + C(1+r)^3 + ...</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PV = C/r</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Growing Perpetities</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PV = C1/r-g</a:t>
            </a:r>
            <a:r>
              <a:rPr b="0" lang="en-US" sz="2000" spc="-1" strike="noStrike">
                <a:solidFill>
                  <a:srgbClr val="404040"/>
                </a:solidFill>
                <a:latin typeface="Arial"/>
              </a:rPr>
              <a:t>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30000" y="274320"/>
            <a:ext cx="10532880" cy="5784480"/>
          </a:xfrm>
          <a:prstGeom prst="rect">
            <a:avLst/>
          </a:prstGeom>
          <a:noFill/>
          <a:ln>
            <a:noFill/>
          </a:ln>
        </p:spPr>
        <p:txBody>
          <a:bodyPr>
            <a:noAutofit/>
          </a:bodyPr>
          <a:p>
            <a:pPr>
              <a:lnSpc>
                <a:spcPct val="90000"/>
              </a:lnSpc>
              <a:spcBef>
                <a:spcPts val="1001"/>
              </a:spcBef>
              <a:tabLst>
                <a:tab algn="l" pos="0"/>
              </a:tabLst>
            </a:pPr>
            <a:r>
              <a:rPr b="1" lang="en-US" sz="2000" spc="-1" strike="noStrike">
                <a:solidFill>
                  <a:srgbClr val="404040"/>
                </a:solidFill>
                <a:latin typeface="Arial"/>
              </a:rPr>
              <a:t>Annuity</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Is an asset that pays a fixed sum each year for a specified number of years. The equal-payment house mortgage or installment credit agreement are common examples of annuities.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Present value of</a:t>
            </a:r>
            <a:r>
              <a:rPr b="0" lang="en-US" sz="2000" spc="-1" strike="noStrike">
                <a:solidFill>
                  <a:srgbClr val="404040"/>
                </a:solidFill>
                <a:latin typeface="Arial"/>
              </a:rPr>
              <a:t>	</a:t>
            </a:r>
            <a:r>
              <a:rPr b="0" lang="en-US" sz="2000" spc="-1" strike="noStrike">
                <a:solidFill>
                  <a:srgbClr val="404040"/>
                </a:solidFill>
                <a:latin typeface="Arial"/>
              </a:rPr>
              <a:t>= C [1/r - 1/(1+r)^t]</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t-year annuity</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The expression in brackets shows the present value of $1 a year for each of t years. It is generally known as the t-year </a:t>
            </a:r>
            <a:r>
              <a:rPr b="1" lang="en-US" sz="2000" spc="-1" strike="noStrike">
                <a:solidFill>
                  <a:srgbClr val="404040"/>
                </a:solidFill>
                <a:latin typeface="Arial"/>
              </a:rPr>
              <a:t>annuity factor</a:t>
            </a:r>
            <a:r>
              <a:rPr b="0" lang="en-US" sz="2000" spc="-1" strike="noStrike">
                <a:solidFill>
                  <a:srgbClr val="404040"/>
                </a:solidFill>
                <a:latin typeface="Arial"/>
              </a:rPr>
              <a:t>.</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A level stream of payments starting immediately is called an annuity due. An annuity due is worth (1 + r) times the value of an ordinary annuity.</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Valuing Bonds</a:t>
            </a:r>
            <a:endParaRPr b="0" lang="en-US" sz="2400" spc="-1" strike="noStrike">
              <a:solidFill>
                <a:srgbClr val="000000"/>
              </a:solidFill>
              <a:latin typeface="Arial"/>
            </a:endParaRPr>
          </a:p>
        </p:txBody>
      </p:sp>
      <p:sp>
        <p:nvSpPr>
          <p:cNvPr id="114" name="TextShape 2"/>
          <p:cNvSpPr txBox="1"/>
          <p:nvPr/>
        </p:nvSpPr>
        <p:spPr>
          <a:xfrm>
            <a:off x="647640" y="1825560"/>
            <a:ext cx="10515240" cy="435096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404040"/>
                </a:solidFill>
                <a:latin typeface="Arial"/>
              </a:rPr>
              <a:t>Bond Pricing</a:t>
            </a:r>
            <a:endParaRPr b="0" lang="en-US" sz="2000" spc="-1" strike="noStrike">
              <a:solidFill>
                <a:srgbClr val="000000"/>
              </a:solidFill>
              <a:latin typeface="Arial"/>
            </a:endParaRPr>
          </a:p>
          <a:p>
            <a:pPr marL="228600" indent="-228240">
              <a:lnSpc>
                <a:spcPct val="90000"/>
              </a:lnSpc>
              <a:spcBef>
                <a:spcPts val="1001"/>
              </a:spcBef>
              <a:buClr>
                <a:srgbClr val="404040"/>
              </a:buClr>
              <a:buFont typeface="Arial"/>
              <a:buChar char="•"/>
              <a:tabLst>
                <a:tab algn="l" pos="0"/>
              </a:tabLst>
            </a:pPr>
            <a:r>
              <a:rPr b="0" lang="en-US" sz="2000" spc="-1" strike="noStrike">
                <a:solidFill>
                  <a:srgbClr val="404040"/>
                </a:solidFill>
                <a:latin typeface="Arial"/>
              </a:rPr>
              <a:t>Par Value</a:t>
            </a:r>
            <a:endParaRPr b="0" lang="en-US" sz="2000" spc="-1" strike="noStrike">
              <a:solidFill>
                <a:srgbClr val="000000"/>
              </a:solidFill>
              <a:latin typeface="Arial"/>
            </a:endParaRPr>
          </a:p>
          <a:p>
            <a:pPr marL="228600" indent="-228240">
              <a:lnSpc>
                <a:spcPct val="90000"/>
              </a:lnSpc>
              <a:spcBef>
                <a:spcPts val="1001"/>
              </a:spcBef>
              <a:buClr>
                <a:srgbClr val="404040"/>
              </a:buClr>
              <a:buFont typeface="Arial"/>
              <a:buChar char="•"/>
              <a:tabLst>
                <a:tab algn="l" pos="0"/>
              </a:tabLst>
            </a:pPr>
            <a:r>
              <a:rPr b="0" lang="en-US" sz="2000" spc="-1" strike="noStrike">
                <a:solidFill>
                  <a:srgbClr val="404040"/>
                </a:solidFill>
                <a:latin typeface="Arial"/>
              </a:rPr>
              <a:t>Coupon / interest Rate</a:t>
            </a:r>
            <a:endParaRPr b="0" lang="en-US" sz="2000" spc="-1" strike="noStrike">
              <a:solidFill>
                <a:srgbClr val="000000"/>
              </a:solidFill>
              <a:latin typeface="Arial"/>
            </a:endParaRPr>
          </a:p>
          <a:p>
            <a:pPr marL="228600" indent="-228240">
              <a:lnSpc>
                <a:spcPct val="90000"/>
              </a:lnSpc>
              <a:spcBef>
                <a:spcPts val="1001"/>
              </a:spcBef>
              <a:buClr>
                <a:srgbClr val="404040"/>
              </a:buClr>
              <a:buFont typeface="Arial"/>
              <a:buChar char="•"/>
              <a:tabLst>
                <a:tab algn="l" pos="0"/>
              </a:tabLst>
            </a:pPr>
            <a:r>
              <a:rPr b="0" lang="en-US" sz="2000" spc="-1" strike="noStrike">
                <a:solidFill>
                  <a:srgbClr val="404040"/>
                </a:solidFill>
                <a:latin typeface="Arial"/>
              </a:rPr>
              <a:t>Years (t)</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Interest rate and bond prices are negatively correlated.</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-&gt; If ineterst rates rise, bond prices decline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-&gt; If interest rates fall, bond prices rise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64200" y="410760"/>
            <a:ext cx="10498680" cy="5766120"/>
          </a:xfrm>
          <a:prstGeom prst="rect">
            <a:avLst/>
          </a:prstGeom>
          <a:noFill/>
          <a:ln>
            <a:noFill/>
          </a:ln>
        </p:spPr>
        <p:txBody>
          <a:bodyPr>
            <a:normAutofit fontScale="88000"/>
          </a:bodyPr>
          <a:p>
            <a:pPr>
              <a:lnSpc>
                <a:spcPct val="90000"/>
              </a:lnSpc>
              <a:spcBef>
                <a:spcPts val="1001"/>
              </a:spcBef>
              <a:tabLst>
                <a:tab algn="l" pos="0"/>
              </a:tabLst>
            </a:pPr>
            <a:r>
              <a:rPr b="1" lang="en-US" sz="2000" spc="-1" strike="noStrike">
                <a:solidFill>
                  <a:srgbClr val="404040"/>
                </a:solidFill>
                <a:latin typeface="Arial"/>
              </a:rPr>
              <a:t>Bonds Price and Maturity</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-----------------------------&gt; Bond A prices in 1 year</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------------------------------------------------&gt; Bond B expires in 10 years.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Of course is some risk involved when dealing with bonds. Longer bonds are riskier; the company may deposit, there is more uncertainty.</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Interest rate (coupon) for bond B will be greater than for bond A investors bear more risk for greater return.</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1" lang="en-US" sz="2000" spc="-1" strike="noStrike">
                <a:solidFill>
                  <a:srgbClr val="404040"/>
                </a:solidFill>
                <a:latin typeface="Arial"/>
              </a:rPr>
              <a:t>Bond Types:</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1. </a:t>
            </a:r>
            <a:r>
              <a:rPr b="1" lang="en-US" sz="2000" spc="-1" strike="noStrike">
                <a:solidFill>
                  <a:srgbClr val="404040"/>
                </a:solidFill>
                <a:latin typeface="Arial"/>
              </a:rPr>
              <a:t>Zero-coupon bonds</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We just have to calculate the present value of a future cashflow because we get $1,000.00 in 4 years.</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Fomula:</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u="sng">
                <a:solidFill>
                  <a:srgbClr val="404040"/>
                </a:solidFill>
                <a:uFillTx/>
                <a:latin typeface="Arial"/>
              </a:rPr>
              <a:t>x</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or </a:t>
            </a:r>
            <a:r>
              <a:rPr b="0" lang="en-US" sz="2000" spc="-1" strike="noStrike">
                <a:solidFill>
                  <a:srgbClr val="404040"/>
                </a:solidFill>
                <a:latin typeface="Arial"/>
              </a:rPr>
              <a:t>	</a:t>
            </a:r>
            <a:r>
              <a:rPr b="0" lang="en-US" sz="2000" spc="-1" strike="noStrike">
                <a:solidFill>
                  <a:srgbClr val="404040"/>
                </a:solidFill>
                <a:latin typeface="Arial"/>
              </a:rPr>
              <a:t>x(1+r)^-n</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(1+r)^n</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64200" y="410760"/>
            <a:ext cx="10498680" cy="5766120"/>
          </a:xfrm>
          <a:prstGeom prst="rect">
            <a:avLst/>
          </a:prstGeom>
          <a:noFill/>
          <a:ln>
            <a:noFill/>
          </a:ln>
        </p:spPr>
        <p:txBody>
          <a:bodyPr>
            <a:normAutofit/>
          </a:bodyPr>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BP = 1000(1.04)^-4 = $854.00</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1" lang="en-US" sz="2000" spc="-1" strike="noStrike">
                <a:solidFill>
                  <a:srgbClr val="404040"/>
                </a:solidFill>
                <a:latin typeface="Arial"/>
              </a:rPr>
              <a:t>Coupon Bonds</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There is annual coupon rate: here it is 5% = 0.05</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investor gets the par value at expiry in this case in 4 years time.</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BP = present value of annuity + present value of par value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BP = C/r[1-1/(1+r)^n] + x/(1+r)^n</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Given bond yield of 5% and market interest od 4%</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BP = 1250(0.145) + 854.80</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BP = 1,036.05</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Valuing Stocks</a:t>
            </a:r>
            <a:endParaRPr b="0" lang="en-US" sz="2400" spc="-1" strike="noStrike">
              <a:solidFill>
                <a:srgbClr val="000000"/>
              </a:solidFill>
              <a:latin typeface="Arial"/>
            </a:endParaRPr>
          </a:p>
        </p:txBody>
      </p:sp>
      <p:sp>
        <p:nvSpPr>
          <p:cNvPr id="118" name="TextShape 2"/>
          <p:cNvSpPr txBox="1"/>
          <p:nvPr/>
        </p:nvSpPr>
        <p:spPr>
          <a:xfrm>
            <a:off x="647640" y="1313280"/>
            <a:ext cx="10515240" cy="4863600"/>
          </a:xfrm>
          <a:prstGeom prst="rect">
            <a:avLst/>
          </a:prstGeom>
          <a:noFill/>
          <a:ln>
            <a:noFill/>
          </a:ln>
        </p:spPr>
        <p:txBody>
          <a:bodyPr>
            <a:noAutofit/>
          </a:bodyPr>
          <a:p>
            <a:pPr>
              <a:lnSpc>
                <a:spcPct val="100000"/>
              </a:lnSpc>
              <a:spcBef>
                <a:spcPts val="1001"/>
              </a:spcBef>
              <a:tabLst>
                <a:tab algn="l" pos="0"/>
              </a:tabLst>
            </a:pPr>
            <a:r>
              <a:rPr b="0" lang="en-US" sz="2000" spc="-1" strike="noStrike">
                <a:solidFill>
                  <a:srgbClr val="404040"/>
                </a:solidFill>
                <a:latin typeface="Arial"/>
              </a:rPr>
              <a:t>How Common Stocks are Traded</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General Electric (GE) has 10.04 billion shares outstanding. Shareholders include large pension funds and insurance companies that each own several million shares, as well as individuals who own a handful of shares. If you owned one GE share, you would own .00000001% of the company and have a claim on the same tiny fraction of GE’s profits. Of course, the more shares you own, the larger your “share” of the company.</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If GE wishes to raise new capital, it can do so either by borrowing or by selling new shares to investors. Sales of shares to raise new capital are said to occur in the primary market. But most trades in GE take place on the stock exchange, where investors buy and sell existing GE shares. Stock exchanges are really markets for secondhand shares, but they prefer to describe themselves as secondary markets, which sounds more important.</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65640" y="533520"/>
            <a:ext cx="10497600" cy="5643360"/>
          </a:xfrm>
          <a:prstGeom prst="rect">
            <a:avLst/>
          </a:prstGeom>
          <a:noFill/>
          <a:ln>
            <a:noFill/>
          </a:ln>
        </p:spPr>
        <p:txBody>
          <a:bodyPr>
            <a:normAutofit/>
          </a:bodyPr>
          <a:p>
            <a:pPr>
              <a:lnSpc>
                <a:spcPct val="90000"/>
              </a:lnSpc>
              <a:spcBef>
                <a:spcPts val="1001"/>
              </a:spcBef>
              <a:tabLst>
                <a:tab algn="l" pos="0"/>
              </a:tabLst>
            </a:pPr>
            <a:r>
              <a:rPr b="0" lang="en-US" sz="2000" spc="-1" strike="noStrike">
                <a:solidFill>
                  <a:srgbClr val="404040"/>
                </a:solidFill>
                <a:latin typeface="Arial"/>
              </a:rPr>
              <a:t>The two principal U.S. stock exchanges are the New York Stock Exchange and Nasdaq. Both compete vigorously for business and just as vigorously tout the advantages of their trading systems. The volume of business that they handle is immense. For example, on an average day the NYSE trades around 4 billion shares in some 2,800 companies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Trading Results for GE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You can track trades in GE or other public corporations on the Internet. For example, if you go to finance.yahoo.com or investing.com, enter the ticker symbol GE, and ask to “Get Quotes,” you will see results.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Most of the trading on the NYSE and Nasdaq is in ordinary common stocks, but other securities are traded also, including preferred shares. Investors can also choose from hundreds of exchange-traded funds (ETFs), which are portfolios of stocks that can be bought or sold in a single trade.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47640" y="321840"/>
            <a:ext cx="10515240" cy="5855040"/>
          </a:xfrm>
          <a:prstGeom prst="rect">
            <a:avLst/>
          </a:prstGeom>
          <a:noFill/>
          <a:ln>
            <a:noFill/>
          </a:ln>
        </p:spPr>
        <p:txBody>
          <a:bodyPr>
            <a:noAutofit/>
          </a:bodyPr>
          <a:p>
            <a:pPr marL="228600" indent="-228240">
              <a:lnSpc>
                <a:spcPct val="90000"/>
              </a:lnSpc>
              <a:spcBef>
                <a:spcPts val="1001"/>
              </a:spcBef>
              <a:buClr>
                <a:srgbClr val="404040"/>
              </a:buClr>
              <a:buFont typeface="Arial"/>
              <a:buChar char="•"/>
            </a:pPr>
            <a:r>
              <a:rPr b="1" lang="en-US" sz="2000" spc="-1" strike="noStrike">
                <a:solidFill>
                  <a:srgbClr val="404040"/>
                </a:solidFill>
                <a:latin typeface="Arial"/>
              </a:rPr>
              <a:t>How Stocks are Valued</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Finding the value of GE stock may sound like a simple problem. Each quarter, the </a:t>
            </a:r>
            <a:r>
              <a:rPr b="0" lang="en-US" sz="2000" spc="-1" strike="noStrike">
                <a:solidFill>
                  <a:srgbClr val="404040"/>
                </a:solidFill>
                <a:latin typeface="Arial"/>
              </a:rPr>
              <a:t>company publishes a balance sheet, which lists the value of the firm’s assets and </a:t>
            </a:r>
            <a:r>
              <a:rPr b="0" lang="en-US" sz="2000" spc="-1" strike="noStrike">
                <a:solidFill>
                  <a:srgbClr val="404040"/>
                </a:solidFill>
                <a:latin typeface="Arial"/>
              </a:rPr>
              <a:t>liabilities.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We introduce ourselves to how stocks are listed and the various metrics that are shown </a:t>
            </a:r>
            <a:r>
              <a:rPr b="0" lang="en-US" sz="2000" spc="-1" strike="noStrike">
                <a:solidFill>
                  <a:srgbClr val="404040"/>
                </a:solidFill>
                <a:latin typeface="Arial"/>
              </a:rPr>
              <a:t>and what they really mean.</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These terms include: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Days range</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Div yield</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- 52 wk range</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Open</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Volume</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Prev. Close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Avg Volume (3m)</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Beta</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Market Cap</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Next earning Date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P/E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EPS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Stock Prices and Dividends</a:t>
            </a:r>
            <a:endParaRPr b="0" lang="en-US" sz="2400" spc="-1" strike="noStrike">
              <a:solidFill>
                <a:srgbClr val="000000"/>
              </a:solidFill>
              <a:latin typeface="Arial"/>
            </a:endParaRPr>
          </a:p>
        </p:txBody>
      </p:sp>
      <p:sp>
        <p:nvSpPr>
          <p:cNvPr id="122" name="TextShape 2"/>
          <p:cNvSpPr txBox="1"/>
          <p:nvPr/>
        </p:nvSpPr>
        <p:spPr>
          <a:xfrm>
            <a:off x="647640" y="1825560"/>
            <a:ext cx="10515240" cy="435096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404040"/>
                </a:solidFill>
                <a:latin typeface="Arial"/>
              </a:rPr>
              <a:t>Not all companies pay dividends. Rapidly growing companies typically reinvest earnings instead of paying out cash. But most mature, profitable companies do pay regular cash dividends.</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PV(share of stock) = PV(expected future dividends per share)</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At first glance this statement may seem surprising. Investors hope for capital gains as well as dividends. That is, they hope to sell stocks for more than they paid for them. Why doesn’t the PV of a stock depend on capital gains? As we now explain, there is no inconsistency.</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47640" y="445680"/>
            <a:ext cx="10515240" cy="5731200"/>
          </a:xfrm>
          <a:prstGeom prst="rect">
            <a:avLst/>
          </a:prstGeom>
          <a:noFill/>
          <a:ln>
            <a:noFill/>
          </a:ln>
        </p:spPr>
        <p:txBody>
          <a:bodyPr>
            <a:noAutofit/>
          </a:bodyPr>
          <a:p>
            <a:pPr>
              <a:lnSpc>
                <a:spcPct val="90000"/>
              </a:lnSpc>
              <a:spcBef>
                <a:spcPts val="1001"/>
              </a:spcBef>
              <a:tabLst>
                <a:tab algn="l" pos="0"/>
              </a:tabLst>
            </a:pPr>
            <a:endParaRPr b="0" lang="en-US" sz="24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Expected return = r = </a:t>
            </a:r>
            <a:r>
              <a:rPr b="0" lang="en-US" sz="2000" spc="-1" strike="noStrike" u="sng">
                <a:solidFill>
                  <a:srgbClr val="404040"/>
                </a:solidFill>
                <a:uFillTx/>
                <a:latin typeface="Arial"/>
              </a:rPr>
              <a:t>DIV1 + P1 - P0</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P0</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DIV1 = Next year’s dividend</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P0 = Current stock price</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P1 = Next year’s stock price</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Suppose Fledgling Electronics stock is selling for $100 a share (P0 = 100). Investors expect a $5 cash dividend over the next year (DIV 1 = 5). They also expect the stock to sell for $110 a year hence (P 1 = 110). Then the expected return to the stockholders is 15%</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r = </a:t>
            </a:r>
            <a:r>
              <a:rPr b="0" lang="en-US" sz="2000" spc="-1" strike="noStrike" u="sng">
                <a:solidFill>
                  <a:srgbClr val="404040"/>
                </a:solidFill>
                <a:uFillTx/>
                <a:latin typeface="Arial"/>
              </a:rPr>
              <a:t>5 + 110 - 100</a:t>
            </a:r>
            <a:r>
              <a:rPr b="0" lang="en-US" sz="2000" spc="-1" strike="noStrike">
                <a:solidFill>
                  <a:srgbClr val="404040"/>
                </a:solidFill>
                <a:latin typeface="Arial"/>
              </a:rPr>
              <a:t>    = .15 or 15%</a:t>
            </a: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	</a:t>
            </a:r>
            <a:r>
              <a:rPr b="0" lang="en-US" sz="2000" spc="-1" strike="noStrike">
                <a:solidFill>
                  <a:srgbClr val="404040"/>
                </a:solidFill>
                <a:latin typeface="Arial"/>
              </a:rPr>
              <a:t>	</a:t>
            </a:r>
            <a:r>
              <a:rPr b="0" lang="en-US" sz="2000" spc="-1" strike="noStrike">
                <a:solidFill>
                  <a:srgbClr val="404040"/>
                </a:solidFill>
                <a:latin typeface="Arial"/>
              </a:rPr>
              <a:t>100</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64200" y="238680"/>
            <a:ext cx="10498680" cy="5938200"/>
          </a:xfrm>
          <a:prstGeom prst="rect">
            <a:avLst/>
          </a:prstGeom>
          <a:noFill/>
          <a:ln>
            <a:noFill/>
          </a:ln>
        </p:spPr>
        <p:txBody>
          <a:bodyPr>
            <a:normAutofit/>
          </a:bodyPr>
          <a:p>
            <a:pPr>
              <a:lnSpc>
                <a:spcPct val="100000"/>
              </a:lnSpc>
              <a:spcBef>
                <a:spcPts val="1001"/>
              </a:spcBef>
              <a:tabLst>
                <a:tab algn="l" pos="0"/>
              </a:tabLst>
            </a:pPr>
            <a:r>
              <a:rPr b="0" lang="en-US" sz="2200" spc="-1" strike="noStrike">
                <a:solidFill>
                  <a:srgbClr val="404040"/>
                </a:solidFill>
                <a:latin typeface="Arial"/>
              </a:rPr>
              <a:t>Most large corporations are characterized by separation of ownership and control. Separation of ownership and control occurs when shareholders are not actively involved in the management. The separation of ownership and control has the advantage that it allows share ownership to change without influencing with the day-to-day business. The disadvantage of separation of ownership and control is the agency problem, which incurs agency costs.</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Agency costs are incurred when:</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1. Managers do not maximize shareholder value</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2. Shareholders monitor the management</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In firms without separation of ownership and control (i.e. when shareholders are managers) no agency costs are incurred.</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64200" y="238680"/>
            <a:ext cx="10498680" cy="5938200"/>
          </a:xfrm>
          <a:prstGeom prst="rect">
            <a:avLst/>
          </a:prstGeom>
          <a:noFill/>
          <a:ln>
            <a:noFill/>
          </a:ln>
        </p:spPr>
        <p:txBody>
          <a:bodyPr>
            <a:normAutofit/>
          </a:bodyPr>
          <a:p>
            <a:pPr>
              <a:lnSpc>
                <a:spcPct val="100000"/>
              </a:lnSpc>
              <a:spcBef>
                <a:spcPts val="1001"/>
              </a:spcBef>
              <a:tabLst>
                <a:tab algn="l" pos="0"/>
              </a:tabLst>
            </a:pPr>
            <a:r>
              <a:rPr b="0" lang="en-US" sz="2000" spc="-1" strike="noStrike">
                <a:solidFill>
                  <a:srgbClr val="404040"/>
                </a:solidFill>
                <a:latin typeface="Arial"/>
              </a:rPr>
              <a:t>In a corporation the financial manager is responsible for two basic decisions:</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1. The investment decision</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2. The financing decision</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The investment decision is what real assets to invest in, whereas the financing decision deals with how these investments should be financed. The job of the financial manager is therefore to decide on both such that shareholder value is maximized.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THE FINANCIAL SYSTEM</a:t>
            </a:r>
            <a:endParaRPr b="0" lang="en-US" sz="2400" spc="-1" strike="noStrike">
              <a:solidFill>
                <a:srgbClr val="000000"/>
              </a:solidFill>
              <a:latin typeface="Arial"/>
            </a:endParaRPr>
          </a:p>
        </p:txBody>
      </p:sp>
      <p:sp>
        <p:nvSpPr>
          <p:cNvPr id="88" name="TextShape 2"/>
          <p:cNvSpPr txBox="1"/>
          <p:nvPr/>
        </p:nvSpPr>
        <p:spPr>
          <a:xfrm>
            <a:off x="647640" y="1242720"/>
            <a:ext cx="10515240" cy="4934160"/>
          </a:xfrm>
          <a:prstGeom prst="rect">
            <a:avLst/>
          </a:prstGeom>
          <a:noFill/>
          <a:ln>
            <a:noFill/>
          </a:ln>
        </p:spPr>
        <p:txBody>
          <a:bodyPr>
            <a:noAutofit/>
          </a:bodyPr>
          <a:p>
            <a:pPr>
              <a:lnSpc>
                <a:spcPct val="90000"/>
              </a:lnSpc>
              <a:spcBef>
                <a:spcPts val="1001"/>
              </a:spcBef>
              <a:tabLst>
                <a:tab algn="l" pos="0"/>
              </a:tabLst>
            </a:pPr>
            <a:r>
              <a:rPr b="0" lang="en-US" sz="2000" spc="-1" strike="noStrike">
                <a:solidFill>
                  <a:srgbClr val="404040"/>
                </a:solidFill>
                <a:latin typeface="Arial"/>
              </a:rPr>
              <a:t>The financial system consists of financial markets and financial institutions. </a:t>
            </a:r>
            <a:endParaRPr b="0" lang="en-US" sz="2000" spc="-1" strike="noStrike">
              <a:solidFill>
                <a:srgbClr val="000000"/>
              </a:solidFill>
              <a:latin typeface="Arial"/>
            </a:endParaRPr>
          </a:p>
          <a:p>
            <a:pPr>
              <a:lnSpc>
                <a:spcPct val="90000"/>
              </a:lnSpc>
              <a:spcBef>
                <a:spcPts val="1001"/>
              </a:spcBef>
              <a:tabLst>
                <a:tab algn="l" pos="0"/>
              </a:tabLst>
            </a:pPr>
            <a:r>
              <a:rPr b="1" lang="en-US" sz="2000" spc="-1" strike="noStrike">
                <a:solidFill>
                  <a:srgbClr val="404040"/>
                </a:solidFill>
                <a:latin typeface="Arial"/>
              </a:rPr>
              <a:t>Financial market</a:t>
            </a:r>
            <a:r>
              <a:rPr b="0" lang="en-US" sz="2000" spc="-1" strike="noStrike">
                <a:solidFill>
                  <a:srgbClr val="404040"/>
                </a:solidFill>
                <a:latin typeface="Arial"/>
              </a:rPr>
              <a:t> is a general term that includes a number of different types of markets for the creation and exchange of </a:t>
            </a:r>
            <a:r>
              <a:rPr b="1" lang="en-US" sz="2000" spc="-1" strike="noStrike">
                <a:solidFill>
                  <a:srgbClr val="404040"/>
                </a:solidFill>
                <a:latin typeface="Arial"/>
              </a:rPr>
              <a:t>financial assets</a:t>
            </a:r>
            <a:r>
              <a:rPr b="0" lang="en-US" sz="2000" spc="-1" strike="noStrike">
                <a:solidFill>
                  <a:srgbClr val="404040"/>
                </a:solidFill>
                <a:latin typeface="Arial"/>
              </a:rPr>
              <a:t>, such as stocks and bonds. </a:t>
            </a:r>
            <a:endParaRPr b="0" lang="en-US" sz="2000" spc="-1" strike="noStrike">
              <a:solidFill>
                <a:srgbClr val="000000"/>
              </a:solidFill>
              <a:latin typeface="Arial"/>
            </a:endParaRPr>
          </a:p>
          <a:p>
            <a:pPr>
              <a:lnSpc>
                <a:spcPct val="90000"/>
              </a:lnSpc>
              <a:spcBef>
                <a:spcPts val="1001"/>
              </a:spcBef>
              <a:tabLst>
                <a:tab algn="l" pos="0"/>
              </a:tabLst>
            </a:pPr>
            <a:r>
              <a:rPr b="1" lang="en-US" sz="2000" spc="-1" strike="noStrike">
                <a:solidFill>
                  <a:srgbClr val="404040"/>
                </a:solidFill>
                <a:latin typeface="Arial"/>
              </a:rPr>
              <a:t>Financial institutions</a:t>
            </a:r>
            <a:r>
              <a:rPr b="0" lang="en-US" sz="2000" spc="-1" strike="noStrike">
                <a:solidFill>
                  <a:srgbClr val="404040"/>
                </a:solidFill>
                <a:latin typeface="Arial"/>
              </a:rPr>
              <a:t> are firms such as commercial banks, credit unions, insurance companies, pension funds, and finance companies that provide financial services to the economy. The distinguishing feature of financial institutions is that they invest their funds in financial assets, such as business loans, stocks, and bonds, rather than real assets, such as plant and equipment.</a:t>
            </a:r>
            <a:endParaRPr b="0" lang="en-US" sz="2000" spc="-1" strike="noStrike">
              <a:solidFill>
                <a:srgbClr val="000000"/>
              </a:solidFill>
              <a:latin typeface="Arial"/>
            </a:endParaRPr>
          </a:p>
          <a:p>
            <a:pPr>
              <a:lnSpc>
                <a:spcPct val="90000"/>
              </a:lnSpc>
              <a:spcBef>
                <a:spcPts val="1001"/>
              </a:spcBef>
              <a:tabLst>
                <a:tab algn="l" pos="0"/>
              </a:tabLst>
            </a:pPr>
            <a:endParaRPr b="0" lang="en-US"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404040"/>
                </a:solidFill>
                <a:latin typeface="Arial"/>
              </a:rPr>
              <a:t>Financial systems exist on firm, regional, and global levels. Borrowers, lenders, and investors exchange current funds to finance projects, either for consumption or productive investments, and to pursue a return on their financial assets. The financial system also includes sets of rules and practices that borrowers and lenders use to decide which projects get financed, who finances projects, and terms of financial deals.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664200" y="238680"/>
            <a:ext cx="10498680" cy="5938200"/>
          </a:xfrm>
          <a:prstGeom prst="rect">
            <a:avLst/>
          </a:prstGeom>
          <a:noFill/>
          <a:ln>
            <a:noFill/>
          </a:ln>
        </p:spPr>
        <p:txBody>
          <a:bodyPr>
            <a:noAutofit/>
          </a:bodyPr>
          <a:p>
            <a:pPr>
              <a:lnSpc>
                <a:spcPct val="100000"/>
              </a:lnSpc>
              <a:spcBef>
                <a:spcPts val="1001"/>
              </a:spcBef>
              <a:tabLst>
                <a:tab algn="l" pos="0"/>
              </a:tabLst>
            </a:pPr>
            <a:r>
              <a:rPr b="0" lang="en-US" sz="2000" spc="-1" strike="noStrike">
                <a:solidFill>
                  <a:srgbClr val="404040"/>
                </a:solidFill>
                <a:latin typeface="Arial"/>
              </a:rPr>
              <a:t>The critical role of the financial system in the economy is to gather money from people and businesses with surplus funds to invest and channel that money to those who need it.</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A well-developed financial system is critical for the operation of a complex industrial economy such as that of the United States. Highly industrialized countries cannot function without a competitive and sound fi nancial system that effi ciently gathers money and channels it into the best investment opportunities.</a:t>
            </a:r>
            <a:endParaRPr b="0" lang="en-US" sz="2000" spc="-1" strike="noStrike">
              <a:solidFill>
                <a:srgbClr val="000000"/>
              </a:solidFill>
              <a:latin typeface="Arial"/>
            </a:endParaRPr>
          </a:p>
          <a:p>
            <a:pPr>
              <a:lnSpc>
                <a:spcPct val="100000"/>
              </a:lnSpc>
              <a:spcBef>
                <a:spcPts val="1001"/>
              </a:spcBef>
              <a:tabLst>
                <a:tab algn="l" pos="0"/>
              </a:tabLst>
            </a:pPr>
            <a:r>
              <a:rPr b="0" lang="en-US" sz="2000" spc="-1" strike="noStrike">
                <a:solidFill>
                  <a:srgbClr val="404040"/>
                </a:solidFill>
                <a:latin typeface="Arial"/>
              </a:rPr>
              <a:t>Financial markets involve borrowers, lenders, and investors negotiating loans and other transactions. In these markets, the economic good traded on both sides is usually some form of money: current money (cash), claims on future money (credit), or claims on the future income potential or value of real assets (equity). These also include derivative instruments. Derivative instruments, such as commodity futures or stock options, are financial instruments that are dependent on an underlying real or financial asset's performance. In financial markets, these are all traded among borrowers, lenders, and investors according to the normal laws of supply and demand.</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Financial Market Components</a:t>
            </a:r>
            <a:endParaRPr b="0" lang="en-US" sz="2400" spc="-1" strike="noStrike">
              <a:solidFill>
                <a:srgbClr val="000000"/>
              </a:solidFill>
              <a:latin typeface="Arial"/>
            </a:endParaRPr>
          </a:p>
        </p:txBody>
      </p:sp>
      <p:sp>
        <p:nvSpPr>
          <p:cNvPr id="91" name="TextShape 2"/>
          <p:cNvSpPr txBox="1"/>
          <p:nvPr/>
        </p:nvSpPr>
        <p:spPr>
          <a:xfrm>
            <a:off x="647640" y="1330920"/>
            <a:ext cx="10515240" cy="4845960"/>
          </a:xfrm>
          <a:prstGeom prst="rect">
            <a:avLst/>
          </a:prstGeom>
          <a:noFill/>
          <a:ln>
            <a:noFill/>
          </a:ln>
        </p:spPr>
        <p:txBody>
          <a:bodyPr>
            <a:noAutofit/>
          </a:bodyPr>
          <a:p>
            <a:pPr>
              <a:lnSpc>
                <a:spcPct val="100000"/>
              </a:lnSpc>
              <a:spcBef>
                <a:spcPts val="1001"/>
              </a:spcBef>
              <a:tabLst>
                <a:tab algn="l" pos="0"/>
              </a:tabLst>
            </a:pPr>
            <a:r>
              <a:rPr b="0" lang="en-US" sz="2000" spc="-1" strike="noStrike">
                <a:solidFill>
                  <a:srgbClr val="404040"/>
                </a:solidFill>
                <a:latin typeface="Arial"/>
              </a:rPr>
              <a:t>Multiple components make up the financial system at different levels. </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The firm's financial system</a:t>
            </a:r>
            <a:r>
              <a:rPr b="0" lang="en-US" sz="2000" spc="-1" strike="noStrike">
                <a:solidFill>
                  <a:srgbClr val="404040"/>
                </a:solidFill>
                <a:latin typeface="Arial"/>
              </a:rPr>
              <a:t> is the set of implemented procedures that track the financial activities of the company. Within a firm, the financial system encompasses all aspects of finances, including accounting measures, revenue and expense schedules, wages, and balance sheet verification.</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On a regional scale</a:t>
            </a:r>
            <a:r>
              <a:rPr b="0" lang="en-US" sz="2000" spc="-1" strike="noStrike">
                <a:solidFill>
                  <a:srgbClr val="404040"/>
                </a:solidFill>
                <a:latin typeface="Arial"/>
              </a:rPr>
              <a:t>, the financial system is the system that enables lenders and borrowers to exchange funds. Regional financial systems include banks and other institutions, such as securities exchanges and financial clearinghouses.</a:t>
            </a:r>
            <a:endParaRPr b="0" lang="en-US" sz="2000" spc="-1" strike="noStrike">
              <a:solidFill>
                <a:srgbClr val="000000"/>
              </a:solidFill>
              <a:latin typeface="Arial"/>
            </a:endParaRPr>
          </a:p>
          <a:p>
            <a:pPr>
              <a:lnSpc>
                <a:spcPct val="100000"/>
              </a:lnSpc>
              <a:spcBef>
                <a:spcPts val="1001"/>
              </a:spcBef>
              <a:tabLst>
                <a:tab algn="l" pos="0"/>
              </a:tabLst>
            </a:pPr>
            <a:r>
              <a:rPr b="1" lang="en-US" sz="2000" spc="-1" strike="noStrike">
                <a:solidFill>
                  <a:srgbClr val="404040"/>
                </a:solidFill>
                <a:latin typeface="Arial"/>
              </a:rPr>
              <a:t>The global financial system </a:t>
            </a:r>
            <a:r>
              <a:rPr b="0" lang="en-US" sz="2000" spc="-1" strike="noStrike">
                <a:solidFill>
                  <a:srgbClr val="404040"/>
                </a:solidFill>
                <a:latin typeface="Arial"/>
              </a:rPr>
              <a:t>is basically a broader regional system that encompasses all financial institutions, borrowers, and lenders within the global economy. In a global view, financial systems include the International Monetary Fund, central banks, government treasuries and monetary authorities, the World Bank, and major private international banks.</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Financial System Chart</a:t>
            </a:r>
            <a:endParaRPr b="0" lang="en-US" sz="2400" spc="-1" strike="noStrike">
              <a:solidFill>
                <a:srgbClr val="000000"/>
              </a:solidFill>
              <a:latin typeface="Arial"/>
            </a:endParaRPr>
          </a:p>
        </p:txBody>
      </p:sp>
      <p:pic>
        <p:nvPicPr>
          <p:cNvPr id="93" name="Content Placeholder 3" descr="financial_system"/>
          <p:cNvPicPr/>
          <p:nvPr/>
        </p:nvPicPr>
        <p:blipFill>
          <a:blip r:embed="rId1"/>
          <a:stretch/>
        </p:blipFill>
        <p:spPr>
          <a:xfrm>
            <a:off x="988560" y="1583640"/>
            <a:ext cx="9341280" cy="45932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47640" y="258480"/>
            <a:ext cx="10515240" cy="1325160"/>
          </a:xfrm>
          <a:prstGeom prst="rect">
            <a:avLst/>
          </a:prstGeom>
          <a:noFill/>
          <a:ln>
            <a:noFill/>
          </a:ln>
        </p:spPr>
        <p:txBody>
          <a:bodyPr anchor="ctr">
            <a:noAutofit/>
          </a:bodyPr>
          <a:p>
            <a:pPr>
              <a:lnSpc>
                <a:spcPct val="90000"/>
              </a:lnSpc>
            </a:pPr>
            <a:r>
              <a:rPr b="1" lang="en-US" sz="2400" spc="-1" strike="noStrike">
                <a:solidFill>
                  <a:srgbClr val="000000"/>
                </a:solidFill>
                <a:latin typeface="Arial Black"/>
              </a:rPr>
              <a:t>Financial Assets</a:t>
            </a:r>
            <a:endParaRPr b="0" lang="en-US" sz="2400" spc="-1" strike="noStrike">
              <a:solidFill>
                <a:srgbClr val="000000"/>
              </a:solidFill>
              <a:latin typeface="Arial"/>
            </a:endParaRPr>
          </a:p>
        </p:txBody>
      </p:sp>
      <p:sp>
        <p:nvSpPr>
          <p:cNvPr id="95" name="TextShape 2"/>
          <p:cNvSpPr txBox="1"/>
          <p:nvPr/>
        </p:nvSpPr>
        <p:spPr>
          <a:xfrm>
            <a:off x="647640" y="1825560"/>
            <a:ext cx="10515240" cy="4350960"/>
          </a:xfrm>
          <a:prstGeom prst="rect">
            <a:avLst/>
          </a:prstGeom>
          <a:noFill/>
          <a:ln>
            <a:noFill/>
          </a:ln>
        </p:spPr>
        <p:txBody>
          <a:bodyPr>
            <a:noAutofit/>
          </a:bodyPr>
          <a:p>
            <a:pPr>
              <a:lnSpc>
                <a:spcPct val="100000"/>
              </a:lnSpc>
              <a:spcBef>
                <a:spcPts val="1001"/>
              </a:spcBef>
              <a:tabLst>
                <a:tab algn="l" pos="0"/>
              </a:tabLst>
            </a:pPr>
            <a:r>
              <a:rPr b="1" lang="en-US" sz="2200" spc="-1" strike="noStrike">
                <a:solidFill>
                  <a:srgbClr val="404040"/>
                </a:solidFill>
                <a:latin typeface="Arial"/>
              </a:rPr>
              <a:t>An asset</a:t>
            </a:r>
            <a:r>
              <a:rPr b="0" lang="en-US" sz="2200" spc="-1" strike="noStrike">
                <a:solidFill>
                  <a:srgbClr val="404040"/>
                </a:solidFill>
                <a:latin typeface="Arial"/>
              </a:rPr>
              <a:t> is a resource with economic value that an individual, corporation, or </a:t>
            </a:r>
            <a:r>
              <a:rPr b="0" lang="en-US" sz="2200" spc="-1" strike="noStrike">
                <a:solidFill>
                  <a:srgbClr val="404040"/>
                </a:solidFill>
                <a:latin typeface="Arial"/>
              </a:rPr>
              <a:t>country owns or controls with the expectation that it will provide a future benefit.</a:t>
            </a:r>
            <a:endParaRPr b="0" lang="en-US" sz="2200" spc="-1" strike="noStrike">
              <a:solidFill>
                <a:srgbClr val="000000"/>
              </a:solidFill>
              <a:latin typeface="Arial"/>
            </a:endParaRPr>
          </a:p>
          <a:p>
            <a:pPr>
              <a:lnSpc>
                <a:spcPct val="100000"/>
              </a:lnSpc>
              <a:spcBef>
                <a:spcPts val="1001"/>
              </a:spcBef>
              <a:tabLst>
                <a:tab algn="l" pos="0"/>
              </a:tabLst>
            </a:pP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A financial asset is a </a:t>
            </a:r>
            <a:r>
              <a:rPr b="1" lang="en-US" sz="2200" spc="-1" strike="noStrike">
                <a:solidFill>
                  <a:srgbClr val="404040"/>
                </a:solidFill>
                <a:latin typeface="Arial"/>
              </a:rPr>
              <a:t>liquid asset</a:t>
            </a:r>
            <a:r>
              <a:rPr b="0" lang="en-US" sz="2200" spc="-1" strike="noStrike">
                <a:solidFill>
                  <a:srgbClr val="404040"/>
                </a:solidFill>
                <a:latin typeface="Arial"/>
              </a:rPr>
              <a:t> that gets its value from a contractual right or </a:t>
            </a:r>
            <a:r>
              <a:rPr b="0" lang="en-US" sz="2200" spc="-1" strike="noStrike">
                <a:solidFill>
                  <a:srgbClr val="404040"/>
                </a:solidFill>
                <a:latin typeface="Arial"/>
              </a:rPr>
              <a:t>ownership claim. Cash, stocks, bonds, mutual funds, and bank deposits are all are </a:t>
            </a:r>
            <a:r>
              <a:rPr b="0" lang="en-US" sz="2200" spc="-1" strike="noStrike">
                <a:solidFill>
                  <a:srgbClr val="404040"/>
                </a:solidFill>
                <a:latin typeface="Arial"/>
              </a:rPr>
              <a:t>examples of financial assets. </a:t>
            </a:r>
            <a:endParaRPr b="0" lang="en-US" sz="2200" spc="-1" strike="noStrike">
              <a:solidFill>
                <a:srgbClr val="000000"/>
              </a:solidFill>
              <a:latin typeface="Arial"/>
            </a:endParaRPr>
          </a:p>
          <a:p>
            <a:pPr>
              <a:lnSpc>
                <a:spcPct val="100000"/>
              </a:lnSpc>
              <a:spcBef>
                <a:spcPts val="1001"/>
              </a:spcBef>
              <a:tabLst>
                <a:tab algn="l" pos="0"/>
              </a:tabLst>
            </a:pPr>
            <a:r>
              <a:rPr b="0" lang="en-US" sz="2200" spc="-1" strike="noStrike">
                <a:solidFill>
                  <a:srgbClr val="404040"/>
                </a:solidFill>
                <a:latin typeface="Arial"/>
              </a:rPr>
              <a:t>Unlike land, property, commodities, or other tangible physical assets, financial assets </a:t>
            </a:r>
            <a:r>
              <a:rPr b="0" lang="en-US" sz="2200" spc="-1" strike="noStrike">
                <a:solidFill>
                  <a:srgbClr val="404040"/>
                </a:solidFill>
                <a:latin typeface="Arial"/>
              </a:rPr>
              <a:t>do not necessarily have inherent physical worth or even a physical form. Rather, </a:t>
            </a:r>
            <a:r>
              <a:rPr b="0" lang="en-US" sz="2200" spc="-1" strike="noStrike">
                <a:solidFill>
                  <a:srgbClr val="404040"/>
                </a:solidFill>
                <a:latin typeface="Arial"/>
              </a:rPr>
              <a:t>their value reflects factors of supply and demand in the marketplace in which they </a:t>
            </a:r>
            <a:r>
              <a:rPr b="0" lang="en-US" sz="2200" spc="-1" strike="noStrike">
                <a:solidFill>
                  <a:srgbClr val="404040"/>
                </a:solidFill>
                <a:latin typeface="Arial"/>
              </a:rPr>
              <a:t>trade, as well as the degree of risk they carry.</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TotalTime>
  <Application>LibreOffice/6.4.7.2$Linux_X86_64 LibreOffice_project/40$Build-2</Application>
  <Words>2573</Words>
  <Paragraphs>220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2020-09-18T11:30:22Z</dcterms:created>
  <dc:creator>bernamun</dc:creator>
  <dc:description/>
  <dc:language>en-US</dc:language>
  <cp:lastModifiedBy/>
  <dcterms:modified xsi:type="dcterms:W3CDTF">2021-04-19T14:53:52Z</dcterms:modified>
  <cp:revision>197</cp:revision>
  <dc:subject/>
  <dc:title>CORPORATE FINANCE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1033-11.1.0.9505</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