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446" r:id="rId2"/>
    <p:sldId id="328" r:id="rId3"/>
    <p:sldId id="329" r:id="rId4"/>
    <p:sldId id="330" r:id="rId5"/>
    <p:sldId id="331" r:id="rId6"/>
    <p:sldId id="332" r:id="rId7"/>
    <p:sldId id="338" r:id="rId8"/>
    <p:sldId id="258" r:id="rId9"/>
    <p:sldId id="333" r:id="rId10"/>
    <p:sldId id="334" r:id="rId11"/>
    <p:sldId id="335" r:id="rId12"/>
    <p:sldId id="336" r:id="rId13"/>
    <p:sldId id="266" r:id="rId14"/>
    <p:sldId id="337" r:id="rId15"/>
    <p:sldId id="292" r:id="rId16"/>
    <p:sldId id="340" r:id="rId17"/>
    <p:sldId id="342" r:id="rId18"/>
    <p:sldId id="343" r:id="rId19"/>
    <p:sldId id="346" r:id="rId20"/>
    <p:sldId id="347" r:id="rId21"/>
    <p:sldId id="348" r:id="rId22"/>
    <p:sldId id="344" r:id="rId23"/>
    <p:sldId id="345" r:id="rId24"/>
    <p:sldId id="264" r:id="rId25"/>
    <p:sldId id="357" r:id="rId26"/>
    <p:sldId id="382" r:id="rId27"/>
    <p:sldId id="349" r:id="rId28"/>
    <p:sldId id="351" r:id="rId29"/>
    <p:sldId id="354" r:id="rId30"/>
    <p:sldId id="353" r:id="rId31"/>
    <p:sldId id="352" r:id="rId32"/>
    <p:sldId id="265" r:id="rId33"/>
    <p:sldId id="356" r:id="rId34"/>
    <p:sldId id="358" r:id="rId35"/>
    <p:sldId id="355" r:id="rId36"/>
    <p:sldId id="360" r:id="rId37"/>
    <p:sldId id="361" r:id="rId38"/>
    <p:sldId id="369" r:id="rId39"/>
    <p:sldId id="362" r:id="rId40"/>
    <p:sldId id="372" r:id="rId41"/>
    <p:sldId id="374" r:id="rId42"/>
    <p:sldId id="375" r:id="rId43"/>
    <p:sldId id="373" r:id="rId44"/>
    <p:sldId id="370" r:id="rId45"/>
    <p:sldId id="366" r:id="rId46"/>
    <p:sldId id="378" r:id="rId47"/>
    <p:sldId id="379" r:id="rId48"/>
    <p:sldId id="380" r:id="rId49"/>
    <p:sldId id="381" r:id="rId50"/>
    <p:sldId id="398" r:id="rId51"/>
    <p:sldId id="385" r:id="rId52"/>
    <p:sldId id="387" r:id="rId53"/>
    <p:sldId id="404" r:id="rId54"/>
    <p:sldId id="389" r:id="rId55"/>
    <p:sldId id="395" r:id="rId56"/>
    <p:sldId id="390" r:id="rId57"/>
    <p:sldId id="393" r:id="rId58"/>
    <p:sldId id="396" r:id="rId59"/>
    <p:sldId id="399" r:id="rId60"/>
    <p:sldId id="400" r:id="rId61"/>
    <p:sldId id="402" r:id="rId62"/>
    <p:sldId id="401" r:id="rId63"/>
    <p:sldId id="403" r:id="rId64"/>
    <p:sldId id="411" r:id="rId65"/>
    <p:sldId id="414" r:id="rId66"/>
    <p:sldId id="407" r:id="rId67"/>
    <p:sldId id="415" r:id="rId68"/>
    <p:sldId id="416" r:id="rId69"/>
    <p:sldId id="417" r:id="rId70"/>
    <p:sldId id="418" r:id="rId71"/>
    <p:sldId id="275" r:id="rId72"/>
    <p:sldId id="276" r:id="rId73"/>
    <p:sldId id="277" r:id="rId74"/>
    <p:sldId id="297" r:id="rId75"/>
    <p:sldId id="421" r:id="rId76"/>
    <p:sldId id="422" r:id="rId77"/>
    <p:sldId id="423" r:id="rId78"/>
    <p:sldId id="444" r:id="rId79"/>
    <p:sldId id="428" r:id="rId80"/>
    <p:sldId id="424" r:id="rId81"/>
    <p:sldId id="429" r:id="rId82"/>
    <p:sldId id="426" r:id="rId83"/>
    <p:sldId id="425" r:id="rId84"/>
    <p:sldId id="430" r:id="rId85"/>
    <p:sldId id="431" r:id="rId86"/>
    <p:sldId id="432" r:id="rId87"/>
    <p:sldId id="433" r:id="rId88"/>
    <p:sldId id="439" r:id="rId89"/>
    <p:sldId id="440" r:id="rId90"/>
    <p:sldId id="441" r:id="rId91"/>
    <p:sldId id="434" r:id="rId92"/>
    <p:sldId id="437" r:id="rId93"/>
    <p:sldId id="438" r:id="rId94"/>
    <p:sldId id="308" r:id="rId95"/>
    <p:sldId id="280" r:id="rId96"/>
    <p:sldId id="408" r:id="rId97"/>
    <p:sldId id="409" r:id="rId98"/>
    <p:sldId id="410" r:id="rId99"/>
    <p:sldId id="435" r:id="rId100"/>
    <p:sldId id="320" r:id="rId101"/>
    <p:sldId id="445" r:id="rId102"/>
    <p:sldId id="317" r:id="rId103"/>
    <p:sldId id="318" r:id="rId104"/>
    <p:sldId id="420" r:id="rId105"/>
    <p:sldId id="322" r:id="rId106"/>
    <p:sldId id="323" r:id="rId107"/>
    <p:sldId id="327" r:id="rId108"/>
    <p:sldId id="324" r:id="rId109"/>
    <p:sldId id="325" r:id="rId110"/>
    <p:sldId id="442" r:id="rId111"/>
    <p:sldId id="443" r:id="rId112"/>
    <p:sldId id="436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709" autoAdjust="0"/>
  </p:normalViewPr>
  <p:slideViewPr>
    <p:cSldViewPr>
      <p:cViewPr varScale="1">
        <p:scale>
          <a:sx n="59" d="100"/>
          <a:sy n="59" d="100"/>
        </p:scale>
        <p:origin x="2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117" Type="http://schemas.openxmlformats.org/officeDocument/2006/relationships/theme" Target="theme/theme1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112" Type="http://schemas.openxmlformats.org/officeDocument/2006/relationships/slide" Target="slides/slide111.xml" /><Relationship Id="rId16" Type="http://schemas.openxmlformats.org/officeDocument/2006/relationships/slide" Target="slides/slide15.xml" /><Relationship Id="rId107" Type="http://schemas.openxmlformats.org/officeDocument/2006/relationships/slide" Target="slides/slide106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102" Type="http://schemas.openxmlformats.org/officeDocument/2006/relationships/slide" Target="slides/slide101.xml" /><Relationship Id="rId110" Type="http://schemas.openxmlformats.org/officeDocument/2006/relationships/slide" Target="slides/slide109.xml" /><Relationship Id="rId115" Type="http://schemas.openxmlformats.org/officeDocument/2006/relationships/presProps" Target="presProps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slide" Target="slides/slide104.xml" /><Relationship Id="rId113" Type="http://schemas.openxmlformats.org/officeDocument/2006/relationships/slide" Target="slides/slide112.xml" /><Relationship Id="rId118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slide" Target="slides/slide102.xml" /><Relationship Id="rId108" Type="http://schemas.openxmlformats.org/officeDocument/2006/relationships/slide" Target="slides/slide107.xml" /><Relationship Id="rId116" Type="http://schemas.openxmlformats.org/officeDocument/2006/relationships/viewProps" Target="viewProp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11" Type="http://schemas.openxmlformats.org/officeDocument/2006/relationships/slide" Target="slides/slide11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6" Type="http://schemas.openxmlformats.org/officeDocument/2006/relationships/slide" Target="slides/slide105.xml" /><Relationship Id="rId114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109" Type="http://schemas.openxmlformats.org/officeDocument/2006/relationships/slide" Target="slides/slide10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slide" Target="slides/slide103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29" Type="http://schemas.openxmlformats.org/officeDocument/2006/relationships/slide" Target="slides/slide28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4FCE-BA35-40AD-8903-D8D13DC8E67B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B71EB-8521-4C4F-9851-239BDA4F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4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71EB-8521-4C4F-9851-239BDA4F4BBE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F913-64AB-44C4-AE0A-8579E1DEB39E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8B1E-C98D-42E9-B300-D836725E7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 /><Relationship Id="rId2" Type="http://schemas.openxmlformats.org/officeDocument/2006/relationships/notesSlide" Target="../notesSlides/notesSlide99.xml" /><Relationship Id="rId1" Type="http://schemas.openxmlformats.org/officeDocument/2006/relationships/slideLayout" Target="../slideLayouts/slideLayout7.xml" 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 /><Relationship Id="rId1" Type="http://schemas.openxmlformats.org/officeDocument/2006/relationships/slideLayout" Target="../slideLayouts/slideLayout7.xml" 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 /><Relationship Id="rId1" Type="http://schemas.openxmlformats.org/officeDocument/2006/relationships/slideLayout" Target="../slideLayouts/slideLayout7.xml" 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 /><Relationship Id="rId1" Type="http://schemas.openxmlformats.org/officeDocument/2006/relationships/slideLayout" Target="../slideLayouts/slideLayout7.xml" 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 /><Relationship Id="rId2" Type="http://schemas.openxmlformats.org/officeDocument/2006/relationships/notesSlide" Target="../notesSlides/notesSlide103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4.jpeg" 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 /><Relationship Id="rId1" Type="http://schemas.openxmlformats.org/officeDocument/2006/relationships/slideLayout" Target="../slideLayouts/slideLayout7.xml" 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 /><Relationship Id="rId1" Type="http://schemas.openxmlformats.org/officeDocument/2006/relationships/slideLayout" Target="../slideLayouts/slideLayout7.xml" 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 /><Relationship Id="rId2" Type="http://schemas.openxmlformats.org/officeDocument/2006/relationships/notesSlide" Target="../notesSlides/notesSlide106.xml" /><Relationship Id="rId1" Type="http://schemas.openxmlformats.org/officeDocument/2006/relationships/slideLayout" Target="../slideLayouts/slideLayout7.xml" 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 /><Relationship Id="rId1" Type="http://schemas.openxmlformats.org/officeDocument/2006/relationships/slideLayout" Target="../slideLayouts/slideLayout7.xml" 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 /><Relationship Id="rId1" Type="http://schemas.openxmlformats.org/officeDocument/2006/relationships/slideLayout" Target="../slideLayouts/slideLayout7.xml" 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 /><Relationship Id="rId1" Type="http://schemas.openxmlformats.org/officeDocument/2006/relationships/slideLayout" Target="../slideLayouts/slideLayout7.xml" 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7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7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7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7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7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7.xml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7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7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7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7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7.xml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 /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7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 /><Relationship Id="rId1" Type="http://schemas.openxmlformats.org/officeDocument/2006/relationships/slideLayout" Target="../slideLayouts/slideLayout7.xml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64.xml" /><Relationship Id="rId1" Type="http://schemas.openxmlformats.org/officeDocument/2006/relationships/slideLayout" Target="../slideLayouts/slideLayout7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 /><Relationship Id="rId1" Type="http://schemas.openxmlformats.org/officeDocument/2006/relationships/slideLayout" Target="../slideLayouts/slideLayout7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 /><Relationship Id="rId1" Type="http://schemas.openxmlformats.org/officeDocument/2006/relationships/slideLayout" Target="../slideLayouts/slideLayout7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 /><Relationship Id="rId1" Type="http://schemas.openxmlformats.org/officeDocument/2006/relationships/slideLayout" Target="../slideLayouts/slideLayout7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 /><Relationship Id="rId1" Type="http://schemas.openxmlformats.org/officeDocument/2006/relationships/slideLayout" Target="../slideLayouts/slideLayout7.xml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notesSlide" Target="../notesSlides/notesSlide70.xml" /><Relationship Id="rId1" Type="http://schemas.openxmlformats.org/officeDocument/2006/relationships/slideLayout" Target="../slideLayouts/slideLayout7.xml" 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notesSlide" Target="../notesSlides/notesSlide71.xml" /><Relationship Id="rId1" Type="http://schemas.openxmlformats.org/officeDocument/2006/relationships/slideLayout" Target="../slideLayouts/slideLayout7.xml" 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notesSlide" Target="../notesSlides/notesSlide72.xml" /><Relationship Id="rId1" Type="http://schemas.openxmlformats.org/officeDocument/2006/relationships/slideLayout" Target="../slideLayouts/slideLayout7.xml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notesSlide" Target="../notesSlides/notesSlide73.xml" /><Relationship Id="rId1" Type="http://schemas.openxmlformats.org/officeDocument/2006/relationships/slideLayout" Target="../slideLayouts/slideLayout7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 /><Relationship Id="rId1" Type="http://schemas.openxmlformats.org/officeDocument/2006/relationships/slideLayout" Target="../slideLayouts/slideLayout7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 /><Relationship Id="rId1" Type="http://schemas.openxmlformats.org/officeDocument/2006/relationships/slideLayout" Target="../slideLayouts/slideLayout7.xml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 /><Relationship Id="rId1" Type="http://schemas.openxmlformats.org/officeDocument/2006/relationships/slideLayout" Target="../slideLayouts/slideLayout7.xml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 /><Relationship Id="rId2" Type="http://schemas.openxmlformats.org/officeDocument/2006/relationships/notesSlide" Target="../notesSlides/notesSlide77.xml" /><Relationship Id="rId1" Type="http://schemas.openxmlformats.org/officeDocument/2006/relationships/slideLayout" Target="../slideLayouts/slideLayout7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 /><Relationship Id="rId1" Type="http://schemas.openxmlformats.org/officeDocument/2006/relationships/slideLayout" Target="../slideLayouts/slideLayout7.xml" 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notesSlide" Target="../notesSlides/notesSlide80.xml" /><Relationship Id="rId1" Type="http://schemas.openxmlformats.org/officeDocument/2006/relationships/slideLayout" Target="../slideLayouts/slideLayout7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 /><Relationship Id="rId1" Type="http://schemas.openxmlformats.org/officeDocument/2006/relationships/slideLayout" Target="../slideLayouts/slideLayout7.xml" 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 /><Relationship Id="rId1" Type="http://schemas.openxmlformats.org/officeDocument/2006/relationships/slideLayout" Target="../slideLayouts/slideLayout7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 /><Relationship Id="rId1" Type="http://schemas.openxmlformats.org/officeDocument/2006/relationships/slideLayout" Target="../slideLayouts/slideLayout7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 /><Relationship Id="rId1" Type="http://schemas.openxmlformats.org/officeDocument/2006/relationships/slideLayout" Target="../slideLayouts/slideLayout7.xml" 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 /><Relationship Id="rId1" Type="http://schemas.openxmlformats.org/officeDocument/2006/relationships/slideLayout" Target="../slideLayouts/slideLayout7.xml" 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 /><Relationship Id="rId1" Type="http://schemas.openxmlformats.org/officeDocument/2006/relationships/slideLayout" Target="../slideLayouts/slideLayout7.xml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notesSlide" Target="../notesSlides/notesSlide87.xml" /><Relationship Id="rId1" Type="http://schemas.openxmlformats.org/officeDocument/2006/relationships/slideLayout" Target="../slideLayouts/slideLayout7.xml" 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notesSlide" Target="../notesSlides/notesSlide88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notesSlide" Target="../notesSlides/notesSlide89.xml" /><Relationship Id="rId1" Type="http://schemas.openxmlformats.org/officeDocument/2006/relationships/slideLayout" Target="../slideLayouts/slideLayout7.xml" 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 /><Relationship Id="rId1" Type="http://schemas.openxmlformats.org/officeDocument/2006/relationships/slideLayout" Target="../slideLayouts/slideLayout7.xml" 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 /><Relationship Id="rId1" Type="http://schemas.openxmlformats.org/officeDocument/2006/relationships/slideLayout" Target="../slideLayouts/slideLayout7.xml" 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 /><Relationship Id="rId1" Type="http://schemas.openxmlformats.org/officeDocument/2006/relationships/slideLayout" Target="../slideLayouts/slideLayout7.xml" 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 /><Relationship Id="rId2" Type="http://schemas.openxmlformats.org/officeDocument/2006/relationships/notesSlide" Target="../notesSlides/notesSlide93.xml" /><Relationship Id="rId1" Type="http://schemas.openxmlformats.org/officeDocument/2006/relationships/slideLayout" Target="../slideLayouts/slideLayout7.xml" 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notesSlide" Target="../notesSlides/notesSlide94.xml" /><Relationship Id="rId1" Type="http://schemas.openxmlformats.org/officeDocument/2006/relationships/slideLayout" Target="../slideLayouts/slideLayout7.xml" 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 /><Relationship Id="rId1" Type="http://schemas.openxmlformats.org/officeDocument/2006/relationships/slideLayout" Target="../slideLayouts/slideLayout7.xml" 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 /><Relationship Id="rId1" Type="http://schemas.openxmlformats.org/officeDocument/2006/relationships/slideLayout" Target="../slideLayouts/slideLayout7.xml" 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 /><Relationship Id="rId1" Type="http://schemas.openxmlformats.org/officeDocument/2006/relationships/slideLayout" Target="../slideLayouts/slideLayout7.xml" 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701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6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60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6000" dirty="0">
                <a:latin typeface="Arial" pitchFamily="34" charset="0"/>
                <a:cs typeface="Arial" pitchFamily="34" charset="0"/>
              </a:rPr>
              <a:t>The Respiratory System</a:t>
            </a:r>
            <a:endParaRPr lang="en-AU"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form the bulk (95%) of the surface of the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alveolar walls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Alveolar type II cells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simple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cuboidal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cells typically found at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alveolar wall junctions (septa)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they form small bulges on the alveolar walls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they secrete pulmonary surfactant 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(made up of phospholipids, proteins, and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ions (especially Ca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2+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), which keep surface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tension in the alveoli low)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cover 5% of the gas exchange surface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They have a large surface area in relation to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volume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gh-altitude-medicine.com/graphics/illustrations/SaO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4582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Acute mountain sickness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 sickness associated with a rapid ascent to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altitudes above 3000 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develops 8-12 h after arrival and may last for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4-8 days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it is attributable to hypoxia and the resultant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hypocapnia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-induced alkalosis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it is also associated with cerebral edema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Symptoms include: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headache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irritability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nausea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fatigue</a:t>
            </a:r>
            <a:endParaRPr lang="en-AU" sz="32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363915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loss of appetite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insomnia</a:t>
            </a:r>
            <a:endParaRPr lang="en-AU" sz="3200" dirty="0"/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rapid heart rate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vomiting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dizziness</a:t>
            </a:r>
          </a:p>
          <a:p>
            <a:pPr lvl="1">
              <a:buFont typeface="Wingdings" pitchFamily="2" charset="2"/>
              <a:buChar char="ü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Mountain sickness can be treated with the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diuretic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acetazolamide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Adaptive adjustments include: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hyperventilation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polycythemia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increased production of 2.3-DPG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increased number of capillaries in tissues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391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increased number of mitochondria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increased number of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myoglobin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increased content of tissue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cytochrome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oxidase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Cyanosis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Cyanosis is a bluish or purplish tinge to the skin and mucous membranes caused by accumulation of more than 5 g/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of reduced/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unoxygenated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hemoglobin in the capillaries.</a:t>
            </a:r>
          </a:p>
        </p:txBody>
      </p:sp>
      <p:pic>
        <p:nvPicPr>
          <p:cNvPr id="3" name="Picture 2" descr="http://medicine.ucsd.edu/Clinicalimg/upper-cyanosi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4114800" cy="3429000"/>
          </a:xfrm>
          <a:prstGeom prst="rect">
            <a:avLst/>
          </a:prstGeom>
          <a:noFill/>
        </p:spPr>
      </p:pic>
      <p:pic>
        <p:nvPicPr>
          <p:cNvPr id="4" name="Picture 4" descr="http://www.emedicine.com/med/images/49574957cyanosis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124200"/>
            <a:ext cx="4191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8100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Cyanosis may be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central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peripheral</a:t>
            </a:r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Central cyanosis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There is decreased arterial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saturation or an abnormal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derivative. Both skin and mucous membranes are affected. 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Decreased arterial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saturation may arise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  as a result of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Decreased atmospheric pressure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high</a:t>
            </a:r>
          </a:p>
          <a:p>
            <a:pPr lvl="1"/>
            <a:r>
              <a:rPr lang="en-US" sz="3200" dirty="0">
                <a:latin typeface="Arial" pitchFamily="34" charset="0"/>
                <a:cs typeface="Arial" pitchFamily="34" charset="0"/>
              </a:rPr>
              <a:t>    altitude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Impaired pulmonary function</a:t>
            </a:r>
          </a:p>
          <a:p>
            <a:pPr lvl="2">
              <a:buFont typeface="Wingdings" pitchFamily="2" charset="2"/>
              <a:buChar char="§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Alveolar hypoventilation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Ventilation/perfusion imbalance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Impaired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diffusion </a:t>
            </a: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Anatomic shunts</a:t>
            </a:r>
          </a:p>
          <a:p>
            <a:pPr lvl="2">
              <a:buFont typeface="Wingdings" pitchFamily="2" charset="2"/>
              <a:buChar char="§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Certain types of congenital heart diseases</a:t>
            </a:r>
          </a:p>
          <a:p>
            <a:pPr lvl="2"/>
            <a:r>
              <a:rPr lang="en-US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tetralogy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Fallot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Pulmonary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arteriovenous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fistulas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Multiple small intrapulmonary shunts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lpch.org/photos/greystone/ei_01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"/>
            <a:ext cx="56388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abnormalities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Methemoglobin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Sulfhemoglobin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Peripheral cyanosis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It is due to the slowing of blood flow to an area and abnormally great extraction of normally saturated arterial blood. Occurs at fingers and toes. Causes include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Reduced cardiac output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Cold exposure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Redistribution of blood flow from extremities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Arterial obstruction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Venous obstruction</a:t>
            </a:r>
          </a:p>
          <a:p>
            <a:pPr>
              <a:buFont typeface="Courier New" pitchFamily="49" charset="0"/>
              <a:buChar char="o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Drowning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It is a process resulting in primary respiratory impairment from submersion in a liquid medium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The term, strictly speaking, should only be applied if death occurs. Individuals who inhale water but are resuscitated have experienced a ‘near drowning’ situation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prevents oxygen from reaching the body tissues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i.e. it causes hypoxia.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Types: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Blue or Dry Drowning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Both lungs contain about 300,000,000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alveoli having a total surface area of about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70 m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moist surfaces in which gases dissolve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They are surrounded by numerous capillaries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Only about 0.2 µm separate the alveoli from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the capillaries due to the extremely thin walls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of both structures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macrophages are found in and around the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alveoli</a:t>
            </a:r>
            <a:endParaRPr lang="en-AU" sz="32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White or Wet Drowning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Blue or Dry Drowning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No water enters the lungs as a result of a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epiglottal spasm, which seals off the trachea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water may enter the stomach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Hypoxia will occur and, unless breathing is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restored, anoxia will result followed by death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White or Wet Drowning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water enters the lungs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There are two types: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Seawater Drowning</a:t>
            </a:r>
            <a:endParaRPr lang="en-AU" sz="32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Freshwater Drowning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Seawater drowning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Water is removed from the blood by osmosis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leading to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haemoconcentration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This can put a great strain on the heart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Freshwater Drowning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more severe situation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Water rapidly enters the bloodstream by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osmosis, causing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haemodilution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red blood cells to burst and heart fibrillation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develops, leading to rapid death from hypoxia or</a:t>
            </a:r>
            <a:endParaRPr lang="en-AU" sz="32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 heart attack</a:t>
            </a:r>
          </a:p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Treatment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Clear the airway, and apply Expired Air Resuscitation (EAR)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" y="119063"/>
            <a:ext cx="9018588" cy="663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1838" y="11113"/>
            <a:ext cx="5140325" cy="68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3915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Mechanics of Respiration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Air tends to move from a region of high pressure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to a region of low pressure.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Three pressures determine airflow and volume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of the lungs: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Atmospheric Pressure (P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ATM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): Barometric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pressure, normally about 760 mm Hg at sea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level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Alveolar/intrapulmonary Pressure (P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ALV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): The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pressure in the lung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Pleural/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intrathoracic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Pressure (P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PLU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): The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pressure in the pleura, between the lung and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thoracic wall, normally about 756 mm Hg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7772400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breathing essentially consists of two phases: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inspiration (inhalation)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expiration (exhalation)</a:t>
            </a:r>
          </a:p>
          <a:p>
            <a:pPr lvl="1"/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Inspiration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It is an active process, it involves the contraction of the inspiratory muscles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Before: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primary respiratory muscles are relaxed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no movement of air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alveolar pressure equals atmospheric</a:t>
            </a:r>
          </a:p>
          <a:p>
            <a:pPr lvl="1"/>
            <a:r>
              <a:rPr lang="en-US" sz="3200" dirty="0">
                <a:latin typeface="Arial" pitchFamily="34" charset="0"/>
                <a:cs typeface="Arial" pitchFamily="34" charset="0"/>
              </a:rPr>
              <a:t>    p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ressure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leural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pressure is -5 cm H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Onset: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primary respiratory muscles contract</a:t>
            </a:r>
          </a:p>
          <a:p>
            <a:pPr lvl="1"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diaphragm contracts and flattens</a:t>
            </a:r>
          </a:p>
          <a:p>
            <a:pPr lvl="1"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 increasing the vertical dimension of thoracic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cavity</a:t>
            </a:r>
          </a:p>
          <a:p>
            <a:pPr lvl="1"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external intercostals muscles contract while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internal intercostals muscles relax</a:t>
            </a:r>
          </a:p>
          <a:p>
            <a:pPr lvl="1"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 raise ribs and sternum upwards and outward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increased front- to-back dimension of 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thoracic cavity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expansion of the thorax increases causes   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the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intrapleural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pressure to fall to about – 8</a:t>
            </a:r>
          </a:p>
          <a:p>
            <a:pPr lvl="1"/>
            <a:r>
              <a:rPr lang="en-US" sz="3200" dirty="0">
                <a:latin typeface="Arial" pitchFamily="34" charset="0"/>
                <a:cs typeface="Arial" pitchFamily="34" charset="0"/>
              </a:rPr>
              <a:t>    cm H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resultant transmural pressure ensures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that the lungs stretch to fill the enlarged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thorax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result is a greater volume of space in the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lungs and therefore less air pressure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external air pressure is now relatively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greater and air is drawn into the lungs</a:t>
            </a:r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Forced inspiration</a:t>
            </a:r>
          </a:p>
          <a:p>
            <a:pPr marL="0" lvl="3"/>
            <a:r>
              <a:rPr lang="en-AU" sz="3200" dirty="0">
                <a:latin typeface="Arial" pitchFamily="34" charset="0"/>
                <a:cs typeface="Arial" pitchFamily="34" charset="0"/>
              </a:rPr>
              <a:t>In addition to the diaphragm and the external intercostal muscles accessory muscles like scaleneus and sternocleidomastoid contract to increase the volume of the thoracic cavity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201738"/>
            <a:ext cx="9117012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587" y="304800"/>
            <a:ext cx="59618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>
                <a:latin typeface="Arial" pitchFamily="34" charset="0"/>
                <a:cs typeface="Arial" pitchFamily="34" charset="0"/>
              </a:rPr>
              <a:t>The Respiratory System</a:t>
            </a:r>
            <a:endParaRPr lang="en-AU" sz="4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Respiration is the processes used by an organism to generate metabolic energy by the oxidative breakdown of food. It is made of two processes: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/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External Respiration: ventilation, gas exchange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Internal respiration: oxygen utilization by the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tissues </a:t>
            </a:r>
          </a:p>
          <a:p>
            <a:pPr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The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respiratory system is made up of: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respiratory tract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associated muscles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255588"/>
            <a:ext cx="9117012" cy="63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2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9413" y="11113"/>
            <a:ext cx="5846762" cy="68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Expiration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It is a passive process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diaphragm relaxes and arches upwards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external intercostals muscles relax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ribs move downwards and inwards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sternum moves down to original position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volume of thoracic cavity decreases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lungs are compressed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lung-volume decreases due to its natural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elasticity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air pressure inside lungs increases as the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volume decreases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air pressure within the lungs is now higher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than atmospheric pressure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air is forced out of lungs to the exterior </a:t>
            </a:r>
          </a:p>
          <a:p>
            <a:pPr lvl="1"/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Forced Expiration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It is an active process, it involves the contraction of the expiratory muscles in addition to the relaxation of the diaphragm and the external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intercostal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muscles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internal intercostals muscles contracts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muscles in the abdomen also contract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these further decrease the size of the thoracic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cavity 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255588"/>
            <a:ext cx="9117012" cy="63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Inspired air contains approx: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79% nitrogen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20%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0.04%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Water vapour/Trace Gases </a:t>
            </a: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Expired air contains approx: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79% nitrogen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16%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4%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Water vapour/Trace Gases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Lung Volumes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average pair of human lungs can hold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about 6 litres of air, but only a small amount of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this capacity is used during normal breathing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total lung capacity depends on the person's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age, height, sex, race, and the degree of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physical activity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Spirometry is a method for measuring lung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volumes during ventilation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Lung volumes refer to physical differences in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volume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lung capacities represent different combinations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of lung volumes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Tidal volume (TV): the volume of air moved in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and out of the respiratory tract during each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ventilatory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cycle (≈ 500 ml)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Inspiratory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reserve volume (IRV): the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maximum volume of air that can be inhaled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above the tidal volume (≈ 3000 ml)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Inspiratory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Capacity (IC): the maximum volume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  of air that can be inspired at the end of a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  normal quiet expiration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(≈ 3,500 ml)(IRV + TV)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Expiratory reserve volume (ERV): the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additional volume of air that can be forcibly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exhaled below the tidal volume (≈ 1000 ml)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Vital capacity (VC): the maximal volume of air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that can be forcibly exhaled after a maximal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inspiration. VC = TV + IRV + ERV (≈ 4,500 ml)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Residual volume (RV): that volume of air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remaining in the lungs after a maximal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expiration. It cannot be expired no matter how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vigorous or long the effort. RV = FRC - ERV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(≈ 1200 ml)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Functional residual capacity (FRC): the volume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of air remaining in the lungs at the end of a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normal expiration. FRC = RV + ERV (≈ 2,200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ml)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Total lung capacity (TLC): the volume of air in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the lungs at the end of a maximal inspiration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diaphragm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intercostal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muscles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centres in the brain (medulla oblongata) that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control and facilitate the process of respiration 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There are two lungs within the thorax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Each lung is surrounded by a double membrane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called the pleura</a:t>
            </a:r>
          </a:p>
          <a:p>
            <a:pPr>
              <a:buNone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Functions of the respiratory system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to ventilate  the lungs thereby adding oxygen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and removing carbon dioxide from the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circulating blood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TLC = FRC + TV + IRV = VC + RV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Forced expiratory volume 1 (FEV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): the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volume of air that is forcefully exhaled in one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second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Forced vital capacity (FVC): the volume of air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that can be maximally forcefully exhaled </a:t>
            </a:r>
            <a:br>
              <a:rPr lang="en-AU" sz="3200" dirty="0">
                <a:latin typeface="Arial" pitchFamily="34" charset="0"/>
                <a:cs typeface="Arial" pitchFamily="34" charset="0"/>
              </a:rPr>
            </a:br>
            <a:br>
              <a:rPr lang="en-AU" sz="3200" dirty="0">
                <a:latin typeface="Arial" pitchFamily="34" charset="0"/>
                <a:cs typeface="Arial" pitchFamily="34" charset="0"/>
              </a:rPr>
            </a:br>
            <a:r>
              <a:rPr lang="en-AU" sz="3200" dirty="0">
                <a:latin typeface="Arial" pitchFamily="34" charset="0"/>
                <a:cs typeface="Arial" pitchFamily="34" charset="0"/>
              </a:rPr>
              <a:t>Ratio of FEV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to FVC (FEV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/FVC) -  expressed as a percentage.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Normal FEV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/FVC ~ 80%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Peak expiratory flow rate (PEFR) - the peak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flow rate during expiration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 rot="10800000" flipV="1">
            <a:off x="0" y="38100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Clinical significance of </a:t>
            </a:r>
            <a:r>
              <a:rPr kumimoji="0" 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spirometry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Two types of lung disorders can be identified by </a:t>
            </a:r>
            <a:r>
              <a:rPr kumimoji="0" 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spirometry</a:t>
            </a: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measurements: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lang="en-US" sz="3200" dirty="0">
                <a:latin typeface="Arial" charset="0"/>
                <a:cs typeface="Arial" charset="0"/>
              </a:rPr>
              <a:t> o</a:t>
            </a: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bstructive lung disorders (</a:t>
            </a:r>
            <a:r>
              <a:rPr kumimoji="0" 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eg</a:t>
            </a: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bronchitis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charset="0"/>
                <a:cs typeface="Arial" charset="0"/>
              </a:rPr>
              <a:t>  </a:t>
            </a: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asthma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these are clinically identified by a decrease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   in expiratory flow rates, the anatomical basis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   of which is airway narrowing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US" sz="3200" dirty="0">
                <a:latin typeface="Arial" charset="0"/>
                <a:cs typeface="Arial" charset="0"/>
              </a:rPr>
              <a:t>restrictive lung disorders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clinically identified by decreased lung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   volumes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304800"/>
            <a:ext cx="911701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Pulmonary/minute Ventilation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Is the total amount of air passing in and out of the lungs within a minute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Pulmonary ventilation = tidal volume (500 ml) x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                                    respiratory rate (12)                         </a:t>
            </a: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pulmonary ventilation can be divided into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alveolar ventilation and dead space ventilation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alveolar ventilation is the portion of the tidal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volume that reaches the alveoli (500-150 ml) 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dead space is the part of tidal volume that does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not exchange gas (150 ml)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alveolar ventilation = (tidal volume – dead space)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                              x respiratory rate</a:t>
            </a: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physiologic dead space is the sum of normal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anatomic dead space and alveolar dead space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anatomic dead space is the portion of the tidal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volume that remains in the conducting airways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alveolar dead space is the volume of gas in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unperfused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alveoli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Work of Breathing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It is the product of pressure change across the lung and volume of gas moved. During inspiration, most of the work is done to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expand the lungs  against its elastic forces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(lung compliance work)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overcome the viscosity of the lung and chest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wall structures (chest wall compliance),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overcome airway resistance during the 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movement of air into the lungs (air flow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resistance)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no work is done during expiration since it is a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passive process caused by elastic recoil of the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  lung and chest recoil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Lung Compliance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It is an index of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distensibility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of the lungs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may be defined as change in lung volume per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unit change in pressure (</a:t>
            </a:r>
            <a:r>
              <a:rPr lang="el-GR" sz="3200" dirty="0">
                <a:latin typeface="Arial" pitchFamily="34" charset="0"/>
                <a:cs typeface="Arial" pitchFamily="34" charset="0"/>
              </a:rPr>
              <a:t>Δ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V/</a:t>
            </a:r>
            <a:r>
              <a:rPr lang="el-GR" sz="3200" dirty="0">
                <a:latin typeface="Arial" pitchFamily="34" charset="0"/>
                <a:cs typeface="Arial" pitchFamily="34" charset="0"/>
              </a:rPr>
              <a:t>Δ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P)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varies within the lung according to the degree of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inflation 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it is affected by: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elastic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fibers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 the alveoli</a:t>
            </a:r>
          </a:p>
          <a:p>
            <a:pPr lvl="2"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due to the presence of large quantities of</a:t>
            </a:r>
          </a:p>
          <a:p>
            <a:pPr lvl="2"/>
            <a:r>
              <a:rPr lang="en-AU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elastin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interspersed with a little collagen</a:t>
            </a:r>
          </a:p>
          <a:p>
            <a:pPr lvl="2"/>
            <a:r>
              <a:rPr lang="en-AU" sz="3200" dirty="0">
                <a:latin typeface="Arial" pitchFamily="34" charset="0"/>
                <a:cs typeface="Arial" pitchFamily="34" charset="0"/>
              </a:rPr>
              <a:t>   and their geometric arrangement in the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lungs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pulmonary surfactant in the alveolar fluid</a:t>
            </a:r>
          </a:p>
          <a:p>
            <a:pPr lvl="2">
              <a:buFont typeface="Courier New" pitchFamily="49" charset="0"/>
              <a:buChar char="o"/>
            </a:pPr>
            <a:r>
              <a:rPr lang="en-AU" sz="3200" dirty="0"/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its main function is to lower the surface</a:t>
            </a:r>
          </a:p>
          <a:p>
            <a:pPr lvl="2"/>
            <a:r>
              <a:rPr lang="en-AU" sz="3200" dirty="0">
                <a:latin typeface="Arial" pitchFamily="34" charset="0"/>
                <a:cs typeface="Arial" pitchFamily="34" charset="0"/>
              </a:rPr>
              <a:t>   tension between air and alveolar fluid </a:t>
            </a:r>
          </a:p>
          <a:p>
            <a:pPr lvl="2"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prevents alveolar collapse at end of the</a:t>
            </a:r>
          </a:p>
          <a:p>
            <a:pPr lvl="2"/>
            <a:r>
              <a:rPr lang="en-AU" sz="3200" dirty="0">
                <a:latin typeface="Arial" pitchFamily="34" charset="0"/>
                <a:cs typeface="Arial" pitchFamily="34" charset="0"/>
              </a:rPr>
              <a:t>   expiration</a:t>
            </a:r>
          </a:p>
          <a:p>
            <a:pPr lvl="2"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increases compliance of lungs</a:t>
            </a:r>
          </a:p>
          <a:p>
            <a:pPr lvl="2"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mitigates the forces that tend to close the</a:t>
            </a:r>
          </a:p>
          <a:p>
            <a:pPr lvl="2"/>
            <a:r>
              <a:rPr lang="en-US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small airways </a:t>
            </a:r>
          </a:p>
          <a:p>
            <a:pPr lvl="2"/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patency of the alveoli is maintained by the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tension through the matrix of connective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tissue in opposition to the tendency of the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8485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30480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walls to recoil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surface tension of the thin layer of fluid that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lines the walls</a:t>
            </a:r>
          </a:p>
          <a:p>
            <a:pPr lvl="2"/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lack of surfactant results in 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increased surface tension of the alveolus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reas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of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atelectasis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lveoli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filled with fluid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In premature births, lack of surfactant causes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infant respiratory distress syndrome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 similar condition can exist in adults and is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called adult respiratory distress syndrome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(ARDS)</a:t>
            </a: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High Compliance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The lungs have trouble deflating because they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have lost their elasticity. There is great difficulty 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provides a route for water loss and heat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elimination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enhances venous return 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contributes to the maintenance of normal acid-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base balance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enables speech, singing, and other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vocalizations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defends against inhaled foreign matter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removes, modifies, activates or inactivates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various materials passing the pulmonary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circulation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serves as an organ of smell. This function is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performed by the nose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exhaling but not inhaling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Causes include: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Emphysema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Low Compliance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There is great difficulty in inhaling, expanding the lung. Occurs with overproduction of collagen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Causes include: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pulmonary fibrosis as in Restrictive Lung 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Disease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lack of surfactant as in Infant Respiratory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Distress Syndrome (IRDS)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Chest Wall Compliance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The lungs are covered by smooth membranes  called pleurae which have two layers: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 visceral layer which sticks closely to the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outside surface the lungs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 'parietal' layer which lines the inside of the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chest wall (ribcage)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the pleural space is usually extremely thin, and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 filled with a small amount of fluid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chest wall is naturally larger than the lungs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normal relationship of the chest and lungs is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such that the lungs keep trying to collapse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(elastic recoil) while the chest wall keeps trying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480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to expand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chest wall and lungs cannot assume their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natural positions because of the negative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pressure created in the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intrapleural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space.</a:t>
            </a:r>
          </a:p>
        </p:txBody>
      </p:sp>
      <p:pic>
        <p:nvPicPr>
          <p:cNvPr id="5" name="Picture 2" descr="http://agrc.ucsf.edu/supplements/pulmonary/images/Imag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514600"/>
            <a:ext cx="50292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4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Collapse (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pneumothorax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 of part or all of a lung as a result of collection of air or gas in the chest or pleural space can occur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spontaneously in a healthy person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lungs compromised by</a:t>
            </a:r>
          </a:p>
          <a:p>
            <a:pPr lvl="1"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trauma</a:t>
            </a:r>
          </a:p>
          <a:p>
            <a:pPr lvl="1"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asthma</a:t>
            </a:r>
          </a:p>
          <a:p>
            <a:pPr lvl="1"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bronchitis</a:t>
            </a:r>
          </a:p>
          <a:p>
            <a:pPr lvl="1"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emphysema </a:t>
            </a:r>
            <a:endParaRPr lang="en-AU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ollapsed lung, pneumothora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33400"/>
            <a:ext cx="7467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Air Flow Resistance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Resistance to air flow is a major contributor to work of breathing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. Resistance to air flow is caused by two forms of resistances: These are: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airway resistance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tissue resistance</a:t>
            </a:r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Airway Resistance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Flow may be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laminar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turbulent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Resistance is determined mainly by radius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Highest resistance always occurs in the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nose and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nasopharynx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terminal bronchioles have low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resistance because they have the highest</a:t>
            </a:r>
          </a:p>
          <a:p>
            <a:pPr lvl="1"/>
            <a:r>
              <a:rPr lang="en-US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total cross-sectional area</a:t>
            </a:r>
          </a:p>
          <a:p>
            <a:pPr marL="0" lvl="1"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it is affected by autonomic nervous activity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Sympathetic activity causes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bronchodilation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via  </a:t>
            </a:r>
            <a:r>
              <a:rPr lang="el-GR" sz="3200" dirty="0">
                <a:latin typeface="Arial" pitchFamily="34" charset="0"/>
                <a:cs typeface="Arial" pitchFamily="34" charset="0"/>
              </a:rPr>
              <a:t>β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2-Receptors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Parasympathetic activity causes 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bronchoconstriction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via cholinergic receptors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Histamine: produces very strong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bronchoconstriction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at low doses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Various noxious stimuli, such as smoke and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foreign chemicals, produce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bronchoconstriction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via irritant receptors on the bronchial smooth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muscle. This reflex arc is carried by the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parasympathetic system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low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 the airways also produces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bronchoconstriction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TISSUE Resistance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Tissue resistance varies with lung volume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it decreases as lung volume increases</a:t>
            </a:r>
          </a:p>
          <a:p>
            <a:pPr marL="457200" lvl="2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Transpulmonary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pressure exerts a</a:t>
            </a:r>
          </a:p>
          <a:p>
            <a:pPr marL="457200" lvl="2"/>
            <a:r>
              <a:rPr lang="en-AU" sz="3200" dirty="0">
                <a:latin typeface="Arial" pitchFamily="34" charset="0"/>
                <a:cs typeface="Arial" pitchFamily="34" charset="0"/>
              </a:rPr>
              <a:t>   distending force and keeps airways from </a:t>
            </a:r>
          </a:p>
          <a:p>
            <a:pPr marL="457200" lvl="2"/>
            <a:r>
              <a:rPr lang="en-AU" sz="3200" dirty="0">
                <a:latin typeface="Arial" pitchFamily="34" charset="0"/>
                <a:cs typeface="Arial" pitchFamily="34" charset="0"/>
              </a:rPr>
              <a:t>   collapsing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3915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Gaseous Exchange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The physiology of respiration involves exchange of gases in lungs and tissues and their transport from lungs to the tissues and vice versa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it requires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ventilation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circulation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gas exchange occurs by diffusion as a result of: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difference in partial pressure at the semi-</a:t>
            </a:r>
          </a:p>
          <a:p>
            <a:pPr lvl="1"/>
            <a:r>
              <a:rPr lang="en-US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permeable membrane of the alveoli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the thickness of the respiratory membrane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urface area of the respiratory membrane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diffusion coefficient of the particular gas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" y="1052068"/>
          <a:ext cx="8763000" cy="946404"/>
        </p:xfrm>
        <a:graphic>
          <a:graphicData uri="http://schemas.openxmlformats.org/drawingml/2006/table">
            <a:tbl>
              <a:tblPr/>
              <a:tblGrid>
                <a:gridCol w="167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Alveolar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Deoxygenated blood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Oxygenated blood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</a:t>
                      </a:r>
                      <a:r>
                        <a:rPr lang="en-AU" sz="1800" baseline="-25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AU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105 mmHg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40 mmHg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100 mmHg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</a:t>
                      </a:r>
                      <a:r>
                        <a:rPr lang="en-AU" sz="1800" baseline="-25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AU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40 mmHg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44 mmHg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40 mmHg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4600" y="304800"/>
            <a:ext cx="4807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Partial pressure of Gases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384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895600"/>
            <a:ext cx="91439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Gas Transport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Transport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Oxygen is transported round the body via the blood. It is either 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dissolved in the plasma (1.5% of all oxygen 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   the blood)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bound to hemoglobin (98.5% of all oxygen 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   the blood)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Respiratory Tract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It may be defined as the organs and tissues through which air is passed into and out of the body to allow the necessary gaseous exchanges to take place. This includes:</a:t>
            </a:r>
          </a:p>
          <a:p>
            <a:pPr>
              <a:buFont typeface="Wingdings" pitchFamily="2" charset="2"/>
              <a:buChar char="§"/>
            </a:pPr>
            <a:r>
              <a:rPr lang="en-AU" sz="3200" dirty="0"/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the upper airways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nasal cavity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mouth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pharynx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larynx</a:t>
            </a:r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the lower airways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trachea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Dissolved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 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it is equal to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(PO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 x (0.003) Vol-% 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0.003 is the solubility of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 plasma 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Thus normal dissolved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content =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(0.003)(P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of 100 mm Hg) = 0.3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mL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generally insignificant at normal PO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can become significant in hyperbaric conditions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(very high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dissolved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is directly proportional to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of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blood</a:t>
            </a:r>
          </a:p>
          <a:p>
            <a:pPr lvl="2">
              <a:buFont typeface="Courier New" pitchFamily="49" charset="0"/>
              <a:buChar char="o"/>
            </a:pP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Bound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it is equal to the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hematocrit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x (1.34) x 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Saturation)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hematocrit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= Hemoglobin concentration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 blood (g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blood) ≈ 15 g/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of blood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1.34 = O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Carrying-Capacity of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O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/g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-Saturation = The percent of hemoglobin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 that is O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-bound (%)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does not contribute to the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P</a:t>
            </a:r>
            <a:r>
              <a:rPr lang="en-AU" sz="3200" b="1" baseline="-25000" dirty="0">
                <a:latin typeface="Arial" pitchFamily="34" charset="0"/>
                <a:cs typeface="Arial" pitchFamily="34" charset="0"/>
              </a:rPr>
              <a:t>O2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of blood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Hemoglobin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is found in the red blood cells of the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body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Each red blood cell (RBC) contains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approximately 280 million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molecules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main function of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is to transport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from the lungs to the tissues and then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transport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back from the tissues to the lungs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One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molecule has the ability to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transport up to 4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molecules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There are two forms of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oxyhemoglobin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, which is saturated with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molecules 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 err="1">
                <a:latin typeface="Arial" pitchFamily="34" charset="0"/>
                <a:cs typeface="Arial" pitchFamily="34" charset="0"/>
              </a:rPr>
              <a:t>deoxyhemoglobin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, which is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desaturated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with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molecules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is a globular protein consisting of 4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subunits: 2 </a:t>
            </a:r>
            <a:r>
              <a:rPr lang="el-GR" sz="3200" dirty="0">
                <a:latin typeface="Arial" pitchFamily="34" charset="0"/>
                <a:cs typeface="Arial" pitchFamily="34" charset="0"/>
              </a:rPr>
              <a:t>α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globins and 2 </a:t>
            </a:r>
            <a:r>
              <a:rPr lang="el-GR" sz="3200" dirty="0">
                <a:latin typeface="Arial" pitchFamily="34" charset="0"/>
                <a:cs typeface="Arial" pitchFamily="34" charset="0"/>
              </a:rPr>
              <a:t>β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globins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Each subunit consists of a polypeptide chain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binding an iron containing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heme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group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Heme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consists of a ferrous ion (Fe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2+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chelated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in a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porphyrin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ring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binds directly to the Fe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2+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in the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heme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moiety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housed within the helical structure of the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polypeptide.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4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molecules can bind to each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molecule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is saturated when it is carrying the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maximum load of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b="7024"/>
          <a:stretch>
            <a:fillRect/>
          </a:stretch>
        </p:blipFill>
        <p:spPr bwMode="auto">
          <a:xfrm>
            <a:off x="1371600" y="1600200"/>
            <a:ext cx="6248400" cy="49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3048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The binding of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is directly affected by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partial pressure of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609600"/>
            <a:ext cx="91170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-Hb Dissociation curve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The relationship between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levels and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saturation is indicated by the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-Hb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dissociation (saturation) curve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sigmoid, due to the fact that each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that binds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to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increases the attraction of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for the next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oxygen (up to full saturation)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curve flattens at higher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since relatively few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binding sites remain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shape determines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alveolar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necessary to saturate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oxygen loading (lungs) occurs over steep </a:t>
            </a:r>
          </a:p>
          <a:p>
            <a:pPr lvl="2"/>
            <a:r>
              <a:rPr lang="en-AU" sz="3200" dirty="0">
                <a:latin typeface="Arial" pitchFamily="34" charset="0"/>
                <a:cs typeface="Arial" pitchFamily="34" charset="0"/>
              </a:rPr>
              <a:t>   portion of curve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tissue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necessary to release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from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oxygen unloading (tissues) occurs over</a:t>
            </a:r>
          </a:p>
          <a:p>
            <a:pPr lvl="2"/>
            <a:r>
              <a:rPr lang="en-AU" sz="3200" dirty="0">
                <a:latin typeface="Arial" pitchFamily="34" charset="0"/>
                <a:cs typeface="Arial" pitchFamily="34" charset="0"/>
              </a:rPr>
              <a:t>   steep portion of curve </a:t>
            </a:r>
          </a:p>
        </p:txBody>
      </p:sp>
      <p:pic>
        <p:nvPicPr>
          <p:cNvPr id="3" name="Picture 3" descr="19_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Factors affecting the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-Hb Dissociation curve</a:t>
            </a:r>
          </a:p>
          <a:p>
            <a:pPr lvl="0"/>
            <a:r>
              <a:rPr lang="en-US"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Curve is not constant but can shift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(increase/decrease Hb-O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affinity) </a:t>
            </a:r>
            <a:r>
              <a:rPr lang="en-US"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with changes in physiological conditions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pH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when H</a:t>
            </a:r>
            <a:r>
              <a:rPr lang="en-US" sz="32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combines with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Hb-O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attraction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 is reduced (noncompetitive inhibition)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</a:t>
            </a:r>
            <a:r>
              <a:rPr lang="en-US" sz="32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3200" dirty="0">
                <a:latin typeface="Symbol" pitchFamily="18" charset="2"/>
                <a:cs typeface="Arial" pitchFamily="34" charset="0"/>
              </a:rPr>
              <a:t> </a:t>
            </a:r>
            <a:r>
              <a:rPr lang="en-US" sz="3200" b="1" dirty="0">
                <a:latin typeface="Symbol" pitchFamily="18" charset="2"/>
                <a:cs typeface="Arial" pitchFamily="34" charset="0"/>
              </a:rPr>
              <a:t>Ý Þ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Right shift of dissociation curve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CO2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when CO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combines with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Hb-O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 attraction is reduced (noncompetitive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 inhibition)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CO2</a:t>
            </a:r>
            <a:r>
              <a:rPr lang="en-US" sz="3200" dirty="0">
                <a:latin typeface="Symbol" pitchFamily="18" charset="2"/>
                <a:cs typeface="Arial" pitchFamily="34" charset="0"/>
              </a:rPr>
              <a:t> </a:t>
            </a:r>
            <a:r>
              <a:rPr lang="en-US" sz="3200" b="1" dirty="0">
                <a:latin typeface="Symbol" pitchFamily="18" charset="2"/>
                <a:cs typeface="Arial" pitchFamily="34" charset="0"/>
              </a:rPr>
              <a:t>Ý Þ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Right shift of dissociation curve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Declining pH (increased acidity) results in the increase of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unloading. Dissociation curve shift due to CO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and reduced pH is known as the Bohr effect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Blood temperature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increased temperature reduces Hb-O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 attraction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temperature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>
                <a:latin typeface="Symbol" pitchFamily="18" charset="2"/>
                <a:cs typeface="Arial" pitchFamily="34" charset="0"/>
              </a:rPr>
              <a:t>Ý Þ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Right shift of dissociation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 curve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Diphosphoglycerate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(DPG)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When present, binds to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interfering with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 O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uptake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DPG </a:t>
            </a:r>
            <a:r>
              <a:rPr lang="en-US" sz="3200" b="1" dirty="0">
                <a:latin typeface="Symbol" pitchFamily="18" charset="2"/>
                <a:cs typeface="Arial" pitchFamily="34" charset="0"/>
              </a:rPr>
              <a:t>Ý Þ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Right shift of dissociation curve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primary bronchi enter the lungs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secondary bronchi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tertiary bronchi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bronchioles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terminal bronchioles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respiratory bronchioles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alveolar ducts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alveoli</a:t>
            </a:r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There are about 23 divisions between the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trachea and alveolar sacs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each division makes the air passages narrower,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but increases the number of airways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638800" y="990600"/>
            <a:ext cx="688848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236220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Lungs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DPG produced in red cell in response to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hypoxemia due to a number of conditions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including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chronic exposure to high altitude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anemia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right-to-left shunts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Thyroid hormones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growth hormone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androgens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Molecular species of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fetal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binds O</a:t>
            </a:r>
            <a:r>
              <a:rPr lang="en-AU" sz="32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more tightly (less sensitive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   to DPG) then adult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enables fetal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to better compete with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anaesthesiauk.com/images/ODC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8153400" cy="5334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304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       maternal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for O</a:t>
            </a:r>
            <a:r>
              <a:rPr lang="en-US" sz="3200" b="1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in the placenta</a:t>
            </a:r>
            <a:endParaRPr lang="en-AU" sz="32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Carbon Monoxide and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Carriage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 is mainly a product of civilization (fires,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exhausts, neon illuminating gases, tobacco)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 is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colorless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, tasteless and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odorless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 lowers oxygen content without altering PaO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buFont typeface="Arial" pitchFamily="34" charset="0"/>
              <a:buChar char="•"/>
            </a:pPr>
            <a:r>
              <a:rPr lang="en-AU" sz="32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favorably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competes with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oxygen for the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same Fe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2+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binding sites on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and blocks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uptake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 has an oxygen binding affinity that is about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240 times higher than that of oxygen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combination of CO and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forms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carboxyhemoglobin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(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COHb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).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exposure to CO reduces the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binding to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it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also decreases the unbinding of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from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 shifts the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dissociation curve to the left</a:t>
            </a:r>
          </a:p>
        </p:txBody>
      </p:sp>
      <p:pic>
        <p:nvPicPr>
          <p:cNvPr id="4" name="Picture 2" descr="http://cmbi.bjmu.edu.cn/uptodate/pictures/pulm_pix/effect1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45720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Myoglobin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Myoglobin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consists of a single alpha helix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protein chain with 153 amino acids and one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heme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group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stores oxygen in the muscle cells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has a stronger affinity for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then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hemoglobin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facilitates the transport of oxygen to the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mitochondria for oxidative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phosphorylation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Myoglobin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can take up one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–molecule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Myoglobin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displays a hyperbolic-shaped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–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binding curve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myoglobin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provides an important source of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AU" sz="3200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for exercising muscle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 descr="http://www.colorado.edu/intphys/Class/IPHY3430-200/image/figure13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3915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Transport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builds up in the peripheral tissues and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diffuses out, across the capillary wall into the blood. The blood carries the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back to the lungs for elimination.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is carried in the blood in 3 ways, as: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dissolved in the blood plasma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carbamino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compounds, especially 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carbaminohaemoglobin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Dissolved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is about 20 times as soluble in plasma as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3915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the amount dissolved depends on the P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CO2</a:t>
            </a:r>
            <a:endParaRPr lang="en-AU" sz="3200" baseline="-250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at normal P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CO2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about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10% of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is transported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in this form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Carbamino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compounds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in the blood combines with the amino acids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of the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globin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portion of the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molecule as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carbaminohemoglobin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(HbCO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HbCO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formation is enhanced as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dissociates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from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does not compete the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for binding to iron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about 20% of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is transported in this form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81000"/>
            <a:ext cx="914399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HCO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Font typeface="Wingdings" pitchFamily="2" charset="2"/>
              <a:buChar char="q"/>
            </a:pPr>
            <a:r>
              <a:rPr lang="en-US" sz="32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In the tissues: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reacts with water, forming carbonic acid,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which immediately breaks down to HCO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-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and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H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: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+ H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O  </a:t>
            </a:r>
            <a:r>
              <a:rPr lang="en-AU" sz="3200" dirty="0">
                <a:latin typeface="Arial" pitchFamily="34" charset="0"/>
                <a:cs typeface="Arial" pitchFamily="34" charset="0"/>
                <a:sym typeface="Symbol"/>
              </a:rPr>
              <a:t>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 H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  <a:sym typeface="Symbol"/>
              </a:rPr>
              <a:t>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H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+ HCO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-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This reaction is slow in plasma, but more than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10 000 times faster in the erythrocytes because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of the presence of the enzyme carbonic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anhydrase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which catalyses the hydration of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to H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HCO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diffuses out of the RBC in exchange for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Cl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(chloride shift)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to balance the loss of negative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charges from the RBC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ions in the RBC are buffered by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Hb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The binding of H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with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weakens the bond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between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and hemoglobin. This leads to the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unloading of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to the tissues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formation of reduced hemoglobin 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leads to the uptake of more CO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from the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tissues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This phenomenon of 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unloading leading to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CO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and CO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-generated H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loading in the blood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near the tissues is called the Haldane effect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In the lungs all reactions occur in reverse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-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enters red blood cells in exchange for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geometrically</a:t>
            </a:r>
          </a:p>
        </p:txBody>
      </p:sp>
      <p:pic>
        <p:nvPicPr>
          <p:cNvPr id="3" name="Picture 2" descr="19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999" y="990600"/>
            <a:ext cx="563880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Cl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-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-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combines with H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+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to form H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H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3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breaks down into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and H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O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then diffuses into the alveoli and out of the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body with the next exhalation</a:t>
            </a:r>
          </a:p>
          <a:p>
            <a:pPr>
              <a:buFont typeface="Arial" pitchFamily="34" charset="0"/>
              <a:buChar char="•"/>
            </a:pPr>
            <a:endParaRPr lang="en-AU" sz="3200" dirty="0">
              <a:latin typeface="Arial" pitchFamily="34" charset="0"/>
              <a:cs typeface="Arial" pitchFamily="34" charset="0"/>
            </a:endParaRP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219200"/>
            <a:ext cx="9117012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503363"/>
            <a:ext cx="9117012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389063"/>
            <a:ext cx="9117012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84275"/>
            <a:ext cx="9117012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Ventilation/perfusion balance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The ratio of alveolar ventilation (V) to pulmonary blood flow (Q)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Theoretically, the ratio of ventilation to perfusion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in any one alveolus can range from 0 to ∞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In the upright position the normal V/Q ratio of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the entire lung is 0.8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both ventilation and perfusion increase from top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to bottom of lung because of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gravity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lack of rigidity of the airways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perfusion increases by a greater amount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Apex of lung: 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Relatively less air and less blood go to the apex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V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/Q = 3.0 </a:t>
            </a:r>
          </a:p>
          <a:p>
            <a:pPr lvl="2"/>
            <a:r>
              <a:rPr lang="en-AU" sz="3200" dirty="0">
                <a:latin typeface="Arial" pitchFamily="34" charset="0"/>
                <a:cs typeface="Arial" pitchFamily="34" charset="0"/>
              </a:rPr>
              <a:t>While both ventilation and blood supply are</a:t>
            </a:r>
          </a:p>
          <a:p>
            <a:pPr lvl="2"/>
            <a:r>
              <a:rPr lang="en-AU" sz="3200" dirty="0">
                <a:latin typeface="Arial" pitchFamily="34" charset="0"/>
                <a:cs typeface="Arial" pitchFamily="34" charset="0"/>
              </a:rPr>
              <a:t>less at apex, the blood supply is relatively less than ventilation, resulting in a higher overall V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/Q ratio</a:t>
            </a:r>
          </a:p>
          <a:p>
            <a:pPr lvl="2"/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Base of lung: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Relatively more air and more blood go to the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base of the lung, primarily due to gravity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V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/Q = 0.5 </a:t>
            </a:r>
          </a:p>
          <a:p>
            <a:pPr lvl="2"/>
            <a:r>
              <a:rPr lang="en-AU" sz="3200" dirty="0">
                <a:latin typeface="Arial" pitchFamily="34" charset="0"/>
                <a:cs typeface="Arial" pitchFamily="34" charset="0"/>
              </a:rPr>
              <a:t>While both ventilation and blood supply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3915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AU" sz="3200" dirty="0">
                <a:latin typeface="Arial" pitchFamily="34" charset="0"/>
                <a:cs typeface="Arial" pitchFamily="34" charset="0"/>
              </a:rPr>
              <a:t>      are greater at base, the blood supply is</a:t>
            </a:r>
          </a:p>
          <a:p>
            <a:pPr marL="0" lvl="2"/>
            <a:r>
              <a:rPr lang="en-AU" sz="3200" dirty="0">
                <a:latin typeface="Arial" pitchFamily="34" charset="0"/>
                <a:cs typeface="Arial" pitchFamily="34" charset="0"/>
              </a:rPr>
              <a:t>      relatively greater than the ventilation, resulting</a:t>
            </a:r>
          </a:p>
          <a:p>
            <a:pPr marL="0" lvl="2"/>
            <a:r>
              <a:rPr lang="en-AU" sz="3200" dirty="0">
                <a:latin typeface="Arial" pitchFamily="34" charset="0"/>
                <a:cs typeface="Arial" pitchFamily="34" charset="0"/>
              </a:rPr>
              <a:t>      in a lower overall V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/Q Ratio </a:t>
            </a: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Middle of lung: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In the middle of the lung near the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hilus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, the V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/Q ratio almost closely approximates 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ourworld.cs.com/_ht_a/doschk/vqrati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Ventilation/perfusion mismatch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Disturbance of this distribution can lead to V/Q mismatch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For an area of low V/Q ratio the blood flowing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through it will be incompletely oxygenated,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leading hypoxemia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hypoxaemia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can normally be corrected</a:t>
            </a:r>
          </a:p>
          <a:p>
            <a:pPr lvl="1"/>
            <a:r>
              <a:rPr lang="en-AU" sz="3200" dirty="0">
                <a:latin typeface="Arial" pitchFamily="34" charset="0"/>
                <a:cs typeface="Arial" pitchFamily="34" charset="0"/>
              </a:rPr>
              <a:t>    by increasing the FiO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an area of lung receiving no perfusion will have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a V/Q ratio of (infinity) and is referred to as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alveolar dead-space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area of lung receiving no ventilation, owing to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airway closure or blockage, will have a V/Q ratio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988" y="-3175"/>
            <a:ext cx="7313612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of zero and the area is designated as shunt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there is marked arterial hypoxemia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adequate oxygenation can only be re-</a:t>
            </a:r>
          </a:p>
          <a:p>
            <a:pPr lvl="1"/>
            <a:r>
              <a:rPr lang="en-US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established by restoring ventilation to these</a:t>
            </a:r>
          </a:p>
          <a:p>
            <a:pPr lvl="1"/>
            <a:r>
              <a:rPr lang="en-US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areas using measures which clear blocked </a:t>
            </a:r>
          </a:p>
          <a:p>
            <a:pPr lvl="1"/>
            <a:r>
              <a:rPr lang="en-US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airways and reinflate areas of collapsed lung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fi.ku.dk/ppaulev/chapter14/images/14-2.jpg"/>
          <p:cNvPicPr>
            <a:picLocks noChangeAspect="1" noChangeArrowheads="1"/>
          </p:cNvPicPr>
          <p:nvPr/>
        </p:nvPicPr>
        <p:blipFill>
          <a:blip r:embed="rId3" cstate="print"/>
          <a:srcRect b="5894"/>
          <a:stretch>
            <a:fillRect/>
          </a:stretch>
        </p:blipFill>
        <p:spPr bwMode="auto">
          <a:xfrm>
            <a:off x="609600" y="457200"/>
            <a:ext cx="8117586" cy="5765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Compensation of V /Q mismatch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Low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AO2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 poorly ventilated alveoli, causes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arteriolar constriction, which redistributes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bloodflow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to well-ventilated alveoli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Low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ACO2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exists in alveolar regions with a high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ventilation-perfusion-ratio. Low values constrict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the small airways leading to these alveoli. Their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reduced ventilation results in redistribution of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gas to alveoli with better blood flow</a:t>
            </a: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Control of respiration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Breathing is an involuntary process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factors that control breathing are: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neural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chemical</a:t>
            </a:r>
          </a:p>
          <a:p>
            <a:pPr lvl="1">
              <a:buFont typeface="Wingdings" pitchFamily="2" charset="2"/>
              <a:buChar char="ü"/>
            </a:pP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Neural control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Respiratory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 the brain primarily control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involuntary breathing. These are the: 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Medullary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respiratory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pontine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respiratory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centers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/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Medullary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respiratory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Respiratory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rhythmicity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- sets the pace for respiration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consists of interacting neurons that fire either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during inspiration (I neurons) or expiration (E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neurons)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consists of two important groups of neurones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dorsal respiratory group (DRG)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ventral respiratory group (VRG)</a:t>
            </a:r>
          </a:p>
          <a:p>
            <a:pPr lvl="1"/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Dorsal respiratory group (DRG) </a:t>
            </a:r>
          </a:p>
          <a:p>
            <a:pPr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located in or near the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tractus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solitarius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mainly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inspiration (I neurons)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their neurons stimulate neurons that innervate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inspiratory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muscles (diaphragm and external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intercostals) to bring about inspiration</a:t>
            </a: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Ventral respiratory group (VRG) 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composed of both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inspiratory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and expiratory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neurons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includes the nucleus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retroambigualis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, nucleus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ambiguus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(expiratory) , nucleus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para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ambigualis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(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inspiratory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), and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Bötzinger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complex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has interconnections with the DRG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especially important during active respiration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Pontine respiratory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They modulate the activities of the m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edullary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respiratory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consists of two important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centers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Apneustic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Pneumotaxic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Apneustic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located in the caudal half of the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stimulate I neurons causing strong, sustained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inspiratory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movements (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apneusis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Pneumotaxic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located in the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rostral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half of the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send impulses to the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apneustic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center and the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 DRG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inhibiting  the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apneustic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and the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inspiratory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 the medulla respectively</a:t>
            </a:r>
          </a:p>
          <a:p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hypothalamus and the cortex frequently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modulate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 the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pons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and medulla and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modify respiration </a:t>
            </a:r>
          </a:p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ordinary activities such as speaking, laughing,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crying, eating, defecation, coughing and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sneezing can affect the respiratory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and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modify respiration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950" y="11113"/>
            <a:ext cx="4102100" cy="68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13" y="85725"/>
            <a:ext cx="8970962" cy="671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Alveoli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The alveoli resemble a froth rather than individual bubbles and they share common walls </a:t>
            </a:r>
          </a:p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they are basically polygonal in shape;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ie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, the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walls are flat </a:t>
            </a:r>
          </a:p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 alveoli have a structure specialised for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efficient gaseous exchange:</a:t>
            </a:r>
          </a:p>
          <a:p>
            <a:pPr>
              <a:buFont typeface="Wingdings" pitchFamily="2" charset="2"/>
              <a:buChar char="Ø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Walls are extremely thin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Each alveolus is lined by a single layer of epithelial cells formed by two cell (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pneumocytes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) types:</a:t>
            </a:r>
          </a:p>
          <a:p>
            <a:pPr>
              <a:buFont typeface="Courier New" pitchFamily="49" charset="0"/>
              <a:buChar char="o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Alveolar type I cells</a:t>
            </a:r>
          </a:p>
          <a:p>
            <a:pPr lvl="1">
              <a:buFont typeface="Wingdings" pitchFamily="2" charset="2"/>
              <a:buChar char="ü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are extremely flattened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3" y="11113"/>
            <a:ext cx="7800975" cy="683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stimuli such as touch, temperature, and pain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can also affect the respiratory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and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 modify respiration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Pulmonary reflexes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There are other reflexes that affect breathing. These include: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Hering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-Breuer reflexes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Irritant and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juxtacapillary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receptors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muscle and joint reflexes</a:t>
            </a:r>
          </a:p>
          <a:p>
            <a:pPr lvl="2">
              <a:buFont typeface="Wingdings" pitchFamily="2" charset="2"/>
              <a:buChar char="ü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Chemical control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it is mediated by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chemoreceptors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sensitive to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changes in the arterial concentrations of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,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CO2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, and H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Two sets of </a:t>
            </a:r>
            <a:r>
              <a:rPr lang="en-AU" sz="3200" dirty="0" err="1">
                <a:latin typeface="Arial" pitchFamily="34" charset="0"/>
                <a:cs typeface="Arial" pitchFamily="34" charset="0"/>
              </a:rPr>
              <a:t>chemoreceptors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are involved: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central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peripheral</a:t>
            </a:r>
          </a:p>
          <a:p>
            <a:pPr lvl="1">
              <a:buFont typeface="Wingdings" pitchFamily="2" charset="2"/>
              <a:buChar char="ü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Central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chemoreceptors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located in the medulla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communicate with the DRG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their response to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CO2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is about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70-80% 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They are sensitive to pH in the surrounding CSF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directly and arterial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CO2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indirectly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Low pH increases chemoreceptor firing rate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which stimulate central controllers to increase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itchFamily="34" charset="0"/>
                <a:cs typeface="Arial" pitchFamily="34" charset="0"/>
              </a:rPr>
              <a:t>  ventilation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Peripheral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chemoreceptors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located in aortic (aortic arch) and carotid bodies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(bifurcation of the carotid arteries)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have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inherently high metabolic rate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are stimulated by a steep decrease in arterial 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and an increase in H</a:t>
            </a:r>
            <a:r>
              <a:rPr lang="en-AU" sz="32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(P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CO2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and Lactic acid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in exercising muscles concentration)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Low PO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 increases chemoreceptor firing which</a:t>
            </a:r>
          </a:p>
          <a:p>
            <a:r>
              <a:rPr lang="en-AU" sz="3200" dirty="0">
                <a:latin typeface="Arial" pitchFamily="34" charset="0"/>
                <a:cs typeface="Arial" pitchFamily="34" charset="0"/>
              </a:rPr>
              <a:t>  increase ventilation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They give inputs to the medulla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 Their response to P</a:t>
            </a:r>
            <a:r>
              <a:rPr lang="en-AU" sz="3200" baseline="-25000" dirty="0">
                <a:latin typeface="Arial" pitchFamily="34" charset="0"/>
                <a:cs typeface="Arial" pitchFamily="34" charset="0"/>
              </a:rPr>
              <a:t>CO2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20%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emptynosesyndrome.org/pics/image-res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600"/>
            <a:ext cx="7467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9_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975" y="11113"/>
            <a:ext cx="4718050" cy="68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Hypoxia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</a:rPr>
              <a:t>Hypoxia is decreased supply of oxygen to the tissues. Hypoxemia is defined as a decrease in arterial P</a:t>
            </a:r>
            <a:r>
              <a:rPr lang="en-US" sz="3200" baseline="-25000" dirty="0">
                <a:latin typeface="Arial" pitchFamily="34" charset="0"/>
              </a:rPr>
              <a:t>O2</a:t>
            </a:r>
            <a:r>
              <a:rPr lang="en-US" sz="3200" dirty="0">
                <a:latin typeface="Arial" pitchFamily="34" charset="0"/>
              </a:rPr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</a:rPr>
              <a:t>Hypoxia is caused by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</a:rPr>
              <a:t> A reduction in partial pressure of oxygen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</a:rPr>
              <a:t> Inadequate oxygen transport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</a:rPr>
              <a:t> The inability of the tissues to use oxygen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There are four general types of hypoxia: these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 are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Hypoxic hypoxia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Anemic hypoxia</a:t>
            </a:r>
            <a:endParaRPr lang="en-AU" sz="32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Stagnant/ischemic/circulatory hypoxia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Histotoxic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hypoxia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Hypoxic hypoxia</a:t>
            </a:r>
          </a:p>
          <a:p>
            <a:pPr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It is reduction of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entering the blood. It is the most common type of hypoxia and it is characterized by low arterial P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and accompanied by inadequate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saturation</a:t>
            </a:r>
          </a:p>
          <a:p>
            <a:pPr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Causes include: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reduction of P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AO2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and/or C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aO2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reduced gas exchange area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lung diseases	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abnormal hemoglobin</a:t>
            </a:r>
            <a:endParaRPr lang="en-AU" sz="32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Anemic hypoxia</a:t>
            </a:r>
          </a:p>
          <a:p>
            <a:pPr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It is the reduction in the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-carrying capacity</a:t>
            </a:r>
          </a:p>
          <a:p>
            <a:pPr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of the blood. It is caused by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 decrease in circulating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rbcs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inadequate amounts of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rbcs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CO poisoning</a:t>
            </a:r>
          </a:p>
          <a:p>
            <a:pPr lvl="1">
              <a:buFont typeface="Wingdings" pitchFamily="2" charset="2"/>
              <a:buChar char="ü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Stagnant/ischemic/circulatory hypoxia 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It is a to deficiency in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due to poor circulation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Histotoxic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hypoxia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It is the inability of tissues to utilize O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 Causes include cyanide poisoning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High Altitudes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Atmospheric pressure declines with increasing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altitude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also falls: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P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O2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&lt; 60 mm Hg at 3040 m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This causes hypoxic hypoxia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hypoxemia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%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saturation in arterial blood declines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people suffer from acute mountain sickness on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 ascent to high mountain areas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endParaRPr lang="en-AU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36424</TotalTime>
  <Words>5743</Words>
  <Application>Microsoft Office PowerPoint</Application>
  <PresentationFormat>On-screen Show (4:3)</PresentationFormat>
  <Paragraphs>1006</Paragraphs>
  <Slides>112</Slides>
  <Notes>111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back2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Unknown User</cp:lastModifiedBy>
  <cp:revision>242</cp:revision>
  <dcterms:created xsi:type="dcterms:W3CDTF">2007-09-10T11:13:41Z</dcterms:created>
  <dcterms:modified xsi:type="dcterms:W3CDTF">2021-06-17T06:19:35Z</dcterms:modified>
</cp:coreProperties>
</file>