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57" r:id="rId5"/>
    <p:sldId id="258" r:id="rId6"/>
    <p:sldId id="303" r:id="rId7"/>
    <p:sldId id="331" r:id="rId8"/>
    <p:sldId id="328" r:id="rId9"/>
    <p:sldId id="302" r:id="rId10"/>
    <p:sldId id="332" r:id="rId11"/>
    <p:sldId id="329" r:id="rId12"/>
    <p:sldId id="293" r:id="rId13"/>
    <p:sldId id="333" r:id="rId14"/>
    <p:sldId id="330" r:id="rId15"/>
    <p:sldId id="259" r:id="rId16"/>
    <p:sldId id="334" r:id="rId17"/>
    <p:sldId id="335" r:id="rId18"/>
    <p:sldId id="348" r:id="rId19"/>
    <p:sldId id="311" r:id="rId20"/>
    <p:sldId id="336" r:id="rId21"/>
    <p:sldId id="313" r:id="rId22"/>
    <p:sldId id="275"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7C80"/>
    <a:srgbClr val="FF66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3" d="100"/>
          <a:sy n="63" d="100"/>
        </p:scale>
        <p:origin x="780" y="48"/>
      </p:cViewPr>
      <p:guideLst>
        <p:guide orient="horz" pos="2096"/>
        <p:guide pos="37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6.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ECE90-7338-4D98-8180-1AAE567675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CC8E0-6EDE-4451-B665-8521683605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5CC8E0-6EDE-4451-B665-85216836054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1856" y="6648450"/>
            <a:ext cx="12193855" cy="209549"/>
          </a:xfrm>
          <a:prstGeom prst="rect">
            <a:avLst/>
          </a:prstGeom>
        </p:spPr>
      </p:pic>
      <p:pic>
        <p:nvPicPr>
          <p:cNvPr id="9" name="图片 8"/>
          <p:cNvPicPr>
            <a:picLocks noChangeAspect="1"/>
          </p:cNvPicPr>
          <p:nvPr userDrawn="1"/>
        </p:nvPicPr>
        <p:blipFill rotWithShape="1">
          <a:blip r:embed="rId3" cstate="print">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l="1577" b="26536"/>
          <a:stretch>
            <a:fillRect/>
          </a:stretch>
        </p:blipFill>
        <p:spPr>
          <a:xfrm>
            <a:off x="8259176" y="0"/>
            <a:ext cx="3932824" cy="1685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A75D3BB-D3B5-47AB-9BE6-99AB698991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011236-AB22-40D4-8211-318E13BA5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5D3BB-D3B5-47AB-9BE6-99AB6989919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11236-AB22-40D4-8211-318E13BA52C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5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7.emf"/><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ags" Target="../tags/tag3.xml"/><Relationship Id="rId6" Type="http://schemas.openxmlformats.org/officeDocument/2006/relationships/image" Target="../media/image7.png"/><Relationship Id="rId5" Type="http://schemas.openxmlformats.org/officeDocument/2006/relationships/tags" Target="../tags/tag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3762939"/>
          </a:xfrm>
          <a:prstGeom prst="rect">
            <a:avLst/>
          </a:prstGeom>
        </p:spPr>
      </p:pic>
      <p:grpSp>
        <p:nvGrpSpPr>
          <p:cNvPr id="2" name="组合 1"/>
          <p:cNvGrpSpPr/>
          <p:nvPr/>
        </p:nvGrpSpPr>
        <p:grpSpPr>
          <a:xfrm>
            <a:off x="-1" y="3840255"/>
            <a:ext cx="12193855" cy="3017746"/>
            <a:chOff x="-1" y="3840255"/>
            <a:chExt cx="12193855" cy="3017746"/>
          </a:xfrm>
        </p:grpSpPr>
        <p:pic>
          <p:nvPicPr>
            <p:cNvPr id="5" name="图片 4"/>
            <p:cNvPicPr>
              <a:picLocks noChangeAspect="1"/>
            </p:cNvPicPr>
            <p:nvPr/>
          </p:nvPicPr>
          <p:blipFill rotWithShape="1">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1" y="3840255"/>
              <a:ext cx="12193855" cy="3017746"/>
            </a:xfrm>
            <a:prstGeom prst="rect">
              <a:avLst/>
            </a:prstGeom>
          </p:spPr>
        </p:pic>
        <p:sp>
          <p:nvSpPr>
            <p:cNvPr id="10" name="矩形 9"/>
            <p:cNvSpPr/>
            <p:nvPr/>
          </p:nvSpPr>
          <p:spPr>
            <a:xfrm>
              <a:off x="0" y="6457950"/>
              <a:ext cx="12192000"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椭圆 10"/>
          <p:cNvSpPr/>
          <p:nvPr/>
        </p:nvSpPr>
        <p:spPr>
          <a:xfrm>
            <a:off x="371471" y="250494"/>
            <a:ext cx="1366513" cy="136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cs typeface="+mn-ea"/>
              <a:sym typeface="+mn-lt"/>
            </a:endParaRPr>
          </a:p>
        </p:txBody>
      </p:sp>
      <p:sp>
        <p:nvSpPr>
          <p:cNvPr id="8" name="文本框 7"/>
          <p:cNvSpPr txBox="1"/>
          <p:nvPr/>
        </p:nvSpPr>
        <p:spPr>
          <a:xfrm>
            <a:off x="853701" y="4579687"/>
            <a:ext cx="10515339" cy="769441"/>
          </a:xfrm>
          <a:prstGeom prst="rect">
            <a:avLst/>
          </a:prstGeom>
          <a:noFill/>
        </p:spPr>
        <p:txBody>
          <a:bodyPr wrap="square" rtlCol="0">
            <a:spAutoFit/>
          </a:bodyPr>
          <a:lstStyle/>
          <a:p>
            <a:r>
              <a:rPr lang="zh-CN" altLang="en-US" sz="4400" b="1" dirty="0">
                <a:solidFill>
                  <a:schemeClr val="bg1"/>
                </a:solidFill>
                <a:cs typeface="+mn-ea"/>
                <a:sym typeface="+mn-lt"/>
              </a:rPr>
              <a:t>实验报告</a:t>
            </a:r>
            <a:endParaRPr lang="zh-CN" altLang="en-US" sz="6000" b="1" dirty="0">
              <a:solidFill>
                <a:schemeClr val="bg1"/>
              </a:solidFill>
              <a:cs typeface="+mn-ea"/>
              <a:sym typeface="+mn-lt"/>
            </a:endParaRPr>
          </a:p>
        </p:txBody>
      </p:sp>
      <p:sp>
        <p:nvSpPr>
          <p:cNvPr id="12" name="文本框 11"/>
          <p:cNvSpPr txBox="1"/>
          <p:nvPr/>
        </p:nvSpPr>
        <p:spPr>
          <a:xfrm>
            <a:off x="371471" y="5821624"/>
            <a:ext cx="4012637" cy="523220"/>
          </a:xfrm>
          <a:prstGeom prst="rect">
            <a:avLst/>
          </a:prstGeom>
          <a:noFill/>
        </p:spPr>
        <p:txBody>
          <a:bodyPr wrap="none" rtlCol="0">
            <a:spAutoFit/>
          </a:bodyPr>
          <a:lstStyle/>
          <a:p>
            <a:r>
              <a:rPr lang="zh-CN" altLang="en-US" sz="2800" dirty="0">
                <a:solidFill>
                  <a:schemeClr val="bg1"/>
                </a:solidFill>
                <a:cs typeface="+mn-ea"/>
                <a:sym typeface="+mn-lt"/>
              </a:rPr>
              <a:t>李佳恒</a:t>
            </a:r>
            <a:r>
              <a:rPr lang="en-US" altLang="zh-CN" sz="2800" dirty="0">
                <a:solidFill>
                  <a:schemeClr val="bg1"/>
                </a:solidFill>
                <a:cs typeface="+mn-ea"/>
                <a:sym typeface="+mn-lt"/>
              </a:rPr>
              <a:t> </a:t>
            </a:r>
            <a:r>
              <a:rPr lang="zh-CN" altLang="en-US" sz="2800" dirty="0">
                <a:solidFill>
                  <a:schemeClr val="bg1"/>
                </a:solidFill>
                <a:cs typeface="+mn-ea"/>
                <a:sym typeface="+mn-lt"/>
              </a:rPr>
              <a:t>王子腾</a:t>
            </a:r>
            <a:r>
              <a:rPr lang="en-US" altLang="zh-CN" sz="2800" dirty="0">
                <a:solidFill>
                  <a:schemeClr val="bg1"/>
                </a:solidFill>
                <a:cs typeface="+mn-ea"/>
                <a:sym typeface="+mn-lt"/>
              </a:rPr>
              <a:t> </a:t>
            </a:r>
            <a:r>
              <a:rPr lang="zh-CN" altLang="en-US" sz="2800" dirty="0">
                <a:solidFill>
                  <a:schemeClr val="bg1"/>
                </a:solidFill>
                <a:cs typeface="+mn-ea"/>
                <a:sym typeface="+mn-lt"/>
              </a:rPr>
              <a:t>段宇函    </a:t>
            </a:r>
            <a:endParaRPr lang="zh-CN" altLang="en-US" sz="2800" dirty="0">
              <a:solidFill>
                <a:schemeClr val="bg1"/>
              </a:solidFill>
              <a:cs typeface="+mn-ea"/>
              <a:sym typeface="+mn-lt"/>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43" y="315042"/>
            <a:ext cx="1242061" cy="1242061"/>
          </a:xfrm>
          <a:prstGeom prst="rect">
            <a:avLst/>
          </a:prstGeom>
        </p:spPr>
      </p:pic>
      <p:sp>
        <p:nvSpPr>
          <p:cNvPr id="4" name="文本框 3"/>
          <p:cNvSpPr txBox="1"/>
          <p:nvPr/>
        </p:nvSpPr>
        <p:spPr>
          <a:xfrm>
            <a:off x="3904913" y="4618799"/>
            <a:ext cx="7464127" cy="1200329"/>
          </a:xfrm>
          <a:prstGeom prst="rect">
            <a:avLst/>
          </a:prstGeom>
          <a:noFill/>
        </p:spPr>
        <p:txBody>
          <a:bodyPr wrap="square" rtlCol="0">
            <a:spAutoFit/>
          </a:bodyPr>
          <a:lstStyle/>
          <a:p>
            <a:r>
              <a:rPr lang="zh-CN" altLang="en-US" sz="2400" b="1" dirty="0">
                <a:solidFill>
                  <a:schemeClr val="bg1"/>
                </a:solidFill>
                <a:cs typeface="+mn-ea"/>
                <a:sym typeface="+mn-lt"/>
              </a:rPr>
              <a:t>方案一：普通键盘</a:t>
            </a:r>
            <a:r>
              <a:rPr lang="en-US" altLang="zh-CN" sz="2400" b="1" dirty="0">
                <a:solidFill>
                  <a:schemeClr val="bg1"/>
                </a:solidFill>
                <a:cs typeface="+mn-ea"/>
                <a:sym typeface="+mn-lt"/>
              </a:rPr>
              <a:t>Normal Keyboard</a:t>
            </a:r>
            <a:endParaRPr lang="en-US" altLang="zh-CN" sz="2400" b="1" dirty="0">
              <a:solidFill>
                <a:schemeClr val="bg1"/>
              </a:solidFill>
              <a:cs typeface="+mn-ea"/>
              <a:sym typeface="+mn-lt"/>
            </a:endParaRPr>
          </a:p>
          <a:p>
            <a:r>
              <a:rPr lang="zh-CN" altLang="en-US" sz="2400" b="1" dirty="0">
                <a:solidFill>
                  <a:schemeClr val="bg1"/>
                </a:solidFill>
                <a:cs typeface="+mn-ea"/>
                <a:sym typeface="+mn-lt"/>
              </a:rPr>
              <a:t>方案二：倾斜排布</a:t>
            </a:r>
            <a:r>
              <a:rPr lang="en-US" altLang="zh-CN" sz="2400" b="1" dirty="0">
                <a:solidFill>
                  <a:schemeClr val="bg1"/>
                </a:solidFill>
                <a:cs typeface="+mn-ea"/>
                <a:sym typeface="+mn-lt"/>
              </a:rPr>
              <a:t>Inclined Keyboard</a:t>
            </a:r>
            <a:endParaRPr lang="en-US" altLang="zh-CN" sz="2400" b="1" dirty="0">
              <a:solidFill>
                <a:schemeClr val="bg1"/>
              </a:solidFill>
              <a:cs typeface="+mn-ea"/>
              <a:sym typeface="+mn-lt"/>
            </a:endParaRPr>
          </a:p>
          <a:p>
            <a:r>
              <a:rPr lang="zh-CN" altLang="en-US" sz="2400" b="1" dirty="0">
                <a:solidFill>
                  <a:schemeClr val="bg1"/>
                </a:solidFill>
                <a:cs typeface="+mn-ea"/>
                <a:sym typeface="+mn-lt"/>
              </a:rPr>
              <a:t>方案三：滑动为主</a:t>
            </a:r>
            <a:r>
              <a:rPr lang="en-US" altLang="zh-CN" sz="2400" b="1" dirty="0">
                <a:solidFill>
                  <a:schemeClr val="bg1"/>
                </a:solidFill>
                <a:cs typeface="+mn-ea"/>
                <a:sym typeface="+mn-lt"/>
              </a:rPr>
              <a:t>Slide Keyboard</a:t>
            </a:r>
            <a:endParaRPr lang="zh-CN" altLang="en-US" sz="36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1290" y="150495"/>
            <a:ext cx="4963795" cy="583565"/>
          </a:xfrm>
          <a:prstGeom prst="rect">
            <a:avLst/>
          </a:prstGeom>
          <a:solidFill>
            <a:schemeClr val="accent1"/>
          </a:solidFill>
        </p:spPr>
        <p:txBody>
          <a:bodyPr wrap="square" rtlCol="0">
            <a:spAutoFit/>
          </a:bodyPr>
          <a:lstStyle/>
          <a:p>
            <a:pPr algn="ctr"/>
            <a:r>
              <a:rPr lang="en-US" altLang="zh-CN" sz="3200" b="1" dirty="0">
                <a:solidFill>
                  <a:schemeClr val="bg1"/>
                </a:solidFill>
                <a:cs typeface="+mn-ea"/>
                <a:sym typeface="+mn-lt"/>
              </a:rPr>
              <a:t>Slide Keyboard</a:t>
            </a:r>
            <a:endParaRPr lang="zh-CN" altLang="en-US" sz="3200" b="1" dirty="0">
              <a:solidFill>
                <a:schemeClr val="bg1"/>
              </a:solidFill>
              <a:cs typeface="+mn-ea"/>
              <a:sym typeface="+mn-lt"/>
            </a:endParaRPr>
          </a:p>
        </p:txBody>
      </p:sp>
      <p:sp>
        <p:nvSpPr>
          <p:cNvPr id="3" name="TextBox 2"/>
          <p:cNvSpPr txBox="1"/>
          <p:nvPr/>
        </p:nvSpPr>
        <p:spPr>
          <a:xfrm>
            <a:off x="5577253" y="6356045"/>
            <a:ext cx="780118" cy="368300"/>
          </a:xfrm>
          <a:prstGeom prst="rect">
            <a:avLst/>
          </a:prstGeom>
          <a:noFill/>
        </p:spPr>
        <p:txBody>
          <a:bodyPr wrap="square" rtlCol="0">
            <a:spAutoFit/>
          </a:bodyPr>
          <a:lstStyle/>
          <a:p>
            <a:r>
              <a:rPr lang="en-US" altLang="zh-CN" dirty="0"/>
              <a:t>11/20</a:t>
            </a:r>
            <a:endParaRPr lang="zh-CN" altLang="en-US" dirty="0"/>
          </a:p>
        </p:txBody>
      </p:sp>
      <p:pic>
        <p:nvPicPr>
          <p:cNvPr id="5" name="图片 4" descr="8280469440edc33b721c5cf38c70fcb"/>
          <p:cNvPicPr>
            <a:picLocks noChangeAspect="1"/>
          </p:cNvPicPr>
          <p:nvPr/>
        </p:nvPicPr>
        <p:blipFill rotWithShape="1">
          <a:blip r:embed="rId1"/>
          <a:srcRect l="26958" t="51063" r="29687" b="14651"/>
          <a:stretch>
            <a:fillRect/>
          </a:stretch>
        </p:blipFill>
        <p:spPr>
          <a:xfrm>
            <a:off x="704215" y="1424338"/>
            <a:ext cx="4259896" cy="1895475"/>
          </a:xfrm>
          <a:prstGeom prst="rect">
            <a:avLst/>
          </a:prstGeom>
        </p:spPr>
      </p:pic>
      <p:sp>
        <p:nvSpPr>
          <p:cNvPr id="152" name="文本框 151"/>
          <p:cNvSpPr txBox="1"/>
          <p:nvPr/>
        </p:nvSpPr>
        <p:spPr>
          <a:xfrm>
            <a:off x="5758180" y="2829560"/>
            <a:ext cx="5892165" cy="1938020"/>
          </a:xfrm>
          <a:prstGeom prst="rect">
            <a:avLst/>
          </a:prstGeom>
          <a:noFill/>
        </p:spPr>
        <p:txBody>
          <a:bodyPr wrap="square" rtlCol="0">
            <a:spAutoFit/>
          </a:bodyPr>
          <a:lstStyle/>
          <a:p>
            <a:pPr marL="342900" indent="-342900" algn="l">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rPr>
              <a:t>通过滑动控制选择位置，通过按下扳机输入，作为前两种触摸方式的比较。</a:t>
            </a:r>
            <a:endParaRPr lang="en-US" altLang="zh-CN" sz="2400" spc="130" dirty="0">
              <a:solidFill>
                <a:schemeClr val="accent1"/>
              </a:solidFill>
              <a:effectLst>
                <a:outerShdw blurRad="38100" dist="25400" dir="5400000" algn="ctr" rotWithShape="0">
                  <a:srgbClr val="6E747A">
                    <a:alpha val="43000"/>
                  </a:srgbClr>
                </a:outerShdw>
              </a:effectLst>
            </a:endParaRPr>
          </a:p>
          <a:p>
            <a:pPr marL="342900" indent="-342900" algn="l">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rPr>
              <a:t>键盘自带弧度以适应手指自然旋转。</a:t>
            </a:r>
            <a:endParaRPr lang="zh-CN" altLang="en-US" sz="2400" spc="130" dirty="0">
              <a:solidFill>
                <a:schemeClr val="accent1"/>
              </a:solidFill>
              <a:effectLst>
                <a:outerShdw blurRad="38100" dist="25400" dir="5400000" algn="ctr" rotWithShape="0">
                  <a:srgbClr val="6E747A">
                    <a:alpha val="43000"/>
                  </a:srgbClr>
                </a:outerShdw>
              </a:effectLst>
            </a:endParaRPr>
          </a:p>
          <a:p>
            <a:pPr marL="342900" indent="-342900" algn="l">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rPr>
              <a:t>相较固定行列选择有更好的自由度。</a:t>
            </a:r>
            <a:endParaRPr lang="zh-CN" altLang="en-US" sz="2400" spc="130" dirty="0">
              <a:solidFill>
                <a:schemeClr val="accent1"/>
              </a:solidFill>
              <a:effectLst>
                <a:outerShdw blurRad="38100" dist="25400" dir="5400000" algn="ctr" rotWithShape="0">
                  <a:srgbClr val="6E747A">
                    <a:alpha val="43000"/>
                  </a:srgbClr>
                </a:outerShdw>
              </a:effectLst>
            </a:endParaRPr>
          </a:p>
          <a:p>
            <a:pPr marL="342900" indent="-342900" algn="l">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rPr>
              <a:t>可以使用单手</a:t>
            </a:r>
            <a:r>
              <a:rPr lang="zh-CN" altLang="en-US" sz="2400" spc="130" dirty="0">
                <a:solidFill>
                  <a:schemeClr val="accent1"/>
                </a:solidFill>
                <a:effectLst>
                  <a:outerShdw blurRad="38100" dist="25400" dir="5400000" algn="ctr" rotWithShape="0">
                    <a:srgbClr val="6E747A">
                      <a:alpha val="43000"/>
                    </a:srgbClr>
                  </a:outerShdw>
                </a:effectLst>
              </a:rPr>
              <a:t>完成。</a:t>
            </a:r>
            <a:endParaRPr lang="zh-CN" altLang="en-US" sz="2400" spc="130" dirty="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2"/>
          <a:stretch>
            <a:fillRect/>
          </a:stretch>
        </p:blipFill>
        <p:spPr>
          <a:xfrm>
            <a:off x="704215" y="3538187"/>
            <a:ext cx="4259897" cy="2564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850" y="333375"/>
            <a:ext cx="2628900" cy="584775"/>
          </a:xfrm>
          <a:prstGeom prst="rect">
            <a:avLst/>
          </a:prstGeom>
          <a:solidFill>
            <a:schemeClr val="accent1"/>
          </a:solidFill>
        </p:spPr>
        <p:txBody>
          <a:bodyPr wrap="square" rtlCol="0">
            <a:spAutoFit/>
          </a:bodyPr>
          <a:lstStyle/>
          <a:p>
            <a:pPr algn="ctr"/>
            <a:r>
              <a:rPr lang="zh-CN" altLang="en-US" sz="3200" b="1" dirty="0">
                <a:solidFill>
                  <a:schemeClr val="bg1"/>
                </a:solidFill>
                <a:cs typeface="+mn-ea"/>
                <a:sym typeface="+mn-lt"/>
              </a:rPr>
              <a:t>用户测试</a:t>
            </a:r>
            <a:endParaRPr lang="zh-CN" altLang="en-US" sz="3200" b="1" dirty="0">
              <a:solidFill>
                <a:schemeClr val="bg1"/>
              </a:solidFill>
              <a:cs typeface="+mn-ea"/>
              <a:sym typeface="+mn-lt"/>
            </a:endParaRPr>
          </a:p>
        </p:txBody>
      </p:sp>
      <p:sp>
        <p:nvSpPr>
          <p:cNvPr id="8" name="TextBox 1"/>
          <p:cNvSpPr txBox="1"/>
          <p:nvPr/>
        </p:nvSpPr>
        <p:spPr>
          <a:xfrm>
            <a:off x="134407" y="2267772"/>
            <a:ext cx="1604223" cy="461665"/>
          </a:xfrm>
          <a:prstGeom prst="rect">
            <a:avLst/>
          </a:prstGeom>
          <a:noFill/>
        </p:spPr>
        <p:txBody>
          <a:bodyPr wrap="square" rtlCol="0">
            <a:spAutoFit/>
          </a:bodyPr>
          <a:lstStyle/>
          <a:p>
            <a:r>
              <a:rPr lang="zh-CN" altLang="en-US" sz="2400" b="1" spc="130" dirty="0">
                <a:solidFill>
                  <a:schemeClr val="accent1"/>
                </a:solidFill>
                <a:effectLst>
                  <a:outerShdw blurRad="38100" dist="25400" dir="5400000" algn="ctr" rotWithShape="0">
                    <a:srgbClr val="6E747A">
                      <a:alpha val="43000"/>
                    </a:srgbClr>
                  </a:outerShdw>
                </a:effectLst>
              </a:rPr>
              <a:t>文章测试</a:t>
            </a:r>
            <a:endParaRPr lang="en-US" altLang="zh-CN" dirty="0"/>
          </a:p>
        </p:txBody>
      </p:sp>
      <p:graphicFrame>
        <p:nvGraphicFramePr>
          <p:cNvPr id="9" name="表格 9"/>
          <p:cNvGraphicFramePr>
            <a:graphicFrameLocks noGrp="1"/>
          </p:cNvGraphicFramePr>
          <p:nvPr>
            <p:custDataLst>
              <p:tags r:id="rId1"/>
            </p:custDataLst>
          </p:nvPr>
        </p:nvGraphicFramePr>
        <p:xfrm>
          <a:off x="1638300" y="1942344"/>
          <a:ext cx="8401050" cy="1112520"/>
        </p:xfrm>
        <a:graphic>
          <a:graphicData uri="http://schemas.openxmlformats.org/drawingml/2006/table">
            <a:tbl>
              <a:tblPr firstRow="1" bandRow="1">
                <a:tableStyleId>{5C22544A-7EE6-4342-B048-85BDC9FD1C3A}</a:tableStyleId>
              </a:tblPr>
              <a:tblGrid>
                <a:gridCol w="1898650"/>
                <a:gridCol w="1625600"/>
                <a:gridCol w="1625600"/>
                <a:gridCol w="1625600"/>
                <a:gridCol w="1625600"/>
              </a:tblGrid>
              <a:tr h="370840">
                <a:tc>
                  <a:txBody>
                    <a:bodyPr/>
                    <a:lstStyle/>
                    <a:p>
                      <a:pPr algn="ct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平均值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中位数</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最大值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最小值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31.22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39</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0.040</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0.033</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0.095</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19" name="文本框 18"/>
          <p:cNvSpPr txBox="1"/>
          <p:nvPr/>
        </p:nvSpPr>
        <p:spPr>
          <a:xfrm>
            <a:off x="10242887" y="2346927"/>
            <a:ext cx="1300356" cy="369332"/>
          </a:xfrm>
          <a:prstGeom prst="rect">
            <a:avLst/>
          </a:prstGeom>
          <a:noFill/>
        </p:spPr>
        <p:txBody>
          <a:bodyPr wrap="none" rtlCol="0">
            <a:spAutoFit/>
          </a:bodyPr>
          <a:lstStyle/>
          <a:p>
            <a:r>
              <a:rPr lang="en-US" altLang="zh-CN" dirty="0"/>
              <a:t>(</a:t>
            </a:r>
            <a:r>
              <a:rPr lang="zh-CN" altLang="en-US" dirty="0"/>
              <a:t>上手</a:t>
            </a:r>
            <a:r>
              <a:rPr lang="en-US" altLang="zh-CN" dirty="0"/>
              <a:t>1min)</a:t>
            </a:r>
            <a:endParaRPr lang="zh-CN" altLang="en-US" dirty="0"/>
          </a:p>
        </p:txBody>
      </p:sp>
      <p:sp>
        <p:nvSpPr>
          <p:cNvPr id="43" name="文本框 42"/>
          <p:cNvSpPr txBox="1"/>
          <p:nvPr/>
        </p:nvSpPr>
        <p:spPr>
          <a:xfrm>
            <a:off x="2952750" y="526866"/>
            <a:ext cx="4134465" cy="369332"/>
          </a:xfrm>
          <a:prstGeom prst="rect">
            <a:avLst/>
          </a:prstGeom>
          <a:noFill/>
        </p:spPr>
        <p:txBody>
          <a:bodyPr wrap="none" rtlCol="0">
            <a:spAutoFit/>
          </a:bodyPr>
          <a:lstStyle/>
          <a:p>
            <a:r>
              <a:rPr lang="en-US" altLang="zh-CN" dirty="0"/>
              <a:t>(</a:t>
            </a:r>
            <a:r>
              <a:rPr lang="zh-CN" altLang="en-US" dirty="0"/>
              <a:t>限于时间，练习</a:t>
            </a:r>
            <a:r>
              <a:rPr lang="en-US" altLang="zh-CN" dirty="0"/>
              <a:t>5min</a:t>
            </a:r>
            <a:r>
              <a:rPr lang="zh-CN" altLang="en-US" dirty="0"/>
              <a:t>以上的测试较少</a:t>
            </a:r>
            <a:r>
              <a:rPr lang="en-US" altLang="zh-CN" dirty="0"/>
              <a:t>).</a:t>
            </a:r>
            <a:endParaRPr lang="zh-CN" altLang="en-US" dirty="0"/>
          </a:p>
        </p:txBody>
      </p:sp>
      <p:sp>
        <p:nvSpPr>
          <p:cNvPr id="44" name="TextBox 1"/>
          <p:cNvSpPr txBox="1"/>
          <p:nvPr/>
        </p:nvSpPr>
        <p:spPr>
          <a:xfrm>
            <a:off x="134407" y="4607004"/>
            <a:ext cx="1604223" cy="461665"/>
          </a:xfrm>
          <a:prstGeom prst="rect">
            <a:avLst/>
          </a:prstGeom>
          <a:noFill/>
        </p:spPr>
        <p:txBody>
          <a:bodyPr wrap="square" rtlCol="0">
            <a:spAutoFit/>
          </a:bodyPr>
          <a:lstStyle/>
          <a:p>
            <a:r>
              <a:rPr lang="zh-CN" altLang="en-US" sz="2400" b="1" spc="130" dirty="0">
                <a:solidFill>
                  <a:schemeClr val="accent1"/>
                </a:solidFill>
                <a:effectLst>
                  <a:outerShdw blurRad="38100" dist="25400" dir="5400000" algn="ctr" rotWithShape="0">
                    <a:srgbClr val="6E747A">
                      <a:alpha val="43000"/>
                    </a:srgbClr>
                  </a:outerShdw>
                </a:effectLst>
              </a:rPr>
              <a:t>乱码测试</a:t>
            </a:r>
            <a:endParaRPr lang="en-US" altLang="zh-CN" dirty="0"/>
          </a:p>
        </p:txBody>
      </p:sp>
      <p:graphicFrame>
        <p:nvGraphicFramePr>
          <p:cNvPr id="45" name="表格 9"/>
          <p:cNvGraphicFramePr>
            <a:graphicFrameLocks noGrp="1"/>
          </p:cNvGraphicFramePr>
          <p:nvPr>
            <p:custDataLst>
              <p:tags r:id="rId2"/>
            </p:custDataLst>
          </p:nvPr>
        </p:nvGraphicFramePr>
        <p:xfrm>
          <a:off x="1638300" y="4326407"/>
          <a:ext cx="8401050" cy="1112520"/>
        </p:xfrm>
        <a:graphic>
          <a:graphicData uri="http://schemas.openxmlformats.org/drawingml/2006/table">
            <a:tbl>
              <a:tblPr firstRow="1" bandRow="1">
                <a:tableStyleId>{5C22544A-7EE6-4342-B048-85BDC9FD1C3A}</a:tableStyleId>
              </a:tblPr>
              <a:tblGrid>
                <a:gridCol w="1898650"/>
                <a:gridCol w="1625600"/>
                <a:gridCol w="1625600"/>
                <a:gridCol w="1625600"/>
                <a:gridCol w="1625600"/>
              </a:tblGrid>
              <a:tr h="370840">
                <a:tc>
                  <a:txBody>
                    <a:bodyPr/>
                    <a:lstStyle/>
                    <a:p>
                      <a:pPr algn="ct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平均值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中位数</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最大值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最小值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27</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0.02</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0.1</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46" name="文本框 45"/>
          <p:cNvSpPr txBox="1"/>
          <p:nvPr/>
        </p:nvSpPr>
        <p:spPr>
          <a:xfrm>
            <a:off x="10242887" y="5068669"/>
            <a:ext cx="1300356" cy="369332"/>
          </a:xfrm>
          <a:prstGeom prst="rect">
            <a:avLst/>
          </a:prstGeom>
          <a:noFill/>
        </p:spPr>
        <p:txBody>
          <a:bodyPr wrap="none" rtlCol="0">
            <a:spAutoFit/>
          </a:bodyPr>
          <a:lstStyle/>
          <a:p>
            <a:r>
              <a:rPr lang="en-US" altLang="zh-CN" dirty="0"/>
              <a:t>(</a:t>
            </a:r>
            <a:r>
              <a:rPr lang="zh-CN" altLang="en-US" dirty="0"/>
              <a:t>上手</a:t>
            </a:r>
            <a:r>
              <a:rPr lang="en-US" altLang="zh-CN" dirty="0"/>
              <a:t>1min)</a:t>
            </a:r>
            <a:endParaRPr lang="zh-CN" altLang="en-US" dirty="0"/>
          </a:p>
        </p:txBody>
      </p:sp>
      <p:sp>
        <p:nvSpPr>
          <p:cNvPr id="2" name="文本框 1"/>
          <p:cNvSpPr txBox="1"/>
          <p:nvPr/>
        </p:nvSpPr>
        <p:spPr>
          <a:xfrm>
            <a:off x="8097520" y="5826482"/>
            <a:ext cx="2723823" cy="369332"/>
          </a:xfrm>
          <a:prstGeom prst="rect">
            <a:avLst/>
          </a:prstGeom>
          <a:noFill/>
        </p:spPr>
        <p:txBody>
          <a:bodyPr wrap="none" rtlCol="0">
            <a:spAutoFit/>
          </a:bodyPr>
          <a:lstStyle/>
          <a:p>
            <a:r>
              <a:rPr lang="zh-CN" altLang="en-US" b="1" dirty="0"/>
              <a:t>（更多见后续对比章节）</a:t>
            </a:r>
            <a:endParaRPr lang="zh-CN" altLang="en-US" b="1" dirty="0"/>
          </a:p>
        </p:txBody>
      </p:sp>
      <p:sp>
        <p:nvSpPr>
          <p:cNvPr id="3" name="TextBox 2"/>
          <p:cNvSpPr txBox="1"/>
          <p:nvPr/>
        </p:nvSpPr>
        <p:spPr>
          <a:xfrm>
            <a:off x="5567093" y="6356045"/>
            <a:ext cx="780118" cy="368300"/>
          </a:xfrm>
          <a:prstGeom prst="rect">
            <a:avLst/>
          </a:prstGeom>
          <a:noFill/>
        </p:spPr>
        <p:txBody>
          <a:bodyPr wrap="square" rtlCol="0">
            <a:spAutoFit/>
          </a:bodyPr>
          <a:lstStyle/>
          <a:p>
            <a:r>
              <a:rPr lang="en-US" altLang="zh-CN" dirty="0"/>
              <a:t>12/20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1290" y="150495"/>
            <a:ext cx="6330950" cy="584775"/>
          </a:xfrm>
          <a:prstGeom prst="rect">
            <a:avLst/>
          </a:prstGeom>
          <a:solidFill>
            <a:schemeClr val="accent1"/>
          </a:solidFill>
        </p:spPr>
        <p:txBody>
          <a:bodyPr wrap="square" rtlCol="0">
            <a:spAutoFit/>
          </a:bodyPr>
          <a:lstStyle/>
          <a:p>
            <a:pPr algn="ctr"/>
            <a:r>
              <a:rPr lang="en-US" altLang="zh-CN" sz="3200" b="1" dirty="0">
                <a:solidFill>
                  <a:schemeClr val="bg1"/>
                </a:solidFill>
                <a:cs typeface="+mn-ea"/>
                <a:sym typeface="+mn-lt"/>
              </a:rPr>
              <a:t>Slide Keyboard-</a:t>
            </a:r>
            <a:r>
              <a:rPr lang="zh-CN" altLang="en-US" sz="3200" b="1" dirty="0">
                <a:solidFill>
                  <a:schemeClr val="bg1"/>
                </a:solidFill>
                <a:cs typeface="+mn-ea"/>
                <a:sym typeface="+mn-lt"/>
              </a:rPr>
              <a:t>可能的优化</a:t>
            </a:r>
            <a:endParaRPr lang="zh-CN" altLang="en-US" sz="3200" b="1" dirty="0">
              <a:solidFill>
                <a:schemeClr val="bg1"/>
              </a:solidFill>
              <a:cs typeface="+mn-ea"/>
              <a:sym typeface="+mn-lt"/>
            </a:endParaRPr>
          </a:p>
        </p:txBody>
      </p:sp>
      <p:sp>
        <p:nvSpPr>
          <p:cNvPr id="3" name="TextBox 2"/>
          <p:cNvSpPr txBox="1"/>
          <p:nvPr/>
        </p:nvSpPr>
        <p:spPr>
          <a:xfrm>
            <a:off x="5577253" y="6356045"/>
            <a:ext cx="780118" cy="368300"/>
          </a:xfrm>
          <a:prstGeom prst="rect">
            <a:avLst/>
          </a:prstGeom>
          <a:noFill/>
        </p:spPr>
        <p:txBody>
          <a:bodyPr wrap="square" rtlCol="0">
            <a:spAutoFit/>
          </a:bodyPr>
          <a:lstStyle/>
          <a:p>
            <a:r>
              <a:rPr lang="en-US" altLang="zh-CN" dirty="0"/>
              <a:t>13/20</a:t>
            </a:r>
            <a:endParaRPr lang="zh-CN" altLang="en-US" dirty="0"/>
          </a:p>
        </p:txBody>
      </p:sp>
      <p:sp>
        <p:nvSpPr>
          <p:cNvPr id="2" name="文本框 1"/>
          <p:cNvSpPr txBox="1"/>
          <p:nvPr/>
        </p:nvSpPr>
        <p:spPr>
          <a:xfrm>
            <a:off x="1572895" y="2980385"/>
            <a:ext cx="9307830" cy="3375660"/>
          </a:xfrm>
          <a:prstGeom prst="rect">
            <a:avLst/>
          </a:prstGeom>
          <a:noFill/>
        </p:spPr>
        <p:txBody>
          <a:bodyPr wrap="square" rtlCol="0" anchor="t">
            <a:noAutofit/>
          </a:bodyPr>
          <a:lstStyle/>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sym typeface="+mn-ea"/>
              </a:rPr>
              <a:t>优化手指滑动运动到小球运动的映射。</a:t>
            </a:r>
            <a:endParaRPr lang="en-US" altLang="zh-CN" sz="2400" spc="130" dirty="0">
              <a:solidFill>
                <a:schemeClr val="accent1"/>
              </a:solidFill>
              <a:effectLst>
                <a:outerShdw blurRad="38100" dist="25400" dir="5400000" algn="ctr" rotWithShape="0">
                  <a:srgbClr val="6E747A">
                    <a:alpha val="43000"/>
                  </a:srgbClr>
                </a:outerShdw>
              </a:effectLst>
              <a:sym typeface="+mn-ea"/>
            </a:endParaRPr>
          </a:p>
          <a:p>
            <a:pPr algn="l">
              <a:spcAft>
                <a:spcPts val="600"/>
              </a:spcAft>
              <a:buClrTx/>
              <a:buSzPct val="50000"/>
            </a:pPr>
            <a:r>
              <a:rPr lang="en-US" altLang="zh-CN" sz="2400" spc="130" dirty="0">
                <a:solidFill>
                  <a:schemeClr val="accent1"/>
                </a:solidFill>
                <a:effectLst>
                  <a:outerShdw blurRad="38100" dist="25400" dir="5400000" algn="ctr" rotWithShape="0">
                    <a:srgbClr val="6E747A">
                      <a:alpha val="43000"/>
                    </a:srgbClr>
                  </a:outerShdw>
                </a:effectLst>
                <a:sym typeface="+mn-ea"/>
              </a:rPr>
              <a:t>   </a:t>
            </a:r>
            <a:r>
              <a:rPr lang="zh-CN" altLang="en-US" sz="2400" spc="130" dirty="0">
                <a:solidFill>
                  <a:schemeClr val="accent1"/>
                </a:solidFill>
                <a:effectLst>
                  <a:outerShdw blurRad="38100" dist="25400" dir="5400000" algn="ctr" rotWithShape="0">
                    <a:srgbClr val="6E747A">
                      <a:alpha val="43000"/>
                    </a:srgbClr>
                  </a:outerShdw>
                </a:effectLst>
                <a:sym typeface="+mn-ea"/>
              </a:rPr>
              <a:t>目前双手均可滑动控制选择位置，无法高效控制。需要重新设计为左右手分别控制行和列，每一个触控板上划分6个区域进行位置选择，左右手分工更加明确，并且类似于</a:t>
            </a:r>
            <a:r>
              <a:rPr lang="en-US" altLang="zh-CN" sz="2400" spc="130" dirty="0">
                <a:solidFill>
                  <a:schemeClr val="accent1"/>
                </a:solidFill>
                <a:effectLst>
                  <a:outerShdw blurRad="38100" dist="25400" dir="5400000" algn="ctr" rotWithShape="0">
                    <a:srgbClr val="6E747A">
                      <a:alpha val="43000"/>
                    </a:srgbClr>
                  </a:outerShdw>
                </a:effectLst>
                <a:sym typeface="+mn-ea"/>
              </a:rPr>
              <a:t>Inclined Keyboard</a:t>
            </a:r>
            <a:r>
              <a:rPr lang="zh-CN" altLang="en-US" sz="2400" spc="130" dirty="0">
                <a:solidFill>
                  <a:schemeClr val="accent1"/>
                </a:solidFill>
                <a:effectLst>
                  <a:outerShdw blurRad="38100" dist="25400" dir="5400000" algn="ctr" rotWithShape="0">
                    <a:srgbClr val="6E747A">
                      <a:alpha val="43000"/>
                    </a:srgbClr>
                  </a:outerShdw>
                </a:effectLst>
                <a:sym typeface="+mn-ea"/>
              </a:rPr>
              <a:t>，可以通过人手指参数，自定义圆形划分参数，实现更好的用户体验，提高效率</a:t>
            </a:r>
            <a:endParaRPr lang="zh-CN" altLang="en-US" sz="2400" spc="130" dirty="0">
              <a:solidFill>
                <a:schemeClr val="accent1"/>
              </a:solidFill>
              <a:effectLst>
                <a:outerShdw blurRad="38100" dist="25400" dir="5400000" algn="ctr" rotWithShape="0">
                  <a:srgbClr val="6E747A">
                    <a:alpha val="43000"/>
                  </a:srgbClr>
                </a:outerShdw>
              </a:effectLst>
            </a:endParaRPr>
          </a:p>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sym typeface="+mn-ea"/>
              </a:rPr>
              <a:t>相比按下扳机，尝试触摸抬起的选择，并增加不输入的手势</a:t>
            </a:r>
            <a:endParaRPr lang="en-US" altLang="zh-CN" sz="24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sym typeface="+mn-ea"/>
              </a:rPr>
              <a:t>或可尝试用手柄运动而非手指运动，或用射线。</a:t>
            </a:r>
            <a:endParaRPr lang="zh-CN" altLang="en-US" sz="2400" spc="13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1572895" y="1244295"/>
            <a:ext cx="9307830" cy="1555750"/>
          </a:xfrm>
          <a:prstGeom prst="rect">
            <a:avLst/>
          </a:prstGeom>
          <a:noFill/>
        </p:spPr>
        <p:txBody>
          <a:bodyPr wrap="square" rtlCol="0" anchor="t">
            <a:noAutofit/>
          </a:bodyPr>
          <a:lstStyle/>
          <a:p>
            <a:pPr marL="342900" indent="-342900" algn="l">
              <a:spcAft>
                <a:spcPts val="600"/>
              </a:spcAft>
              <a:buClrTx/>
              <a:buSzPct val="50000"/>
              <a:buFont typeface="Wingdings" panose="05000000000000000000" pitchFamily="2" charset="2"/>
              <a:buChar char="Ø"/>
            </a:pPr>
            <a:r>
              <a:rPr lang="zh-CN" altLang="en-US" sz="2000" spc="130" dirty="0">
                <a:solidFill>
                  <a:schemeClr val="accent1"/>
                </a:solidFill>
                <a:effectLst>
                  <a:outerShdw blurRad="38100" dist="25400" dir="5400000" algn="ctr" rotWithShape="0">
                    <a:srgbClr val="6E747A">
                      <a:alpha val="43000"/>
                    </a:srgbClr>
                  </a:outerShdw>
                </a:effectLst>
                <a:sym typeface="+mn-ea"/>
              </a:rPr>
              <a:t>交互简单明了。</a:t>
            </a:r>
            <a:endParaRPr lang="en-US" altLang="zh-CN" sz="20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600"/>
              </a:spcAft>
              <a:buClrTx/>
              <a:buSzPct val="50000"/>
              <a:buFont typeface="Wingdings" panose="05000000000000000000" pitchFamily="2" charset="2"/>
              <a:buChar char="Ø"/>
            </a:pPr>
            <a:r>
              <a:rPr lang="zh-CN" altLang="en-US" sz="2000" spc="130" dirty="0">
                <a:solidFill>
                  <a:schemeClr val="accent1"/>
                </a:solidFill>
                <a:effectLst>
                  <a:outerShdw blurRad="38100" dist="25400" dir="5400000" algn="ctr" rotWithShape="0">
                    <a:srgbClr val="6E747A">
                      <a:alpha val="43000"/>
                    </a:srgbClr>
                  </a:outerShdw>
                </a:effectLst>
                <a:sym typeface="+mn-ea"/>
              </a:rPr>
              <a:t>基于碰撞箱的实现带来按键选择的不稳定。</a:t>
            </a:r>
            <a:endParaRPr lang="en-US" altLang="zh-CN" sz="20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600"/>
              </a:spcAft>
              <a:buClrTx/>
              <a:buSzPct val="50000"/>
              <a:buFont typeface="Wingdings" panose="05000000000000000000" pitchFamily="2" charset="2"/>
              <a:buChar char="Ø"/>
            </a:pPr>
            <a:r>
              <a:rPr lang="zh-CN" altLang="en-US" sz="2000" b="1" spc="130" dirty="0">
                <a:solidFill>
                  <a:schemeClr val="accent1"/>
                </a:solidFill>
                <a:effectLst>
                  <a:outerShdw blurRad="38100" dist="25400" dir="5400000" algn="ctr" rotWithShape="0">
                    <a:srgbClr val="6E747A">
                      <a:alpha val="43000"/>
                    </a:srgbClr>
                  </a:outerShdw>
                </a:effectLst>
                <a:sym typeface="+mn-ea"/>
              </a:rPr>
              <a:t>移动自由度过高，手指移动和小球移动映射未经优化，使“一下子滑不到”、“滑不准”成为主要局限。</a:t>
            </a:r>
            <a:endParaRPr lang="en-US" altLang="zh-CN" sz="2000" b="1" spc="130"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l="1577" b="26536"/>
          <a:stretch>
            <a:fillRect/>
          </a:stretch>
        </p:blipFill>
        <p:spPr>
          <a:xfrm flipH="1">
            <a:off x="0" y="-4646"/>
            <a:ext cx="7998965" cy="3429000"/>
          </a:xfrm>
          <a:prstGeom prst="rect">
            <a:avLst/>
          </a:prstGeom>
        </p:spPr>
      </p:pic>
      <p:pic>
        <p:nvPicPr>
          <p:cNvPr id="7" name="图片 6"/>
          <p:cNvPicPr>
            <a:picLocks noChangeAspect="1"/>
          </p:cNvPicPr>
          <p:nvPr/>
        </p:nvPicPr>
        <p:blipFill rotWithShape="1">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l="36637" t="16732" b="56471"/>
          <a:stretch>
            <a:fillRect/>
          </a:stretch>
        </p:blipFill>
        <p:spPr>
          <a:xfrm>
            <a:off x="6221516" y="1554119"/>
            <a:ext cx="5970482" cy="1450176"/>
          </a:xfrm>
          <a:prstGeom prst="rect">
            <a:avLst/>
          </a:prstGeom>
        </p:spPr>
      </p:pic>
      <p:grpSp>
        <p:nvGrpSpPr>
          <p:cNvPr id="5" name="组合 4"/>
          <p:cNvGrpSpPr/>
          <p:nvPr/>
        </p:nvGrpSpPr>
        <p:grpSpPr>
          <a:xfrm>
            <a:off x="4105275" y="3048000"/>
            <a:ext cx="8086724" cy="1743074"/>
            <a:chOff x="4105275" y="3048000"/>
            <a:chExt cx="8086724" cy="1743074"/>
          </a:xfrm>
        </p:grpSpPr>
        <p:pic>
          <p:nvPicPr>
            <p:cNvPr id="4" name="图片 3"/>
            <p:cNvPicPr>
              <a:picLocks noChangeAspect="1"/>
            </p:cNvPicPr>
            <p:nvPr/>
          </p:nvPicPr>
          <p:blipFill rotWithShape="1">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4105275" y="3048000"/>
              <a:ext cx="8086724" cy="1743074"/>
            </a:xfrm>
            <a:prstGeom prst="rect">
              <a:avLst/>
            </a:prstGeom>
          </p:spPr>
        </p:pic>
        <p:sp>
          <p:nvSpPr>
            <p:cNvPr id="18" name="文本框 17"/>
            <p:cNvSpPr txBox="1"/>
            <p:nvPr/>
          </p:nvSpPr>
          <p:spPr>
            <a:xfrm>
              <a:off x="6915150" y="3319373"/>
              <a:ext cx="4931410" cy="1200329"/>
            </a:xfrm>
            <a:prstGeom prst="rect">
              <a:avLst/>
            </a:prstGeom>
            <a:noFill/>
          </p:spPr>
          <p:txBody>
            <a:bodyPr wrap="square" rtlCol="0">
              <a:spAutoFit/>
            </a:bodyPr>
            <a:lstStyle/>
            <a:p>
              <a:pPr algn="ctr"/>
              <a:r>
                <a:rPr lang="zh-CN" altLang="en-US" sz="7200" b="1" dirty="0">
                  <a:solidFill>
                    <a:schemeClr val="bg1"/>
                  </a:solidFill>
                  <a:cs typeface="+mn-ea"/>
                  <a:sym typeface="+mn-lt"/>
                </a:rPr>
                <a:t>测试数据</a:t>
              </a:r>
              <a:endParaRPr lang="zh-CN" altLang="en-US" sz="7200" b="1" dirty="0">
                <a:solidFill>
                  <a:schemeClr val="bg1"/>
                </a:solidFill>
                <a:cs typeface="+mn-ea"/>
                <a:sym typeface="+mn-lt"/>
              </a:endParaRPr>
            </a:p>
          </p:txBody>
        </p:sp>
      </p:grpSp>
      <p:pic>
        <p:nvPicPr>
          <p:cNvPr id="24" name="图片 23"/>
          <p:cNvPicPr>
            <a:picLocks noChangeAspect="1"/>
          </p:cNvPicPr>
          <p:nvPr/>
        </p:nvPicPr>
        <p:blipFill rotWithShape="1">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1856" y="6517340"/>
            <a:ext cx="12193855" cy="34065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3" y="57294"/>
            <a:ext cx="3543821" cy="673825"/>
          </a:xfrm>
          <a:prstGeom prst="rect">
            <a:avLst/>
          </a:prstGeom>
        </p:spPr>
      </p:pic>
      <p:sp>
        <p:nvSpPr>
          <p:cNvPr id="10" name="文本框 1"/>
          <p:cNvSpPr txBox="1"/>
          <p:nvPr/>
        </p:nvSpPr>
        <p:spPr>
          <a:xfrm>
            <a:off x="4105275" y="3073151"/>
            <a:ext cx="2590800" cy="1691640"/>
          </a:xfrm>
          <a:prstGeom prst="rect">
            <a:avLst/>
          </a:prstGeom>
          <a:noFill/>
        </p:spPr>
        <p:txBody>
          <a:bodyPr wrap="square" rtlCol="0">
            <a:spAutoFit/>
          </a:bodyPr>
          <a:lstStyle/>
          <a:p>
            <a:pPr algn="ctr"/>
            <a:r>
              <a:rPr lang="en-US" altLang="zh-CN" sz="10400" b="1" dirty="0">
                <a:solidFill>
                  <a:schemeClr val="bg1"/>
                </a:solidFill>
                <a:cs typeface="+mn-ea"/>
                <a:sym typeface="+mn-lt"/>
              </a:rPr>
              <a:t>02</a:t>
            </a:r>
            <a:endParaRPr lang="zh-CN" altLang="en-US" sz="104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77253" y="6356045"/>
            <a:ext cx="780118" cy="368300"/>
          </a:xfrm>
          <a:prstGeom prst="rect">
            <a:avLst/>
          </a:prstGeom>
          <a:noFill/>
        </p:spPr>
        <p:txBody>
          <a:bodyPr wrap="square" rtlCol="0">
            <a:spAutoFit/>
          </a:bodyPr>
          <a:lstStyle/>
          <a:p>
            <a:r>
              <a:rPr lang="en-US" altLang="zh-CN" dirty="0"/>
              <a:t>15/20</a:t>
            </a:r>
            <a:endParaRPr lang="zh-CN" altLang="en-US" dirty="0"/>
          </a:p>
        </p:txBody>
      </p:sp>
      <p:grpSp>
        <p:nvGrpSpPr>
          <p:cNvPr id="15" name="组合 14"/>
          <p:cNvGrpSpPr/>
          <p:nvPr/>
        </p:nvGrpSpPr>
        <p:grpSpPr>
          <a:xfrm>
            <a:off x="1462405" y="1137285"/>
            <a:ext cx="9522460" cy="5002530"/>
            <a:chOff x="479806" y="536702"/>
            <a:chExt cx="9672495" cy="5530596"/>
          </a:xfrm>
        </p:grpSpPr>
        <p:pic>
          <p:nvPicPr>
            <p:cNvPr id="10" name="图片 9"/>
            <p:cNvPicPr>
              <a:picLocks noChangeAspect="1"/>
            </p:cNvPicPr>
            <p:nvPr/>
          </p:nvPicPr>
          <p:blipFill>
            <a:blip r:embed="rId1"/>
            <a:stretch>
              <a:fillRect/>
            </a:stretch>
          </p:blipFill>
          <p:spPr>
            <a:xfrm>
              <a:off x="479806" y="536702"/>
              <a:ext cx="4567428" cy="2784348"/>
            </a:xfrm>
            <a:prstGeom prst="rect">
              <a:avLst/>
            </a:prstGeom>
          </p:spPr>
        </p:pic>
        <p:pic>
          <p:nvPicPr>
            <p:cNvPr id="11" name="图片 10"/>
            <p:cNvPicPr>
              <a:picLocks noChangeAspect="1"/>
            </p:cNvPicPr>
            <p:nvPr/>
          </p:nvPicPr>
          <p:blipFill>
            <a:blip r:embed="rId2"/>
            <a:stretch>
              <a:fillRect/>
            </a:stretch>
          </p:blipFill>
          <p:spPr>
            <a:xfrm>
              <a:off x="5577253" y="536702"/>
              <a:ext cx="4575048" cy="2746248"/>
            </a:xfrm>
            <a:prstGeom prst="rect">
              <a:avLst/>
            </a:prstGeom>
          </p:spPr>
        </p:pic>
        <p:pic>
          <p:nvPicPr>
            <p:cNvPr id="12" name="图片 11"/>
            <p:cNvPicPr>
              <a:picLocks noChangeAspect="1"/>
            </p:cNvPicPr>
            <p:nvPr/>
          </p:nvPicPr>
          <p:blipFill>
            <a:blip r:embed="rId3"/>
            <a:stretch>
              <a:fillRect/>
            </a:stretch>
          </p:blipFill>
          <p:spPr>
            <a:xfrm>
              <a:off x="479806" y="3282950"/>
              <a:ext cx="4575048" cy="2746248"/>
            </a:xfrm>
            <a:prstGeom prst="rect">
              <a:avLst/>
            </a:prstGeom>
          </p:spPr>
        </p:pic>
        <p:pic>
          <p:nvPicPr>
            <p:cNvPr id="14" name="图片 13"/>
            <p:cNvPicPr>
              <a:picLocks noChangeAspect="1"/>
            </p:cNvPicPr>
            <p:nvPr/>
          </p:nvPicPr>
          <p:blipFill>
            <a:blip r:embed="rId4"/>
            <a:stretch>
              <a:fillRect/>
            </a:stretch>
          </p:blipFill>
          <p:spPr>
            <a:xfrm>
              <a:off x="5577253" y="3321050"/>
              <a:ext cx="4575048" cy="2746248"/>
            </a:xfrm>
            <a:prstGeom prst="rect">
              <a:avLst/>
            </a:prstGeom>
          </p:spPr>
        </p:pic>
      </p:grpSp>
      <p:sp>
        <p:nvSpPr>
          <p:cNvPr id="5" name="文本框 4"/>
          <p:cNvSpPr txBox="1"/>
          <p:nvPr/>
        </p:nvSpPr>
        <p:spPr>
          <a:xfrm>
            <a:off x="323850" y="333375"/>
            <a:ext cx="2628900" cy="583565"/>
          </a:xfrm>
          <a:prstGeom prst="rect">
            <a:avLst/>
          </a:prstGeom>
          <a:solidFill>
            <a:schemeClr val="accent1"/>
          </a:solidFill>
        </p:spPr>
        <p:txBody>
          <a:bodyPr wrap="square" rtlCol="0">
            <a:spAutoFit/>
          </a:bodyPr>
          <a:p>
            <a:pPr algn="ctr"/>
            <a:r>
              <a:rPr lang="zh-CN" altLang="en-US" sz="3200" b="1" dirty="0">
                <a:solidFill>
                  <a:schemeClr val="bg1"/>
                </a:solidFill>
                <a:cs typeface="+mn-ea"/>
                <a:sym typeface="+mn-lt"/>
              </a:rPr>
              <a:t>练习</a:t>
            </a:r>
            <a:r>
              <a:rPr lang="en-US" altLang="zh-CN" sz="3200" b="1" dirty="0">
                <a:solidFill>
                  <a:schemeClr val="bg1"/>
                </a:solidFill>
                <a:cs typeface="+mn-ea"/>
                <a:sym typeface="+mn-lt"/>
              </a:rPr>
              <a:t>1min</a:t>
            </a:r>
            <a:endParaRPr lang="zh-CN" altLang="en-US" sz="32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34504" y="6274765"/>
            <a:ext cx="780118" cy="368300"/>
          </a:xfrm>
          <a:prstGeom prst="rect">
            <a:avLst/>
          </a:prstGeom>
          <a:noFill/>
        </p:spPr>
        <p:txBody>
          <a:bodyPr wrap="square" rtlCol="0">
            <a:spAutoFit/>
          </a:bodyPr>
          <a:lstStyle/>
          <a:p>
            <a:r>
              <a:rPr lang="en-US" altLang="zh-CN" dirty="0"/>
              <a:t>16/20</a:t>
            </a:r>
            <a:endParaRPr lang="zh-CN" altLang="en-US" dirty="0"/>
          </a:p>
        </p:txBody>
      </p:sp>
      <p:graphicFrame>
        <p:nvGraphicFramePr>
          <p:cNvPr id="2" name="表格 18"/>
          <p:cNvGraphicFramePr>
            <a:graphicFrameLocks noGrp="1"/>
          </p:cNvGraphicFramePr>
          <p:nvPr>
            <p:custDataLst>
              <p:tags r:id="rId1"/>
            </p:custDataLst>
          </p:nvPr>
        </p:nvGraphicFramePr>
        <p:xfrm>
          <a:off x="1120140" y="3716157"/>
          <a:ext cx="8877302" cy="1112520"/>
        </p:xfrm>
        <a:graphic>
          <a:graphicData uri="http://schemas.openxmlformats.org/drawingml/2006/table">
            <a:tbl>
              <a:tblPr firstRow="1" bandRow="1">
                <a:tableStyleId>{5C22544A-7EE6-4342-B048-85BDC9FD1C3A}</a:tableStyleId>
              </a:tblPr>
              <a:tblGrid>
                <a:gridCol w="1730792"/>
                <a:gridCol w="1429302"/>
                <a:gridCol w="1429302"/>
                <a:gridCol w="1429302"/>
                <a:gridCol w="1429302"/>
                <a:gridCol w="1429302"/>
              </a:tblGrid>
              <a:tr h="370840">
                <a:tc>
                  <a:txBody>
                    <a:bodyPr/>
                    <a:lstStyle/>
                    <a:p>
                      <a:pPr algn="ct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1</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2</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3</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4</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平均</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47.75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0.038</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0.037</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0.044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0.030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 name="表格 18"/>
          <p:cNvGraphicFramePr>
            <a:graphicFrameLocks noGrp="1"/>
          </p:cNvGraphicFramePr>
          <p:nvPr>
            <p:custDataLst>
              <p:tags r:id="rId2"/>
            </p:custDataLst>
          </p:nvPr>
        </p:nvGraphicFramePr>
        <p:xfrm>
          <a:off x="1120140" y="1711823"/>
          <a:ext cx="10177782" cy="1112520"/>
        </p:xfrm>
        <a:graphic>
          <a:graphicData uri="http://schemas.openxmlformats.org/drawingml/2006/table">
            <a:tbl>
              <a:tblPr firstRow="1" bandRow="1">
                <a:tableStyleId>{5C22544A-7EE6-4342-B048-85BDC9FD1C3A}</a:tableStyleId>
              </a:tblPr>
              <a:tblGrid>
                <a:gridCol w="1709160"/>
                <a:gridCol w="1411437"/>
                <a:gridCol w="1411437"/>
                <a:gridCol w="1411437"/>
                <a:gridCol w="1411437"/>
                <a:gridCol w="1411437"/>
                <a:gridCol w="1411437"/>
              </a:tblGrid>
              <a:tr h="370840">
                <a:tc>
                  <a:txBody>
                    <a:bodyPr/>
                    <a:lstStyle/>
                    <a:p>
                      <a:pPr algn="ct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1</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2</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3</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4</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5</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平均</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63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90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74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80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71.4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0.095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0.033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0.040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0.075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0.08</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0.065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文本框 4"/>
          <p:cNvSpPr txBox="1"/>
          <p:nvPr/>
        </p:nvSpPr>
        <p:spPr>
          <a:xfrm>
            <a:off x="323850" y="333375"/>
            <a:ext cx="2628900" cy="583565"/>
          </a:xfrm>
          <a:prstGeom prst="rect">
            <a:avLst/>
          </a:prstGeom>
          <a:solidFill>
            <a:schemeClr val="accent1"/>
          </a:solidFill>
        </p:spPr>
        <p:txBody>
          <a:bodyPr wrap="square" rtlCol="0">
            <a:spAutoFit/>
          </a:bodyPr>
          <a:lstStyle/>
          <a:p>
            <a:pPr algn="ctr"/>
            <a:r>
              <a:rPr lang="zh-CN" altLang="en-US" sz="3200" b="1" dirty="0">
                <a:solidFill>
                  <a:schemeClr val="bg1"/>
                </a:solidFill>
                <a:cs typeface="+mn-ea"/>
                <a:sym typeface="+mn-lt"/>
              </a:rPr>
              <a:t>练习</a:t>
            </a:r>
            <a:r>
              <a:rPr lang="en-US" altLang="zh-CN" sz="3200" b="1" dirty="0">
                <a:solidFill>
                  <a:schemeClr val="bg1"/>
                </a:solidFill>
                <a:cs typeface="+mn-ea"/>
                <a:sym typeface="+mn-lt"/>
              </a:rPr>
              <a:t>5min+</a:t>
            </a:r>
            <a:endParaRPr lang="zh-CN" altLang="en-US" sz="3200" b="1" dirty="0">
              <a:solidFill>
                <a:schemeClr val="bg1"/>
              </a:solidFill>
              <a:cs typeface="+mn-ea"/>
              <a:sym typeface="+mn-lt"/>
            </a:endParaRPr>
          </a:p>
        </p:txBody>
      </p:sp>
      <p:sp>
        <p:nvSpPr>
          <p:cNvPr id="6" name="文本框 5"/>
          <p:cNvSpPr txBox="1"/>
          <p:nvPr/>
        </p:nvSpPr>
        <p:spPr>
          <a:xfrm>
            <a:off x="670560" y="1155563"/>
            <a:ext cx="1980029" cy="369332"/>
          </a:xfrm>
          <a:prstGeom prst="rect">
            <a:avLst/>
          </a:prstGeom>
          <a:noFill/>
        </p:spPr>
        <p:txBody>
          <a:bodyPr wrap="none" rtlCol="0">
            <a:spAutoFit/>
          </a:bodyPr>
          <a:lstStyle/>
          <a:p>
            <a:r>
              <a:rPr lang="en-US" altLang="zh-CN" dirty="0"/>
              <a:t>Normal Keyboard</a:t>
            </a:r>
            <a:endParaRPr lang="zh-CN" altLang="en-US" dirty="0"/>
          </a:p>
        </p:txBody>
      </p:sp>
      <p:sp>
        <p:nvSpPr>
          <p:cNvPr id="7" name="文本框 6"/>
          <p:cNvSpPr txBox="1"/>
          <p:nvPr/>
        </p:nvSpPr>
        <p:spPr>
          <a:xfrm>
            <a:off x="670559" y="3327400"/>
            <a:ext cx="2031325" cy="369332"/>
          </a:xfrm>
          <a:prstGeom prst="rect">
            <a:avLst/>
          </a:prstGeom>
          <a:noFill/>
        </p:spPr>
        <p:txBody>
          <a:bodyPr wrap="none" rtlCol="0">
            <a:spAutoFit/>
          </a:bodyPr>
          <a:lstStyle/>
          <a:p>
            <a:r>
              <a:rPr lang="en-US" altLang="zh-CN" dirty="0"/>
              <a:t>Inclined Keyboard</a:t>
            </a:r>
            <a:endParaRPr lang="zh-CN" altLang="en-US" dirty="0"/>
          </a:p>
        </p:txBody>
      </p:sp>
      <p:sp>
        <p:nvSpPr>
          <p:cNvPr id="8" name="文本框 7"/>
          <p:cNvSpPr txBox="1"/>
          <p:nvPr/>
        </p:nvSpPr>
        <p:spPr>
          <a:xfrm>
            <a:off x="670559" y="5333105"/>
            <a:ext cx="1749197" cy="646331"/>
          </a:xfrm>
          <a:prstGeom prst="rect">
            <a:avLst/>
          </a:prstGeom>
          <a:noFill/>
        </p:spPr>
        <p:txBody>
          <a:bodyPr wrap="none" rtlCol="0">
            <a:spAutoFit/>
          </a:bodyPr>
          <a:lstStyle/>
          <a:p>
            <a:r>
              <a:rPr lang="en-US" altLang="zh-CN" dirty="0"/>
              <a:t>Slide Keyboard</a:t>
            </a:r>
            <a:endParaRPr lang="en-US" altLang="zh-CN" dirty="0"/>
          </a:p>
          <a:p>
            <a:r>
              <a:rPr lang="en-US" altLang="zh-CN" dirty="0"/>
              <a:t>(</a:t>
            </a:r>
            <a:r>
              <a:rPr lang="zh-CN" altLang="en-US" dirty="0"/>
              <a:t>未做足够测试</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24535" y="1144270"/>
            <a:ext cx="3688080" cy="368300"/>
          </a:xfrm>
          <a:prstGeom prst="rect">
            <a:avLst/>
          </a:prstGeom>
          <a:noFill/>
        </p:spPr>
        <p:txBody>
          <a:bodyPr wrap="square" rtlCol="0" anchor="t">
            <a:spAutoFit/>
          </a:bodyPr>
          <a:p>
            <a:r>
              <a:rPr lang="en-US" altLang="zh-CN" dirty="0">
                <a:sym typeface="+mn-ea"/>
              </a:rPr>
              <a:t>Normal Keyboard </a:t>
            </a:r>
            <a:r>
              <a:rPr lang="zh-CN" altLang="en-US" dirty="0">
                <a:sym typeface="+mn-ea"/>
              </a:rPr>
              <a:t>熟练后</a:t>
            </a:r>
            <a:r>
              <a:rPr lang="en-US" altLang="zh-CN" dirty="0">
                <a:sym typeface="+mn-ea"/>
              </a:rPr>
              <a:t> (&lt;30min)</a:t>
            </a:r>
            <a:endParaRPr lang="en-US" altLang="zh-CN" dirty="0">
              <a:sym typeface="+mn-ea"/>
            </a:endParaRPr>
          </a:p>
        </p:txBody>
      </p:sp>
      <p:graphicFrame>
        <p:nvGraphicFramePr>
          <p:cNvPr id="6" name="表格 18"/>
          <p:cNvGraphicFramePr>
            <a:graphicFrameLocks noGrp="1"/>
          </p:cNvGraphicFramePr>
          <p:nvPr>
            <p:custDataLst>
              <p:tags r:id="rId1"/>
            </p:custDataLst>
          </p:nvPr>
        </p:nvGraphicFramePr>
        <p:xfrm>
          <a:off x="2418715" y="1739763"/>
          <a:ext cx="10177782" cy="1112520"/>
        </p:xfrm>
        <a:graphic>
          <a:graphicData uri="http://schemas.openxmlformats.org/drawingml/2006/table">
            <a:tbl>
              <a:tblPr firstRow="1" bandRow="1">
                <a:tableStyleId>{5C22544A-7EE6-4342-B048-85BDC9FD1C3A}</a:tableStyleId>
              </a:tblPr>
              <a:tblGrid>
                <a:gridCol w="1709160"/>
                <a:gridCol w="1411437"/>
                <a:gridCol w="1411437"/>
                <a:gridCol w="1411437"/>
                <a:gridCol w="1411437"/>
              </a:tblGrid>
              <a:tr h="370840">
                <a:tc>
                  <a:txBody>
                    <a:bodyPr/>
                    <a:p>
                      <a:pPr algn="ct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solidFill>
                            <a:sysClr val="windowText" lastClr="000000"/>
                          </a:solidFill>
                        </a:rPr>
                        <a:t>1</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solidFill>
                            <a:sysClr val="windowText" lastClr="000000"/>
                          </a:solidFill>
                        </a:rPr>
                        <a:t>2</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solidFill>
                            <a:sysClr val="windowText" lastClr="000000"/>
                          </a:solidFill>
                        </a:rPr>
                        <a:t>3</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zh-CN" altLang="en-US" dirty="0">
                          <a:solidFill>
                            <a:sysClr val="windowText" lastClr="000000"/>
                          </a:solidFill>
                        </a:rPr>
                        <a:t>平均</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t>100</a:t>
                      </a:r>
                      <a:endParaRPr lang="en-US" altLang="zh-C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t>107</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t>107</a:t>
                      </a:r>
                      <a:endParaRPr lang="en-US" altLang="zh-C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t>104.7</a:t>
                      </a:r>
                      <a:endParaRPr lang="en-US" altLang="zh-C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t>0.030</a:t>
                      </a:r>
                      <a:endParaRPr lang="en-US" altLang="zh-C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t>0.084</a:t>
                      </a:r>
                      <a:endParaRPr lang="en-US" altLang="zh-C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t>0.075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dirty="0"/>
                        <a:t>0.063</a:t>
                      </a:r>
                      <a:endParaRPr lang="en-US" altLang="zh-C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2"/>
          <p:cNvSpPr txBox="1"/>
          <p:nvPr/>
        </p:nvSpPr>
        <p:spPr>
          <a:xfrm>
            <a:off x="5577253" y="6213805"/>
            <a:ext cx="780118" cy="368300"/>
          </a:xfrm>
          <a:prstGeom prst="rect">
            <a:avLst/>
          </a:prstGeom>
          <a:noFill/>
        </p:spPr>
        <p:txBody>
          <a:bodyPr wrap="square" rtlCol="0">
            <a:spAutoFit/>
          </a:bodyPr>
          <a:p>
            <a:r>
              <a:rPr lang="en-US" altLang="zh-CN" dirty="0"/>
              <a:t>17/20</a:t>
            </a:r>
            <a:endParaRPr lang="zh-CN" altLang="en-US" dirty="0"/>
          </a:p>
        </p:txBody>
      </p:sp>
      <p:sp>
        <p:nvSpPr>
          <p:cNvPr id="8" name="文本框 7"/>
          <p:cNvSpPr txBox="1"/>
          <p:nvPr/>
        </p:nvSpPr>
        <p:spPr>
          <a:xfrm>
            <a:off x="323850" y="333375"/>
            <a:ext cx="2628900" cy="583565"/>
          </a:xfrm>
          <a:prstGeom prst="rect">
            <a:avLst/>
          </a:prstGeom>
          <a:solidFill>
            <a:schemeClr val="accent1"/>
          </a:solidFill>
        </p:spPr>
        <p:txBody>
          <a:bodyPr wrap="square" rtlCol="0">
            <a:spAutoFit/>
          </a:bodyPr>
          <a:p>
            <a:pPr algn="ctr"/>
            <a:r>
              <a:rPr lang="zh-CN" altLang="en-US" sz="3200" b="1" dirty="0">
                <a:solidFill>
                  <a:schemeClr val="bg1"/>
                </a:solidFill>
                <a:cs typeface="+mn-ea"/>
                <a:sym typeface="+mn-lt"/>
              </a:rPr>
              <a:t>其他数据</a:t>
            </a:r>
            <a:endParaRPr lang="zh-CN" altLang="en-US" sz="3200" b="1" dirty="0">
              <a:solidFill>
                <a:schemeClr val="bg1"/>
              </a:solidFill>
              <a:cs typeface="+mn-ea"/>
              <a:sym typeface="+mn-lt"/>
            </a:endParaRPr>
          </a:p>
        </p:txBody>
      </p:sp>
      <p:sp>
        <p:nvSpPr>
          <p:cNvPr id="10" name="文本框 9"/>
          <p:cNvSpPr txBox="1"/>
          <p:nvPr/>
        </p:nvSpPr>
        <p:spPr>
          <a:xfrm>
            <a:off x="724535" y="3079750"/>
            <a:ext cx="6096000" cy="368300"/>
          </a:xfrm>
          <a:prstGeom prst="rect">
            <a:avLst/>
          </a:prstGeom>
          <a:noFill/>
        </p:spPr>
        <p:txBody>
          <a:bodyPr wrap="square" rtlCol="0" anchor="t">
            <a:spAutoFit/>
          </a:bodyPr>
          <a:p>
            <a:r>
              <a:rPr lang="zh-CN" altLang="en-US" dirty="0">
                <a:sym typeface="+mn-ea"/>
              </a:rPr>
              <a:t>原始</a:t>
            </a:r>
            <a:r>
              <a:rPr lang="zh-CN" altLang="en-US" dirty="0">
                <a:sym typeface="+mn-ea"/>
              </a:rPr>
              <a:t>数据</a:t>
            </a:r>
            <a:endParaRPr lang="zh-CN" altLang="en-US" dirty="0">
              <a:sym typeface="+mn-ea"/>
            </a:endParaRPr>
          </a:p>
        </p:txBody>
      </p:sp>
      <p:pic>
        <p:nvPicPr>
          <p:cNvPr id="11" name="图片 10"/>
          <p:cNvPicPr>
            <a:picLocks noChangeAspect="1"/>
          </p:cNvPicPr>
          <p:nvPr/>
        </p:nvPicPr>
        <p:blipFill>
          <a:blip r:embed="rId2"/>
          <a:stretch>
            <a:fillRect/>
          </a:stretch>
        </p:blipFill>
        <p:spPr>
          <a:xfrm>
            <a:off x="560705" y="3669030"/>
            <a:ext cx="11071860" cy="2324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l="1577" b="26536"/>
          <a:stretch>
            <a:fillRect/>
          </a:stretch>
        </p:blipFill>
        <p:spPr>
          <a:xfrm flipH="1">
            <a:off x="0" y="-4646"/>
            <a:ext cx="7998965" cy="3429000"/>
          </a:xfrm>
          <a:prstGeom prst="rect">
            <a:avLst/>
          </a:prstGeom>
        </p:spPr>
      </p:pic>
      <p:pic>
        <p:nvPicPr>
          <p:cNvPr id="7" name="图片 6"/>
          <p:cNvPicPr>
            <a:picLocks noChangeAspect="1"/>
          </p:cNvPicPr>
          <p:nvPr/>
        </p:nvPicPr>
        <p:blipFill rotWithShape="1">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l="36637" t="16732" b="56471"/>
          <a:stretch>
            <a:fillRect/>
          </a:stretch>
        </p:blipFill>
        <p:spPr>
          <a:xfrm>
            <a:off x="6221516" y="1554119"/>
            <a:ext cx="5970482" cy="1450176"/>
          </a:xfrm>
          <a:prstGeom prst="rect">
            <a:avLst/>
          </a:prstGeom>
        </p:spPr>
      </p:pic>
      <p:grpSp>
        <p:nvGrpSpPr>
          <p:cNvPr id="5" name="组合 4"/>
          <p:cNvGrpSpPr/>
          <p:nvPr/>
        </p:nvGrpSpPr>
        <p:grpSpPr>
          <a:xfrm>
            <a:off x="4105275" y="3048000"/>
            <a:ext cx="8086724" cy="1743074"/>
            <a:chOff x="4105275" y="3048000"/>
            <a:chExt cx="8086724" cy="1743074"/>
          </a:xfrm>
        </p:grpSpPr>
        <p:pic>
          <p:nvPicPr>
            <p:cNvPr id="4" name="图片 3"/>
            <p:cNvPicPr>
              <a:picLocks noChangeAspect="1"/>
            </p:cNvPicPr>
            <p:nvPr/>
          </p:nvPicPr>
          <p:blipFill rotWithShape="1">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4105275" y="3048000"/>
              <a:ext cx="8086724" cy="1743074"/>
            </a:xfrm>
            <a:prstGeom prst="rect">
              <a:avLst/>
            </a:prstGeom>
          </p:spPr>
        </p:pic>
        <p:sp>
          <p:nvSpPr>
            <p:cNvPr id="18" name="文本框 17"/>
            <p:cNvSpPr txBox="1"/>
            <p:nvPr/>
          </p:nvSpPr>
          <p:spPr>
            <a:xfrm>
              <a:off x="6915150" y="3319373"/>
              <a:ext cx="4556868" cy="1198880"/>
            </a:xfrm>
            <a:prstGeom prst="rect">
              <a:avLst/>
            </a:prstGeom>
            <a:noFill/>
          </p:spPr>
          <p:txBody>
            <a:bodyPr wrap="square" rtlCol="0">
              <a:spAutoFit/>
            </a:bodyPr>
            <a:lstStyle/>
            <a:p>
              <a:pPr algn="ctr"/>
              <a:r>
                <a:rPr lang="zh-CN" altLang="en-US" sz="7200" b="1" dirty="0">
                  <a:solidFill>
                    <a:schemeClr val="bg1"/>
                  </a:solidFill>
                  <a:cs typeface="+mn-ea"/>
                  <a:sym typeface="+mn-lt"/>
                </a:rPr>
                <a:t>对比</a:t>
              </a:r>
              <a:endParaRPr lang="zh-CN" altLang="en-US" sz="7200" b="1" dirty="0">
                <a:solidFill>
                  <a:schemeClr val="bg1"/>
                </a:solidFill>
                <a:cs typeface="+mn-ea"/>
                <a:sym typeface="+mn-lt"/>
              </a:endParaRPr>
            </a:p>
          </p:txBody>
        </p:sp>
      </p:grpSp>
      <p:pic>
        <p:nvPicPr>
          <p:cNvPr id="24" name="图片 23"/>
          <p:cNvPicPr>
            <a:picLocks noChangeAspect="1"/>
          </p:cNvPicPr>
          <p:nvPr/>
        </p:nvPicPr>
        <p:blipFill rotWithShape="1">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1856" y="6517340"/>
            <a:ext cx="12193855" cy="34065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3" y="57294"/>
            <a:ext cx="3543821" cy="673825"/>
          </a:xfrm>
          <a:prstGeom prst="rect">
            <a:avLst/>
          </a:prstGeom>
        </p:spPr>
      </p:pic>
      <p:sp>
        <p:nvSpPr>
          <p:cNvPr id="10" name="文本框 1"/>
          <p:cNvSpPr txBox="1"/>
          <p:nvPr/>
        </p:nvSpPr>
        <p:spPr>
          <a:xfrm>
            <a:off x="4105275" y="3073151"/>
            <a:ext cx="2590800" cy="1691640"/>
          </a:xfrm>
          <a:prstGeom prst="rect">
            <a:avLst/>
          </a:prstGeom>
          <a:noFill/>
        </p:spPr>
        <p:txBody>
          <a:bodyPr wrap="square" rtlCol="0">
            <a:spAutoFit/>
          </a:bodyPr>
          <a:lstStyle/>
          <a:p>
            <a:pPr algn="ctr"/>
            <a:r>
              <a:rPr lang="en-US" altLang="zh-CN" sz="10400" b="1" dirty="0">
                <a:solidFill>
                  <a:schemeClr val="bg1"/>
                </a:solidFill>
                <a:cs typeface="+mn-ea"/>
                <a:sym typeface="+mn-lt"/>
              </a:rPr>
              <a:t>03</a:t>
            </a:r>
            <a:endParaRPr lang="zh-CN" altLang="en-US" sz="104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3391" y="6264605"/>
            <a:ext cx="780118" cy="368300"/>
          </a:xfrm>
          <a:prstGeom prst="rect">
            <a:avLst/>
          </a:prstGeom>
          <a:noFill/>
        </p:spPr>
        <p:txBody>
          <a:bodyPr wrap="square" rtlCol="0">
            <a:spAutoFit/>
          </a:bodyPr>
          <a:lstStyle/>
          <a:p>
            <a:r>
              <a:rPr lang="en-US" altLang="zh-CN" dirty="0"/>
              <a:t>19/20</a:t>
            </a:r>
            <a:endParaRPr lang="zh-CN" altLang="en-US" dirty="0"/>
          </a:p>
        </p:txBody>
      </p:sp>
      <p:sp>
        <p:nvSpPr>
          <p:cNvPr id="6" name="文本框 5"/>
          <p:cNvSpPr txBox="1"/>
          <p:nvPr/>
        </p:nvSpPr>
        <p:spPr>
          <a:xfrm>
            <a:off x="791892" y="1060921"/>
            <a:ext cx="1795780" cy="460375"/>
          </a:xfrm>
          <a:prstGeom prst="rect">
            <a:avLst/>
          </a:prstGeom>
          <a:noFill/>
        </p:spPr>
        <p:txBody>
          <a:bodyPr wrap="none" rtlCol="0">
            <a:spAutoFit/>
          </a:bodyPr>
          <a:lstStyle/>
          <a:p>
            <a:pPr indent="0" algn="l">
              <a:buClrTx/>
              <a:buSzPct val="50000"/>
              <a:buNone/>
            </a:pPr>
            <a:r>
              <a:rPr lang="zh-CN" altLang="en-US" sz="2400" b="1" spc="130" dirty="0">
                <a:solidFill>
                  <a:schemeClr val="accent1"/>
                </a:solidFill>
                <a:effectLst>
                  <a:outerShdw blurRad="38100" dist="25400" dir="5400000" algn="ctr" rotWithShape="0">
                    <a:srgbClr val="6E747A">
                      <a:alpha val="43000"/>
                    </a:srgbClr>
                  </a:outerShdw>
                </a:effectLst>
              </a:rPr>
              <a:t>客观指标上</a:t>
            </a:r>
            <a:endParaRPr lang="zh-CN" altLang="en-US" sz="2400" b="1" spc="130" dirty="0">
              <a:solidFill>
                <a:schemeClr val="accent1"/>
              </a:solidFill>
              <a:effectLst>
                <a:outerShdw blurRad="38100" dist="25400" dir="5400000" algn="ctr" rotWithShape="0">
                  <a:srgbClr val="6E747A">
                    <a:alpha val="43000"/>
                  </a:srgbClr>
                </a:outerShdw>
              </a:effectLst>
            </a:endParaRPr>
          </a:p>
        </p:txBody>
      </p:sp>
      <p:sp>
        <p:nvSpPr>
          <p:cNvPr id="7" name="文本框 6"/>
          <p:cNvSpPr txBox="1"/>
          <p:nvPr/>
        </p:nvSpPr>
        <p:spPr>
          <a:xfrm>
            <a:off x="791892" y="2806038"/>
            <a:ext cx="1795780" cy="460375"/>
          </a:xfrm>
          <a:prstGeom prst="rect">
            <a:avLst/>
          </a:prstGeom>
          <a:noFill/>
        </p:spPr>
        <p:txBody>
          <a:bodyPr wrap="none" rtlCol="0">
            <a:spAutoFit/>
          </a:bodyPr>
          <a:lstStyle/>
          <a:p>
            <a:pPr indent="0" algn="l">
              <a:buClrTx/>
              <a:buSzPct val="50000"/>
              <a:buNone/>
            </a:pPr>
            <a:r>
              <a:rPr lang="zh-CN" altLang="en-US" sz="2400" b="1" spc="130" dirty="0">
                <a:solidFill>
                  <a:schemeClr val="accent1"/>
                </a:solidFill>
                <a:effectLst>
                  <a:outerShdw blurRad="38100" dist="25400" dir="5400000" algn="ctr" rotWithShape="0">
                    <a:srgbClr val="6E747A">
                      <a:alpha val="43000"/>
                    </a:srgbClr>
                  </a:outerShdw>
                </a:effectLst>
              </a:rPr>
              <a:t>主观感受上</a:t>
            </a:r>
            <a:endParaRPr lang="zh-CN" altLang="en-US" sz="2400" b="1" spc="130" dirty="0">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1462453" y="1652878"/>
            <a:ext cx="8737600" cy="1014730"/>
          </a:xfrm>
          <a:prstGeom prst="rect">
            <a:avLst/>
          </a:prstGeom>
          <a:noFill/>
        </p:spPr>
        <p:txBody>
          <a:bodyPr wrap="square" rtlCol="0">
            <a:spAutoFit/>
          </a:bodyPr>
          <a:lstStyle/>
          <a:p>
            <a:pPr marL="342900" indent="-342900" algn="l">
              <a:buClrTx/>
              <a:buSzPct val="50000"/>
              <a:buFont typeface="Wingdings" panose="05000000000000000000" charset="0"/>
              <a:buChar char="l"/>
            </a:pPr>
            <a:r>
              <a:rPr lang="zh-CN" altLang="en-US" sz="2000" spc="130" dirty="0">
                <a:solidFill>
                  <a:schemeClr val="accent1"/>
                </a:solidFill>
                <a:effectLst>
                  <a:outerShdw blurRad="38100" dist="25400" dir="5400000" algn="ctr" rotWithShape="0">
                    <a:srgbClr val="6E747A">
                      <a:alpha val="43000"/>
                    </a:srgbClr>
                  </a:outerShdw>
                </a:effectLst>
              </a:rPr>
              <a:t>方案一 Normal Keyboard 最快，方案三 Slide Keyboard 错误率最低。方案二 Incined Keyboard 上手较慢，速度位于中间，错误率较高，个体差异较大。</a:t>
            </a:r>
            <a:endParaRPr lang="zh-CN" altLang="en-US" sz="2000" spc="130" dirty="0">
              <a:solidFill>
                <a:schemeClr val="accent1"/>
              </a:solidFill>
              <a:effectLst>
                <a:outerShdw blurRad="38100" dist="25400" dir="5400000" algn="ctr" rotWithShape="0">
                  <a:srgbClr val="6E747A">
                    <a:alpha val="43000"/>
                  </a:srgbClr>
                </a:outerShdw>
              </a:effectLst>
            </a:endParaRPr>
          </a:p>
        </p:txBody>
      </p:sp>
      <p:sp>
        <p:nvSpPr>
          <p:cNvPr id="11" name="文本框 10"/>
          <p:cNvSpPr txBox="1"/>
          <p:nvPr/>
        </p:nvSpPr>
        <p:spPr>
          <a:xfrm>
            <a:off x="1462453" y="3404870"/>
            <a:ext cx="8737600" cy="1630045"/>
          </a:xfrm>
          <a:prstGeom prst="rect">
            <a:avLst/>
          </a:prstGeom>
          <a:noFill/>
        </p:spPr>
        <p:txBody>
          <a:bodyPr wrap="square" rtlCol="0">
            <a:spAutoFit/>
          </a:bodyPr>
          <a:lstStyle/>
          <a:p>
            <a:pPr marL="342900" indent="-342900" algn="l">
              <a:buClrTx/>
              <a:buSzPct val="50000"/>
              <a:buFont typeface="Wingdings" panose="05000000000000000000" charset="0"/>
              <a:buChar char="l"/>
            </a:pPr>
            <a:r>
              <a:rPr lang="zh-CN" altLang="en-US" sz="2000" spc="130" dirty="0">
                <a:solidFill>
                  <a:schemeClr val="accent1"/>
                </a:solidFill>
                <a:effectLst>
                  <a:outerShdw blurRad="38100" dist="25400" dir="5400000" algn="ctr" rotWithShape="0">
                    <a:srgbClr val="6E747A">
                      <a:alpha val="43000"/>
                    </a:srgbClr>
                  </a:outerShdw>
                </a:effectLst>
              </a:rPr>
              <a:t>方案一最熟悉，容易在较短时间达到较快速度。</a:t>
            </a:r>
            <a:endParaRPr lang="zh-CN" altLang="en-US" sz="2000" spc="130" dirty="0">
              <a:solidFill>
                <a:schemeClr val="accent1"/>
              </a:solidFill>
              <a:effectLst>
                <a:outerShdw blurRad="38100" dist="25400" dir="5400000" algn="ctr" rotWithShape="0">
                  <a:srgbClr val="6E747A">
                    <a:alpha val="43000"/>
                  </a:srgbClr>
                </a:outerShdw>
              </a:effectLst>
            </a:endParaRPr>
          </a:p>
          <a:p>
            <a:pPr marL="342900" indent="-342900" algn="l">
              <a:buClrTx/>
              <a:buSzPct val="50000"/>
              <a:buFont typeface="Wingdings" panose="05000000000000000000" charset="0"/>
              <a:buChar char="l"/>
            </a:pPr>
            <a:r>
              <a:rPr lang="zh-CN" altLang="en-US" sz="2000" spc="130" dirty="0">
                <a:solidFill>
                  <a:schemeClr val="accent1"/>
                </a:solidFill>
                <a:effectLst>
                  <a:outerShdw blurRad="38100" dist="25400" dir="5400000" algn="ctr" rotWithShape="0">
                    <a:srgbClr val="6E747A">
                      <a:alpha val="43000"/>
                    </a:srgbClr>
                  </a:outerShdw>
                </a:effectLst>
              </a:rPr>
              <a:t>方案二手指滑动找按键较方案一更舒适，因键盘模型和触摸板直接对应，按键位置的视觉反馈更强。但按键位置、字母顺序不合理使得找字母困难。</a:t>
            </a:r>
            <a:endParaRPr lang="zh-CN" altLang="en-US" sz="2000" spc="130" dirty="0">
              <a:solidFill>
                <a:schemeClr val="accent1"/>
              </a:solidFill>
              <a:effectLst>
                <a:outerShdw blurRad="38100" dist="25400" dir="5400000" algn="ctr" rotWithShape="0">
                  <a:srgbClr val="6E747A">
                    <a:alpha val="43000"/>
                  </a:srgbClr>
                </a:outerShdw>
              </a:effectLst>
            </a:endParaRPr>
          </a:p>
          <a:p>
            <a:pPr marL="342900" indent="-342900" algn="l">
              <a:buClrTx/>
              <a:buSzPct val="50000"/>
              <a:buFont typeface="Wingdings" panose="05000000000000000000" charset="0"/>
              <a:buChar char="l"/>
            </a:pPr>
            <a:r>
              <a:rPr lang="zh-CN" altLang="en-US" sz="2000" spc="130" dirty="0">
                <a:solidFill>
                  <a:schemeClr val="accent1"/>
                </a:solidFill>
                <a:effectLst>
                  <a:outerShdw blurRad="38100" dist="25400" dir="5400000" algn="ctr" rotWithShape="0">
                    <a:srgbClr val="6E747A">
                      <a:alpha val="43000"/>
                    </a:srgbClr>
                  </a:outerShdw>
                </a:effectLst>
              </a:rPr>
              <a:t>方案三最简单直观，上手快，但运动映射不理想。</a:t>
            </a:r>
            <a:endParaRPr lang="zh-CN" altLang="en-US" sz="2000" spc="130" dirty="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850" y="333375"/>
            <a:ext cx="2628900" cy="583565"/>
          </a:xfrm>
          <a:prstGeom prst="rect">
            <a:avLst/>
          </a:prstGeom>
          <a:solidFill>
            <a:schemeClr val="accent1"/>
          </a:solidFill>
        </p:spPr>
        <p:txBody>
          <a:bodyPr wrap="square" rtlCol="0">
            <a:spAutoFit/>
          </a:bodyPr>
          <a:lstStyle/>
          <a:p>
            <a:pPr algn="ctr"/>
            <a:r>
              <a:rPr lang="zh-CN" altLang="en-US" sz="3200" b="1" dirty="0">
                <a:solidFill>
                  <a:schemeClr val="bg1"/>
                </a:solidFill>
                <a:cs typeface="+mn-ea"/>
                <a:sym typeface="+mn-lt"/>
              </a:rPr>
              <a:t>整体优化</a:t>
            </a:r>
            <a:endParaRPr lang="zh-CN" altLang="en-US" sz="3200" b="1" dirty="0">
              <a:solidFill>
                <a:schemeClr val="bg1"/>
              </a:solidFill>
              <a:cs typeface="+mn-ea"/>
              <a:sym typeface="+mn-lt"/>
            </a:endParaRPr>
          </a:p>
        </p:txBody>
      </p:sp>
      <p:sp>
        <p:nvSpPr>
          <p:cNvPr id="3" name="TextBox 2"/>
          <p:cNvSpPr txBox="1"/>
          <p:nvPr/>
        </p:nvSpPr>
        <p:spPr>
          <a:xfrm>
            <a:off x="5577253" y="6356045"/>
            <a:ext cx="780118" cy="368300"/>
          </a:xfrm>
          <a:prstGeom prst="rect">
            <a:avLst/>
          </a:prstGeom>
          <a:noFill/>
        </p:spPr>
        <p:txBody>
          <a:bodyPr wrap="square" rtlCol="0">
            <a:spAutoFit/>
          </a:bodyPr>
          <a:lstStyle/>
          <a:p>
            <a:r>
              <a:rPr lang="en-US" altLang="zh-CN" dirty="0"/>
              <a:t>20/20</a:t>
            </a:r>
            <a:endParaRPr lang="zh-CN" altLang="en-US" dirty="0"/>
          </a:p>
        </p:txBody>
      </p:sp>
      <p:sp>
        <p:nvSpPr>
          <p:cNvPr id="7" name="TextBox 1"/>
          <p:cNvSpPr txBox="1"/>
          <p:nvPr/>
        </p:nvSpPr>
        <p:spPr>
          <a:xfrm>
            <a:off x="796607" y="1624727"/>
            <a:ext cx="10600055" cy="4338320"/>
          </a:xfrm>
          <a:prstGeom prst="rect">
            <a:avLst/>
          </a:prstGeom>
          <a:noFill/>
        </p:spPr>
        <p:txBody>
          <a:bodyPr wrap="square" rtlCol="0">
            <a:spAutoFit/>
          </a:bodyPr>
          <a:lstStyle/>
          <a:p>
            <a:pPr indent="0" algn="l">
              <a:buClrTx/>
              <a:buSzPct val="50000"/>
              <a:buNone/>
            </a:pPr>
            <a:r>
              <a:rPr lang="zh-CN" altLang="en-US" sz="2400" b="1" spc="130" dirty="0">
                <a:solidFill>
                  <a:schemeClr val="accent1"/>
                </a:solidFill>
                <a:effectLst>
                  <a:outerShdw blurRad="38100" dist="25400" dir="5400000" algn="ctr" rotWithShape="0">
                    <a:srgbClr val="6E747A">
                      <a:alpha val="43000"/>
                    </a:srgbClr>
                  </a:outerShdw>
                </a:effectLst>
              </a:rPr>
              <a:t>无法追踪手指位置是基于触摸板映射的方法相较于手柄运动的方法最大的劣势。</a:t>
            </a:r>
            <a:endParaRPr lang="zh-CN" altLang="en-US" sz="2400" b="1" spc="130" dirty="0">
              <a:solidFill>
                <a:schemeClr val="accent1"/>
              </a:solidFill>
              <a:effectLst>
                <a:outerShdw blurRad="38100" dist="25400" dir="5400000" algn="ctr" rotWithShape="0">
                  <a:srgbClr val="6E747A">
                    <a:alpha val="43000"/>
                  </a:srgbClr>
                </a:outerShdw>
              </a:effectLst>
            </a:endParaRPr>
          </a:p>
          <a:p>
            <a:pPr marL="342900" indent="-342900" algn="l">
              <a:buClrTx/>
              <a:buSzPct val="50000"/>
              <a:buFont typeface="Wingdings" panose="05000000000000000000" charset="0"/>
              <a:buChar char="l"/>
            </a:pPr>
            <a:endParaRPr lang="en-US" altLang="zh-CN" sz="2000" spc="130" dirty="0">
              <a:solidFill>
                <a:schemeClr val="accent1"/>
              </a:solidFill>
              <a:effectLst>
                <a:outerShdw blurRad="38100" dist="25400" dir="5400000" algn="ctr" rotWithShape="0">
                  <a:srgbClr val="6E747A">
                    <a:alpha val="43000"/>
                  </a:srgbClr>
                </a:outerShdw>
              </a:effectLst>
              <a:sym typeface="+mn-ea"/>
            </a:endParaRPr>
          </a:p>
          <a:p>
            <a:pPr marL="342900" indent="-342900">
              <a:spcAft>
                <a:spcPts val="1200"/>
              </a:spcAft>
              <a:buSzPct val="50000"/>
              <a:buFont typeface="Wingdings" panose="05000000000000000000" charset="0"/>
              <a:buChar char="l"/>
            </a:pPr>
            <a:r>
              <a:rPr lang="zh-CN" altLang="en-US" sz="2000" spc="130" dirty="0">
                <a:solidFill>
                  <a:schemeClr val="accent1"/>
                </a:solidFill>
                <a:effectLst>
                  <a:outerShdw blurRad="38100" dist="25400" dir="5400000" algn="ctr" rotWithShape="0">
                    <a:srgbClr val="6E747A">
                      <a:alpha val="43000"/>
                    </a:srgbClr>
                  </a:outerShdw>
                </a:effectLst>
                <a:sym typeface="+mn-ea"/>
              </a:rPr>
              <a:t>调整按键布局，减少触摸板边缘按键密度。针对触控板硬件在边缘的非线性检测值造成的宽度不均进行优化。</a:t>
            </a:r>
            <a:endParaRPr lang="zh-CN" altLang="en-US" sz="2000" spc="130" dirty="0">
              <a:solidFill>
                <a:schemeClr val="accent1"/>
              </a:solidFill>
              <a:effectLst>
                <a:outerShdw blurRad="38100" dist="25400" dir="5400000" algn="ctr" rotWithShape="0">
                  <a:srgbClr val="6E747A">
                    <a:alpha val="43000"/>
                  </a:srgbClr>
                </a:outerShdw>
              </a:effectLst>
            </a:endParaRPr>
          </a:p>
          <a:p>
            <a:pPr marL="342900" indent="-342900" algn="l">
              <a:spcAft>
                <a:spcPts val="1200"/>
              </a:spcAft>
              <a:buClrTx/>
              <a:buSzPct val="50000"/>
              <a:buFont typeface="Wingdings" panose="05000000000000000000" charset="0"/>
              <a:buChar char="l"/>
            </a:pPr>
            <a:r>
              <a:rPr lang="zh-CN" altLang="en-US" sz="2000" spc="130" dirty="0">
                <a:solidFill>
                  <a:schemeClr val="accent1"/>
                </a:solidFill>
                <a:effectLst>
                  <a:outerShdw blurRad="38100" dist="25400" dir="5400000" algn="ctr" rotWithShape="0">
                    <a:srgbClr val="6E747A">
                      <a:alpha val="43000"/>
                    </a:srgbClr>
                  </a:outerShdw>
                </a:effectLst>
                <a:sym typeface="+mn-ea"/>
              </a:rPr>
              <a:t>映射区域边缘的处理，使用一些算法增加边缘选择稳定性与准确度。</a:t>
            </a:r>
            <a:endParaRPr lang="en-US" altLang="zh-CN" sz="20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1200"/>
              </a:spcAft>
              <a:buClrTx/>
              <a:buSzPct val="50000"/>
              <a:buFont typeface="Wingdings" panose="05000000000000000000" charset="0"/>
              <a:buChar char="l"/>
            </a:pPr>
            <a:r>
              <a:rPr lang="zh-CN" altLang="en-US" sz="2000" spc="130" dirty="0">
                <a:solidFill>
                  <a:schemeClr val="accent1"/>
                </a:solidFill>
                <a:effectLst>
                  <a:outerShdw blurRad="38100" dist="25400" dir="5400000" algn="ctr" rotWithShape="0">
                    <a:srgbClr val="6E747A">
                      <a:alpha val="43000"/>
                    </a:srgbClr>
                  </a:outerShdw>
                </a:effectLst>
                <a:sym typeface="+mn-ea"/>
              </a:rPr>
              <a:t>结合用户打字习惯，调整优化左右手分开的键盘中的共享</a:t>
            </a:r>
            <a:r>
              <a:rPr lang="zh-CN" altLang="en-US" sz="2000" spc="130" dirty="0">
                <a:solidFill>
                  <a:schemeClr val="accent1"/>
                </a:solidFill>
                <a:effectLst>
                  <a:outerShdw blurRad="38100" dist="25400" dir="5400000" algn="ctr" rotWithShape="0">
                    <a:srgbClr val="6E747A">
                      <a:alpha val="43000"/>
                    </a:srgbClr>
                  </a:outerShdw>
                </a:effectLst>
                <a:sym typeface="+mn-ea"/>
              </a:rPr>
              <a:t>按键。</a:t>
            </a:r>
            <a:endParaRPr lang="zh-CN" altLang="en-US" sz="20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1200"/>
              </a:spcAft>
              <a:buClrTx/>
              <a:buSzPct val="50000"/>
              <a:buFont typeface="Wingdings" panose="05000000000000000000" charset="0"/>
              <a:buChar char="l"/>
            </a:pPr>
            <a:r>
              <a:rPr lang="zh-CN" altLang="en-US" sz="2000" spc="130" dirty="0">
                <a:solidFill>
                  <a:schemeClr val="accent1"/>
                </a:solidFill>
                <a:effectLst>
                  <a:outerShdw blurRad="38100" dist="25400" dir="5400000" algn="ctr" rotWithShape="0">
                    <a:srgbClr val="6E747A">
                      <a:alpha val="43000"/>
                    </a:srgbClr>
                  </a:outerShdw>
                </a:effectLst>
                <a:sym typeface="+mn-ea"/>
              </a:rPr>
              <a:t>优化字母顺序，在行、列等特征上尽量接近常用的</a:t>
            </a:r>
            <a:r>
              <a:rPr lang="en-US" altLang="zh-CN" sz="2000" spc="130" dirty="0">
                <a:solidFill>
                  <a:schemeClr val="accent1"/>
                </a:solidFill>
                <a:effectLst>
                  <a:outerShdw blurRad="38100" dist="25400" dir="5400000" algn="ctr" rotWithShape="0">
                    <a:srgbClr val="6E747A">
                      <a:alpha val="43000"/>
                    </a:srgbClr>
                  </a:outerShdw>
                </a:effectLst>
                <a:sym typeface="+mn-ea"/>
              </a:rPr>
              <a:t>QWERT</a:t>
            </a:r>
            <a:r>
              <a:rPr lang="zh-CN" altLang="en-US" sz="2000" spc="130" dirty="0">
                <a:solidFill>
                  <a:schemeClr val="accent1"/>
                </a:solidFill>
                <a:effectLst>
                  <a:outerShdw blurRad="38100" dist="25400" dir="5400000" algn="ctr" rotWithShape="0">
                    <a:srgbClr val="6E747A">
                      <a:alpha val="43000"/>
                    </a:srgbClr>
                  </a:outerShdw>
                </a:effectLst>
                <a:sym typeface="+mn-ea"/>
              </a:rPr>
              <a:t>键盘。</a:t>
            </a:r>
            <a:endParaRPr lang="zh-CN" altLang="en-US" sz="20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1200"/>
              </a:spcAft>
              <a:buClrTx/>
              <a:buSzPct val="50000"/>
              <a:buFont typeface="Wingdings" panose="05000000000000000000" charset="0"/>
              <a:buChar char="l"/>
            </a:pPr>
            <a:r>
              <a:rPr lang="zh-CN" altLang="en-US" sz="2000" spc="130" dirty="0">
                <a:solidFill>
                  <a:schemeClr val="accent1"/>
                </a:solidFill>
                <a:effectLst>
                  <a:outerShdw blurRad="38100" dist="25400" dir="5400000" algn="ctr" rotWithShape="0">
                    <a:srgbClr val="6E747A">
                      <a:alpha val="43000"/>
                    </a:srgbClr>
                  </a:outerShdw>
                </a:effectLst>
                <a:sym typeface="+mn-ea"/>
              </a:rPr>
              <a:t>长按复选框的初始状态应根据按键在触摸板上的位置（或手指长按时的位置）进行调整，避免“无可左</a:t>
            </a:r>
            <a:r>
              <a:rPr lang="en-US" altLang="zh-CN" sz="2000" spc="130" dirty="0">
                <a:solidFill>
                  <a:schemeClr val="accent1"/>
                </a:solidFill>
                <a:effectLst>
                  <a:outerShdw blurRad="38100" dist="25400" dir="5400000" algn="ctr" rotWithShape="0">
                    <a:srgbClr val="6E747A">
                      <a:alpha val="43000"/>
                    </a:srgbClr>
                  </a:outerShdw>
                </a:effectLst>
                <a:sym typeface="+mn-ea"/>
              </a:rPr>
              <a:t>/</a:t>
            </a:r>
            <a:r>
              <a:rPr lang="zh-CN" altLang="en-US" sz="2000" spc="130" dirty="0">
                <a:solidFill>
                  <a:schemeClr val="accent1"/>
                </a:solidFill>
                <a:effectLst>
                  <a:outerShdw blurRad="38100" dist="25400" dir="5400000" algn="ctr" rotWithShape="0">
                    <a:srgbClr val="6E747A">
                      <a:alpha val="43000"/>
                    </a:srgbClr>
                  </a:outerShdw>
                </a:effectLst>
                <a:sym typeface="+mn-ea"/>
              </a:rPr>
              <a:t>右滑的空间却必须左</a:t>
            </a:r>
            <a:r>
              <a:rPr lang="en-US" altLang="zh-CN" sz="2000" spc="130" dirty="0">
                <a:solidFill>
                  <a:schemeClr val="accent1"/>
                </a:solidFill>
                <a:effectLst>
                  <a:outerShdw blurRad="38100" dist="25400" dir="5400000" algn="ctr" rotWithShape="0">
                    <a:srgbClr val="6E747A">
                      <a:alpha val="43000"/>
                    </a:srgbClr>
                  </a:outerShdw>
                </a:effectLst>
                <a:sym typeface="+mn-ea"/>
              </a:rPr>
              <a:t>/</a:t>
            </a:r>
            <a:r>
              <a:rPr lang="zh-CN" altLang="en-US" sz="2000" spc="130" dirty="0">
                <a:solidFill>
                  <a:schemeClr val="accent1"/>
                </a:solidFill>
                <a:effectLst>
                  <a:outerShdw blurRad="38100" dist="25400" dir="5400000" algn="ctr" rotWithShape="0">
                    <a:srgbClr val="6E747A">
                      <a:alpha val="43000"/>
                    </a:srgbClr>
                  </a:outerShdw>
                </a:effectLst>
                <a:sym typeface="+mn-ea"/>
              </a:rPr>
              <a:t>右滑”的情况。</a:t>
            </a:r>
            <a:endParaRPr lang="zh-CN" altLang="en-US" sz="2400" spc="130" dirty="0">
              <a:solidFill>
                <a:schemeClr val="accent1"/>
              </a:solidFill>
              <a:effectLst>
                <a:outerShdw blurRad="38100" dist="25400" dir="5400000" algn="ctr" rotWithShape="0">
                  <a:srgbClr val="6E747A">
                    <a:alpha val="43000"/>
                  </a:srgbClr>
                </a:outerShdw>
              </a:effectLst>
            </a:endParaRPr>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1856" y="6517340"/>
            <a:ext cx="12193855" cy="340659"/>
          </a:xfrm>
          <a:prstGeom prst="rect">
            <a:avLst/>
          </a:prstGeom>
        </p:spPr>
      </p:pic>
      <p:pic>
        <p:nvPicPr>
          <p:cNvPr id="6" name="图片 5"/>
          <p:cNvPicPr>
            <a:picLocks noChangeAspect="1"/>
          </p:cNvPicPr>
          <p:nvPr>
            <p:custDataLst>
              <p:tags r:id="rId2"/>
            </p:custDataLst>
          </p:nvPr>
        </p:nvPicPr>
        <p:blipFill rotWithShape="1">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l="1577" b="26536"/>
          <a:stretch>
            <a:fillRect/>
          </a:stretch>
        </p:blipFill>
        <p:spPr>
          <a:xfrm flipH="1">
            <a:off x="0" y="-4646"/>
            <a:ext cx="7998965" cy="3429000"/>
          </a:xfrm>
          <a:prstGeom prst="rect">
            <a:avLst/>
          </a:prstGeom>
        </p:spPr>
      </p:pic>
      <p:pic>
        <p:nvPicPr>
          <p:cNvPr id="7" name="图片 6"/>
          <p:cNvPicPr>
            <a:picLocks noChangeAspect="1"/>
          </p:cNvPicPr>
          <p:nvPr/>
        </p:nvPicPr>
        <p:blipFill rotWithShape="1">
          <a:blip r:embed="rId4">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l="36637" t="16732" b="56471"/>
          <a:stretch>
            <a:fillRect/>
          </a:stretch>
        </p:blipFill>
        <p:spPr>
          <a:xfrm>
            <a:off x="6221516" y="5040269"/>
            <a:ext cx="5970482" cy="1450176"/>
          </a:xfrm>
          <a:prstGeom prst="rect">
            <a:avLst/>
          </a:prstGeom>
        </p:spPr>
      </p:pic>
      <p:grpSp>
        <p:nvGrpSpPr>
          <p:cNvPr id="25" name="组合 24"/>
          <p:cNvGrpSpPr/>
          <p:nvPr>
            <p:custDataLst>
              <p:tags r:id="rId5"/>
            </p:custDataLst>
          </p:nvPr>
        </p:nvGrpSpPr>
        <p:grpSpPr>
          <a:xfrm>
            <a:off x="6013805" y="1267494"/>
            <a:ext cx="4528596" cy="814372"/>
            <a:chOff x="5804255" y="1051789"/>
            <a:chExt cx="4528596" cy="814372"/>
          </a:xfrm>
        </p:grpSpPr>
        <p:sp>
          <p:nvSpPr>
            <p:cNvPr id="9" name="îś1îďê"/>
            <p:cNvSpPr/>
            <p:nvPr/>
          </p:nvSpPr>
          <p:spPr bwMode="auto">
            <a:xfrm>
              <a:off x="5804255" y="1051789"/>
              <a:ext cx="814372" cy="814372"/>
            </a:xfrm>
            <a:prstGeom prst="diamond">
              <a:avLst/>
            </a:prstGeom>
            <a:solidFill>
              <a:schemeClr val="accent1">
                <a:lumMod val="100000"/>
              </a:schemeClr>
            </a:solidFill>
            <a:ln w="19050">
              <a:noFill/>
              <a:round/>
            </a:ln>
          </p:spPr>
          <p:txBody>
            <a:bodyPr rot="0" spcFirstLastPara="0" vert="horz" wrap="square" lIns="91440" tIns="45720" rIns="91440" bIns="45720" anchor="ctr" anchorCtr="1" forceAA="0" compatLnSpc="1">
              <a:noAutofit/>
            </a:bodyPr>
            <a:lstStyle/>
            <a:p>
              <a:pPr algn="ctr"/>
              <a:r>
                <a:rPr lang="en-US" altLang="zh-CN" sz="3200" b="1" dirty="0">
                  <a:solidFill>
                    <a:schemeClr val="bg1">
                      <a:lumMod val="100000"/>
                    </a:schemeClr>
                  </a:solidFill>
                  <a:cs typeface="+mn-ea"/>
                  <a:sym typeface="+mn-lt"/>
                </a:rPr>
                <a:t>1</a:t>
              </a:r>
              <a:endParaRPr lang="en-US" altLang="zh-CN" sz="3200" b="1" dirty="0">
                <a:solidFill>
                  <a:schemeClr val="bg1">
                    <a:lumMod val="100000"/>
                  </a:schemeClr>
                </a:solidFill>
                <a:cs typeface="+mn-ea"/>
                <a:sym typeface="+mn-lt"/>
              </a:endParaRPr>
            </a:p>
          </p:txBody>
        </p:sp>
        <p:sp>
          <p:nvSpPr>
            <p:cNvPr id="13" name="îSḻídé"/>
            <p:cNvSpPr txBox="1"/>
            <p:nvPr/>
          </p:nvSpPr>
          <p:spPr>
            <a:xfrm>
              <a:off x="6767388" y="1394689"/>
              <a:ext cx="3565463" cy="368434"/>
            </a:xfrm>
            <a:prstGeom prst="rect">
              <a:avLst/>
            </a:prstGeom>
            <a:noFill/>
          </p:spPr>
          <p:txBody>
            <a:bodyPr wrap="square" lIns="91440" tIns="45720" rIns="91440" bIns="45720" anchor="b" anchorCtr="0">
              <a:noAutofit/>
            </a:bodyPr>
            <a:lstStyle/>
            <a:p>
              <a:r>
                <a:rPr lang="zh-CN" altLang="en-US" sz="3200" b="1" dirty="0">
                  <a:cs typeface="+mn-ea"/>
                  <a:sym typeface="+mn-lt"/>
                </a:rPr>
                <a:t>工程综述</a:t>
              </a:r>
              <a:endParaRPr lang="zh-CN" altLang="en-US" sz="3200" b="1" dirty="0">
                <a:cs typeface="+mn-ea"/>
                <a:sym typeface="+mn-lt"/>
              </a:endParaRPr>
            </a:p>
          </p:txBody>
        </p:sp>
      </p:grpSp>
      <p:grpSp>
        <p:nvGrpSpPr>
          <p:cNvPr id="27" name="组合 26"/>
          <p:cNvGrpSpPr/>
          <p:nvPr/>
        </p:nvGrpSpPr>
        <p:grpSpPr>
          <a:xfrm>
            <a:off x="5898210" y="2512464"/>
            <a:ext cx="4528596" cy="814372"/>
            <a:chOff x="5239333" y="3476059"/>
            <a:chExt cx="4528596" cy="814372"/>
          </a:xfrm>
        </p:grpSpPr>
        <p:sp>
          <p:nvSpPr>
            <p:cNvPr id="12" name="îṡḻîḋè"/>
            <p:cNvSpPr/>
            <p:nvPr/>
          </p:nvSpPr>
          <p:spPr bwMode="auto">
            <a:xfrm>
              <a:off x="5239333" y="3476059"/>
              <a:ext cx="814372" cy="814372"/>
            </a:xfrm>
            <a:prstGeom prst="diamond">
              <a:avLst/>
            </a:prstGeom>
            <a:solidFill>
              <a:schemeClr val="accent1"/>
            </a:solidFill>
            <a:ln w="19050">
              <a:noFill/>
              <a:round/>
            </a:ln>
          </p:spPr>
          <p:txBody>
            <a:bodyPr rot="0" spcFirstLastPara="0" vert="horz" wrap="square" lIns="91440" tIns="45720" rIns="91440" bIns="45720" anchor="ctr" anchorCtr="1" forceAA="0" compatLnSpc="1">
              <a:noAutofit/>
            </a:bodyPr>
            <a:lstStyle/>
            <a:p>
              <a:pPr algn="ctr"/>
              <a:r>
                <a:rPr lang="en-US" altLang="zh-CN" sz="3200" b="1" dirty="0">
                  <a:solidFill>
                    <a:schemeClr val="bg1">
                      <a:lumMod val="100000"/>
                    </a:schemeClr>
                  </a:solidFill>
                  <a:cs typeface="+mn-ea"/>
                  <a:sym typeface="+mn-lt"/>
                </a:rPr>
                <a:t>2</a:t>
              </a:r>
              <a:endParaRPr lang="en-US" altLang="zh-CN" sz="3200" b="1" dirty="0">
                <a:solidFill>
                  <a:schemeClr val="bg1">
                    <a:lumMod val="100000"/>
                  </a:schemeClr>
                </a:solidFill>
                <a:cs typeface="+mn-ea"/>
                <a:sym typeface="+mn-lt"/>
              </a:endParaRPr>
            </a:p>
          </p:txBody>
        </p:sp>
        <p:sp>
          <p:nvSpPr>
            <p:cNvPr id="17" name="íṥliḓê"/>
            <p:cNvSpPr txBox="1"/>
            <p:nvPr/>
          </p:nvSpPr>
          <p:spPr>
            <a:xfrm>
              <a:off x="6202466" y="3818959"/>
              <a:ext cx="3565463" cy="368434"/>
            </a:xfrm>
            <a:prstGeom prst="rect">
              <a:avLst/>
            </a:prstGeom>
            <a:noFill/>
          </p:spPr>
          <p:txBody>
            <a:bodyPr wrap="square" lIns="91440" tIns="45720" rIns="91440" bIns="45720" anchor="b" anchorCtr="0">
              <a:noAutofit/>
            </a:bodyPr>
            <a:lstStyle/>
            <a:p>
              <a:r>
                <a:rPr lang="zh-CN" altLang="en-US" sz="3200" b="1" dirty="0">
                  <a:cs typeface="+mn-ea"/>
                  <a:sym typeface="+mn-lt"/>
                </a:rPr>
                <a:t>测试数据</a:t>
              </a:r>
              <a:endParaRPr lang="zh-CN" altLang="en-US" sz="3200" b="1" dirty="0">
                <a:cs typeface="+mn-ea"/>
                <a:sym typeface="+mn-lt"/>
              </a:endParaRPr>
            </a:p>
          </p:txBody>
        </p:sp>
      </p:grpSp>
      <p:sp>
        <p:nvSpPr>
          <p:cNvPr id="19" name="ïşľiďê"/>
          <p:cNvSpPr txBox="1"/>
          <p:nvPr/>
        </p:nvSpPr>
        <p:spPr>
          <a:xfrm>
            <a:off x="7082155" y="4048125"/>
            <a:ext cx="3565525" cy="368300"/>
          </a:xfrm>
          <a:prstGeom prst="rect">
            <a:avLst/>
          </a:prstGeom>
          <a:noFill/>
        </p:spPr>
        <p:txBody>
          <a:bodyPr wrap="square" lIns="91440" tIns="45720" rIns="91440" bIns="45720" anchor="b" anchorCtr="0">
            <a:noAutofit/>
          </a:bodyPr>
          <a:lstStyle/>
          <a:p>
            <a:r>
              <a:rPr lang="zh-CN" altLang="en-US" sz="3200" b="1" dirty="0">
                <a:cs typeface="+mn-ea"/>
                <a:sym typeface="+mn-lt"/>
              </a:rPr>
              <a:t>对比</a:t>
            </a:r>
            <a:endParaRPr lang="zh-CN" altLang="en-US" sz="3200" b="1" dirty="0">
              <a:cs typeface="+mn-ea"/>
              <a:sym typeface="+mn-lt"/>
            </a:endParaRPr>
          </a:p>
        </p:txBody>
      </p:sp>
      <p:grpSp>
        <p:nvGrpSpPr>
          <p:cNvPr id="24" name="组合 23"/>
          <p:cNvGrpSpPr/>
          <p:nvPr/>
        </p:nvGrpSpPr>
        <p:grpSpPr>
          <a:xfrm>
            <a:off x="1186111" y="2617062"/>
            <a:ext cx="2672237" cy="815573"/>
            <a:chOff x="1186111" y="2617062"/>
            <a:chExt cx="2672237" cy="815573"/>
          </a:xfrm>
        </p:grpSpPr>
        <p:sp>
          <p:nvSpPr>
            <p:cNvPr id="21" name="iṡḷîḍê"/>
            <p:cNvSpPr/>
            <p:nvPr/>
          </p:nvSpPr>
          <p:spPr>
            <a:xfrm>
              <a:off x="1476375" y="2617062"/>
              <a:ext cx="1995744" cy="532484"/>
            </a:xfrm>
            <a:prstGeom prst="rect">
              <a:avLst/>
            </a:prstGeom>
          </p:spPr>
          <p:txBody>
            <a:bodyPr wrap="square" lIns="91440" tIns="45720" rIns="91440" bIns="45720">
              <a:noAutofit/>
            </a:bodyPr>
            <a:lstStyle/>
            <a:p>
              <a:pPr algn="ctr"/>
              <a:r>
                <a:rPr lang="zh-CN" altLang="en-US" sz="4800" b="1" dirty="0">
                  <a:solidFill>
                    <a:schemeClr val="tx2"/>
                  </a:solidFill>
                  <a:cs typeface="+mn-ea"/>
                  <a:sym typeface="+mn-lt"/>
                </a:rPr>
                <a:t>目   录</a:t>
              </a:r>
              <a:endParaRPr lang="en-US" altLang="zh-CN" sz="4800" b="1" dirty="0">
                <a:solidFill>
                  <a:schemeClr val="tx2"/>
                </a:solidFill>
                <a:cs typeface="+mn-ea"/>
                <a:sym typeface="+mn-lt"/>
              </a:endParaRPr>
            </a:p>
          </p:txBody>
        </p:sp>
        <p:cxnSp>
          <p:nvCxnSpPr>
            <p:cNvPr id="22" name="直接连接符 21"/>
            <p:cNvCxnSpPr/>
            <p:nvPr/>
          </p:nvCxnSpPr>
          <p:spPr>
            <a:xfrm flipH="1">
              <a:off x="1186111" y="2632358"/>
              <a:ext cx="757737"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58148" y="3432635"/>
              <a:ext cx="1800200"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673" y="57294"/>
            <a:ext cx="3543821" cy="673825"/>
          </a:xfrm>
          <a:prstGeom prst="rect">
            <a:avLst/>
          </a:prstGeom>
        </p:spPr>
      </p:pic>
      <p:sp>
        <p:nvSpPr>
          <p:cNvPr id="3" name="îṡḻîḋè"/>
          <p:cNvSpPr/>
          <p:nvPr>
            <p:custDataLst>
              <p:tags r:id="rId7"/>
            </p:custDataLst>
          </p:nvPr>
        </p:nvSpPr>
        <p:spPr bwMode="auto">
          <a:xfrm>
            <a:off x="6013780" y="3757064"/>
            <a:ext cx="814372" cy="814372"/>
          </a:xfrm>
          <a:prstGeom prst="diamond">
            <a:avLst/>
          </a:prstGeom>
          <a:solidFill>
            <a:schemeClr val="accent1"/>
          </a:solidFill>
          <a:ln w="19050">
            <a:noFill/>
            <a:round/>
          </a:ln>
        </p:spPr>
        <p:txBody>
          <a:bodyPr rot="0" spcFirstLastPara="0" vert="horz" wrap="square" lIns="91440" tIns="45720" rIns="91440" bIns="45720" anchor="ctr" anchorCtr="1" forceAA="0" compatLnSpc="1">
            <a:noAutofit/>
          </a:bodyPr>
          <a:lstStyle/>
          <a:p>
            <a:pPr algn="ctr"/>
            <a:r>
              <a:rPr lang="en-US" altLang="zh-CN" sz="3200" b="1" dirty="0">
                <a:solidFill>
                  <a:schemeClr val="bg1">
                    <a:lumMod val="100000"/>
                  </a:schemeClr>
                </a:solidFill>
                <a:cs typeface="+mn-ea"/>
                <a:sym typeface="+mn-lt"/>
              </a:rPr>
              <a:t>3</a:t>
            </a:r>
            <a:endParaRPr lang="en-US" altLang="zh-CN" sz="3200" b="1" dirty="0">
              <a:solidFill>
                <a:schemeClr val="bg1">
                  <a:lumMod val="10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3762939"/>
          </a:xfrm>
          <a:prstGeom prst="rect">
            <a:avLst/>
          </a:prstGeom>
        </p:spPr>
      </p:pic>
      <p:grpSp>
        <p:nvGrpSpPr>
          <p:cNvPr id="2" name="组合 1"/>
          <p:cNvGrpSpPr/>
          <p:nvPr/>
        </p:nvGrpSpPr>
        <p:grpSpPr>
          <a:xfrm>
            <a:off x="-1" y="3840255"/>
            <a:ext cx="12193855" cy="3017746"/>
            <a:chOff x="-1" y="3840255"/>
            <a:chExt cx="12193855" cy="3017746"/>
          </a:xfrm>
        </p:grpSpPr>
        <p:pic>
          <p:nvPicPr>
            <p:cNvPr id="5" name="图片 4"/>
            <p:cNvPicPr>
              <a:picLocks noChangeAspect="1"/>
            </p:cNvPicPr>
            <p:nvPr/>
          </p:nvPicPr>
          <p:blipFill rotWithShape="1">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1" y="3840255"/>
              <a:ext cx="12193855" cy="3017746"/>
            </a:xfrm>
            <a:prstGeom prst="rect">
              <a:avLst/>
            </a:prstGeom>
          </p:spPr>
        </p:pic>
        <p:sp>
          <p:nvSpPr>
            <p:cNvPr id="10" name="矩形 9"/>
            <p:cNvSpPr/>
            <p:nvPr/>
          </p:nvSpPr>
          <p:spPr>
            <a:xfrm>
              <a:off x="0" y="6457950"/>
              <a:ext cx="12192000"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椭圆 10"/>
          <p:cNvSpPr/>
          <p:nvPr/>
        </p:nvSpPr>
        <p:spPr>
          <a:xfrm>
            <a:off x="371471" y="250494"/>
            <a:ext cx="1366513" cy="1366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cs typeface="+mn-ea"/>
              <a:sym typeface="+mn-lt"/>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43" y="315042"/>
            <a:ext cx="1242061" cy="1242061"/>
          </a:xfrm>
          <a:prstGeom prst="rect">
            <a:avLst/>
          </a:prstGeom>
        </p:spPr>
      </p:pic>
      <p:sp>
        <p:nvSpPr>
          <p:cNvPr id="4" name="文本框 3"/>
          <p:cNvSpPr txBox="1"/>
          <p:nvPr/>
        </p:nvSpPr>
        <p:spPr>
          <a:xfrm>
            <a:off x="5437043" y="4555454"/>
            <a:ext cx="3697471" cy="769441"/>
          </a:xfrm>
          <a:prstGeom prst="rect">
            <a:avLst/>
          </a:prstGeom>
          <a:noFill/>
        </p:spPr>
        <p:txBody>
          <a:bodyPr wrap="square" rtlCol="0">
            <a:spAutoFit/>
          </a:bodyPr>
          <a:lstStyle/>
          <a:p>
            <a:r>
              <a:rPr lang="zh-CN" altLang="en-US" sz="4400" b="1" dirty="0">
                <a:solidFill>
                  <a:schemeClr val="bg1"/>
                </a:solidFill>
                <a:cs typeface="+mn-ea"/>
                <a:sym typeface="+mn-lt"/>
              </a:rPr>
              <a:t>谢谢</a:t>
            </a:r>
            <a:endParaRPr lang="zh-CN" altLang="en-US" sz="60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l="1577" b="26536"/>
          <a:stretch>
            <a:fillRect/>
          </a:stretch>
        </p:blipFill>
        <p:spPr>
          <a:xfrm flipH="1">
            <a:off x="0" y="-4646"/>
            <a:ext cx="7998965" cy="3429000"/>
          </a:xfrm>
          <a:prstGeom prst="rect">
            <a:avLst/>
          </a:prstGeom>
        </p:spPr>
      </p:pic>
      <p:pic>
        <p:nvPicPr>
          <p:cNvPr id="7" name="图片 6"/>
          <p:cNvPicPr>
            <a:picLocks noChangeAspect="1"/>
          </p:cNvPicPr>
          <p:nvPr/>
        </p:nvPicPr>
        <p:blipFill rotWithShape="1">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l="36637" t="16732" b="56471"/>
          <a:stretch>
            <a:fillRect/>
          </a:stretch>
        </p:blipFill>
        <p:spPr>
          <a:xfrm>
            <a:off x="6221516" y="1554119"/>
            <a:ext cx="5970482" cy="1450176"/>
          </a:xfrm>
          <a:prstGeom prst="rect">
            <a:avLst/>
          </a:prstGeom>
        </p:spPr>
      </p:pic>
      <p:grpSp>
        <p:nvGrpSpPr>
          <p:cNvPr id="5" name="组合 4"/>
          <p:cNvGrpSpPr/>
          <p:nvPr/>
        </p:nvGrpSpPr>
        <p:grpSpPr>
          <a:xfrm>
            <a:off x="4105275" y="3048000"/>
            <a:ext cx="8086724" cy="1743074"/>
            <a:chOff x="4105275" y="3048000"/>
            <a:chExt cx="8086724" cy="1743074"/>
          </a:xfrm>
        </p:grpSpPr>
        <p:pic>
          <p:nvPicPr>
            <p:cNvPr id="4" name="图片 3"/>
            <p:cNvPicPr>
              <a:picLocks noChangeAspect="1"/>
            </p:cNvPicPr>
            <p:nvPr/>
          </p:nvPicPr>
          <p:blipFill rotWithShape="1">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4105275" y="3048000"/>
              <a:ext cx="8086724" cy="1743074"/>
            </a:xfrm>
            <a:prstGeom prst="rect">
              <a:avLst/>
            </a:prstGeom>
          </p:spPr>
        </p:pic>
        <p:sp>
          <p:nvSpPr>
            <p:cNvPr id="2" name="文本框 1"/>
            <p:cNvSpPr txBox="1"/>
            <p:nvPr/>
          </p:nvSpPr>
          <p:spPr>
            <a:xfrm>
              <a:off x="4105275" y="3073151"/>
              <a:ext cx="2590800" cy="1692771"/>
            </a:xfrm>
            <a:prstGeom prst="rect">
              <a:avLst/>
            </a:prstGeom>
            <a:noFill/>
          </p:spPr>
          <p:txBody>
            <a:bodyPr wrap="square" rtlCol="0">
              <a:spAutoFit/>
            </a:bodyPr>
            <a:lstStyle/>
            <a:p>
              <a:pPr algn="ctr"/>
              <a:r>
                <a:rPr lang="en-US" altLang="zh-CN" sz="10400" b="1" dirty="0">
                  <a:solidFill>
                    <a:schemeClr val="bg1"/>
                  </a:solidFill>
                  <a:cs typeface="+mn-ea"/>
                  <a:sym typeface="+mn-lt"/>
                </a:rPr>
                <a:t>01</a:t>
              </a:r>
              <a:endParaRPr lang="zh-CN" altLang="en-US" sz="10400" b="1" dirty="0">
                <a:solidFill>
                  <a:schemeClr val="bg1"/>
                </a:solidFill>
                <a:cs typeface="+mn-ea"/>
                <a:sym typeface="+mn-lt"/>
              </a:endParaRPr>
            </a:p>
          </p:txBody>
        </p:sp>
        <p:sp>
          <p:nvSpPr>
            <p:cNvPr id="18" name="文本框 17"/>
            <p:cNvSpPr txBox="1"/>
            <p:nvPr/>
          </p:nvSpPr>
          <p:spPr>
            <a:xfrm>
              <a:off x="6915150" y="3319373"/>
              <a:ext cx="4556868" cy="1198880"/>
            </a:xfrm>
            <a:prstGeom prst="rect">
              <a:avLst/>
            </a:prstGeom>
            <a:noFill/>
          </p:spPr>
          <p:txBody>
            <a:bodyPr wrap="square" rtlCol="0">
              <a:spAutoFit/>
            </a:bodyPr>
            <a:lstStyle/>
            <a:p>
              <a:pPr algn="ctr"/>
              <a:r>
                <a:rPr lang="zh-CN" altLang="en-US" sz="7200" b="1" dirty="0">
                  <a:solidFill>
                    <a:schemeClr val="bg1"/>
                  </a:solidFill>
                  <a:cs typeface="+mn-ea"/>
                  <a:sym typeface="+mn-lt"/>
                </a:rPr>
                <a:t>工程综述</a:t>
              </a:r>
              <a:endParaRPr lang="zh-CN" altLang="en-US" sz="7200" b="1" dirty="0">
                <a:solidFill>
                  <a:schemeClr val="bg1"/>
                </a:solidFill>
                <a:cs typeface="+mn-ea"/>
                <a:sym typeface="+mn-lt"/>
              </a:endParaRPr>
            </a:p>
          </p:txBody>
        </p:sp>
      </p:grpSp>
      <p:pic>
        <p:nvPicPr>
          <p:cNvPr id="24" name="图片 23"/>
          <p:cNvPicPr>
            <a:picLocks noChangeAspect="1"/>
          </p:cNvPicPr>
          <p:nvPr/>
        </p:nvPicPr>
        <p:blipFill rotWithShape="1">
          <a:blip r:embed="rId3">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t="44701" b="-1"/>
          <a:stretch>
            <a:fillRect/>
          </a:stretch>
        </p:blipFill>
        <p:spPr>
          <a:xfrm>
            <a:off x="-1856" y="6517340"/>
            <a:ext cx="12193855" cy="34065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3" y="57294"/>
            <a:ext cx="3543821" cy="673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1290" y="150495"/>
            <a:ext cx="3622675" cy="583565"/>
          </a:xfrm>
          <a:prstGeom prst="rect">
            <a:avLst/>
          </a:prstGeom>
          <a:solidFill>
            <a:schemeClr val="accent1"/>
          </a:solidFill>
        </p:spPr>
        <p:txBody>
          <a:bodyPr wrap="square" rtlCol="0">
            <a:spAutoFit/>
          </a:bodyPr>
          <a:lstStyle/>
          <a:p>
            <a:pPr algn="ctr"/>
            <a:r>
              <a:rPr lang="en-US" altLang="zh-CN" sz="3200" b="1" dirty="0">
                <a:solidFill>
                  <a:schemeClr val="bg1"/>
                </a:solidFill>
                <a:cs typeface="+mn-ea"/>
                <a:sym typeface="+mn-lt"/>
              </a:rPr>
              <a:t>Normal Keyboard</a:t>
            </a:r>
            <a:endParaRPr lang="zh-CN" altLang="en-US" sz="3200" b="1" dirty="0">
              <a:solidFill>
                <a:schemeClr val="bg1"/>
              </a:solidFill>
              <a:cs typeface="+mn-ea"/>
              <a:sym typeface="+mn-lt"/>
            </a:endParaRPr>
          </a:p>
        </p:txBody>
      </p:sp>
      <p:sp>
        <p:nvSpPr>
          <p:cNvPr id="3" name="TextBox 2"/>
          <p:cNvSpPr txBox="1"/>
          <p:nvPr/>
        </p:nvSpPr>
        <p:spPr>
          <a:xfrm>
            <a:off x="5577253" y="6356045"/>
            <a:ext cx="780118" cy="368300"/>
          </a:xfrm>
          <a:prstGeom prst="rect">
            <a:avLst/>
          </a:prstGeom>
          <a:noFill/>
        </p:spPr>
        <p:txBody>
          <a:bodyPr wrap="square" rtlCol="0">
            <a:spAutoFit/>
          </a:bodyPr>
          <a:lstStyle/>
          <a:p>
            <a:r>
              <a:rPr lang="en-US" altLang="zh-CN" dirty="0"/>
              <a:t>3/20</a:t>
            </a:r>
            <a:endParaRPr lang="zh-CN" altLang="en-US" dirty="0"/>
          </a:p>
        </p:txBody>
      </p:sp>
      <p:pic>
        <p:nvPicPr>
          <p:cNvPr id="5" name="图片 4" descr="f4ce07dc7c9bd7c628fb630efe2f459"/>
          <p:cNvPicPr>
            <a:picLocks noChangeAspect="1"/>
          </p:cNvPicPr>
          <p:nvPr>
            <p:custDataLst>
              <p:tags r:id="rId1"/>
            </p:custDataLst>
          </p:nvPr>
        </p:nvPicPr>
        <p:blipFill rotWithShape="1">
          <a:blip r:embed="rId2"/>
          <a:srcRect l="30763" t="53144" r="31400" b="9004"/>
          <a:stretch>
            <a:fillRect/>
          </a:stretch>
        </p:blipFill>
        <p:spPr>
          <a:xfrm>
            <a:off x="682993" y="925770"/>
            <a:ext cx="4675004" cy="2630745"/>
          </a:xfrm>
          <a:prstGeom prst="rect">
            <a:avLst/>
          </a:prstGeom>
        </p:spPr>
      </p:pic>
      <p:sp>
        <p:nvSpPr>
          <p:cNvPr id="251" name="文本框 250"/>
          <p:cNvSpPr txBox="1"/>
          <p:nvPr/>
        </p:nvSpPr>
        <p:spPr>
          <a:xfrm>
            <a:off x="5861685" y="1729740"/>
            <a:ext cx="5287645" cy="3784600"/>
          </a:xfrm>
          <a:prstGeom prst="rect">
            <a:avLst/>
          </a:prstGeom>
          <a:noFill/>
        </p:spPr>
        <p:txBody>
          <a:bodyPr wrap="square" rtlCol="0">
            <a:spAutoFit/>
          </a:bodyPr>
          <a:lstStyle/>
          <a:p>
            <a:pPr marL="342900" indent="-342900" algn="l">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rPr>
              <a:t>采用用户最熟悉的手机键盘布局映射到触控板上，同时增加了处于最中间的按键使左右两端都可以达到，适合更多元的用户习惯。</a:t>
            </a:r>
            <a:endParaRPr lang="zh-CN" altLang="en-US" sz="2400" spc="130" dirty="0">
              <a:solidFill>
                <a:schemeClr val="accent1"/>
              </a:solidFill>
              <a:effectLst>
                <a:outerShdw blurRad="38100" dist="25400" dir="5400000" algn="ctr" rotWithShape="0">
                  <a:srgbClr val="6E747A">
                    <a:alpha val="43000"/>
                  </a:srgbClr>
                </a:outerShdw>
              </a:effectLst>
            </a:endParaRPr>
          </a:p>
          <a:p>
            <a:pPr marL="342900" indent="-342900" algn="l">
              <a:buClrTx/>
              <a:buSzPct val="50000"/>
              <a:buFont typeface="Wingdings" panose="05000000000000000000" charset="0"/>
              <a:buChar char="l"/>
            </a:pPr>
            <a:endParaRPr lang="zh-CN" altLang="en-US" sz="2400" spc="130" dirty="0">
              <a:solidFill>
                <a:schemeClr val="accent1"/>
              </a:solidFill>
              <a:effectLst>
                <a:outerShdw blurRad="38100" dist="25400" dir="5400000" algn="ctr" rotWithShape="0">
                  <a:srgbClr val="6E747A">
                    <a:alpha val="43000"/>
                  </a:srgbClr>
                </a:outerShdw>
              </a:effectLst>
            </a:endParaRPr>
          </a:p>
          <a:p>
            <a:pPr marL="342900" indent="-342900" algn="l">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rPr>
              <a:t>使用触击+滑动的选择方式，可以复现智能机打字的感觉，只在抬手的时候打字，因而同时支持滑动，增加了容错率和打字速率。</a:t>
            </a:r>
            <a:endParaRPr lang="zh-CN" altLang="en-US" sz="2400" spc="130" dirty="0">
              <a:solidFill>
                <a:schemeClr val="accent1"/>
              </a:solidFill>
              <a:effectLst>
                <a:outerShdw blurRad="38100" dist="25400" dir="5400000" algn="ctr" rotWithShape="0">
                  <a:srgbClr val="6E747A">
                    <a:alpha val="43000"/>
                  </a:srgbClr>
                </a:outerShdw>
              </a:effectLst>
            </a:endParaRPr>
          </a:p>
          <a:p>
            <a:pPr marL="342900" indent="-342900" algn="l">
              <a:buClrTx/>
              <a:buSzPct val="50000"/>
              <a:buFont typeface="Wingdings" panose="05000000000000000000" charset="0"/>
              <a:buChar char="l"/>
            </a:pPr>
            <a:endParaRPr lang="zh-CN" altLang="en-US" sz="2400" spc="130" dirty="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3"/>
          <a:stretch>
            <a:fillRect/>
          </a:stretch>
        </p:blipFill>
        <p:spPr>
          <a:xfrm>
            <a:off x="496570" y="3803345"/>
            <a:ext cx="4831080" cy="2552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850" y="333375"/>
            <a:ext cx="2628900" cy="584775"/>
          </a:xfrm>
          <a:prstGeom prst="rect">
            <a:avLst/>
          </a:prstGeom>
          <a:solidFill>
            <a:schemeClr val="accent1"/>
          </a:solidFill>
        </p:spPr>
        <p:txBody>
          <a:bodyPr wrap="square" rtlCol="0">
            <a:spAutoFit/>
          </a:bodyPr>
          <a:lstStyle/>
          <a:p>
            <a:pPr algn="ctr"/>
            <a:r>
              <a:rPr lang="zh-CN" altLang="en-US" sz="3200" b="1" dirty="0">
                <a:solidFill>
                  <a:schemeClr val="bg1"/>
                </a:solidFill>
                <a:cs typeface="+mn-ea"/>
                <a:sym typeface="+mn-lt"/>
              </a:rPr>
              <a:t>用户测试</a:t>
            </a:r>
            <a:endParaRPr lang="zh-CN" altLang="en-US" sz="3200" b="1" dirty="0">
              <a:solidFill>
                <a:schemeClr val="bg1"/>
              </a:solidFill>
              <a:cs typeface="+mn-ea"/>
              <a:sym typeface="+mn-lt"/>
            </a:endParaRPr>
          </a:p>
        </p:txBody>
      </p:sp>
      <p:sp>
        <p:nvSpPr>
          <p:cNvPr id="8" name="TextBox 1"/>
          <p:cNvSpPr txBox="1"/>
          <p:nvPr/>
        </p:nvSpPr>
        <p:spPr>
          <a:xfrm>
            <a:off x="134407" y="1455557"/>
            <a:ext cx="1604223" cy="461665"/>
          </a:xfrm>
          <a:prstGeom prst="rect">
            <a:avLst/>
          </a:prstGeom>
          <a:noFill/>
        </p:spPr>
        <p:txBody>
          <a:bodyPr wrap="square" rtlCol="0">
            <a:spAutoFit/>
          </a:bodyPr>
          <a:lstStyle/>
          <a:p>
            <a:r>
              <a:rPr lang="zh-CN" altLang="en-US" sz="2400" b="1" spc="130" dirty="0">
                <a:solidFill>
                  <a:schemeClr val="accent1"/>
                </a:solidFill>
                <a:effectLst>
                  <a:outerShdw blurRad="38100" dist="25400" dir="5400000" algn="ctr" rotWithShape="0">
                    <a:srgbClr val="6E747A">
                      <a:alpha val="43000"/>
                    </a:srgbClr>
                  </a:outerShdw>
                </a:effectLst>
              </a:rPr>
              <a:t>文章测试</a:t>
            </a:r>
            <a:endParaRPr lang="en-US" altLang="zh-CN" dirty="0"/>
          </a:p>
        </p:txBody>
      </p:sp>
      <p:graphicFrame>
        <p:nvGraphicFramePr>
          <p:cNvPr id="9" name="表格 9"/>
          <p:cNvGraphicFramePr>
            <a:graphicFrameLocks noGrp="1"/>
          </p:cNvGraphicFramePr>
          <p:nvPr>
            <p:custDataLst>
              <p:tags r:id="rId1"/>
            </p:custDataLst>
          </p:nvPr>
        </p:nvGraphicFramePr>
        <p:xfrm>
          <a:off x="1638300" y="1130129"/>
          <a:ext cx="8401050" cy="1112520"/>
        </p:xfrm>
        <a:graphic>
          <a:graphicData uri="http://schemas.openxmlformats.org/drawingml/2006/table">
            <a:tbl>
              <a:tblPr firstRow="1" bandRow="1">
                <a:tableStyleId>{5C22544A-7EE6-4342-B048-85BDC9FD1C3A}</a:tableStyleId>
              </a:tblPr>
              <a:tblGrid>
                <a:gridCol w="1898650"/>
                <a:gridCol w="1625600"/>
                <a:gridCol w="1625600"/>
                <a:gridCol w="1625600"/>
                <a:gridCol w="1625600"/>
              </a:tblGrid>
              <a:tr h="370840">
                <a:tc>
                  <a:txBody>
                    <a:bodyPr/>
                    <a:lstStyle/>
                    <a:p>
                      <a:pPr algn="ct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平均值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中位数</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最大值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最小值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50.9</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65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37</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0.13</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0.13</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0.24</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0.06</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graphicFrame>
        <p:nvGraphicFramePr>
          <p:cNvPr id="18" name="表格 18"/>
          <p:cNvGraphicFramePr>
            <a:graphicFrameLocks noGrp="1"/>
          </p:cNvGraphicFramePr>
          <p:nvPr>
            <p:custDataLst>
              <p:tags r:id="rId2"/>
            </p:custDataLst>
          </p:nvPr>
        </p:nvGraphicFramePr>
        <p:xfrm>
          <a:off x="1638300" y="2568077"/>
          <a:ext cx="9347198" cy="1112520"/>
        </p:xfrm>
        <a:graphic>
          <a:graphicData uri="http://schemas.openxmlformats.org/drawingml/2006/table">
            <a:tbl>
              <a:tblPr firstRow="1" bandRow="1">
                <a:tableStyleId>{5C22544A-7EE6-4342-B048-85BDC9FD1C3A}</a:tableStyleId>
              </a:tblPr>
              <a:tblGrid>
                <a:gridCol w="1822408"/>
                <a:gridCol w="1504958"/>
                <a:gridCol w="1504958"/>
                <a:gridCol w="1504958"/>
                <a:gridCol w="1504958"/>
                <a:gridCol w="1504958"/>
              </a:tblGrid>
              <a:tr h="370840">
                <a:tc>
                  <a:txBody>
                    <a:bodyPr/>
                    <a:lstStyle/>
                    <a:p>
                      <a:pPr algn="ct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1</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2</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3</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4</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5</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63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90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74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80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0.095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0.033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0.040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0.075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0.08</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9" name="文本框 18"/>
          <p:cNvSpPr txBox="1"/>
          <p:nvPr/>
        </p:nvSpPr>
        <p:spPr>
          <a:xfrm>
            <a:off x="10242887" y="1534712"/>
            <a:ext cx="1300356" cy="369332"/>
          </a:xfrm>
          <a:prstGeom prst="rect">
            <a:avLst/>
          </a:prstGeom>
          <a:noFill/>
        </p:spPr>
        <p:txBody>
          <a:bodyPr wrap="none" rtlCol="0">
            <a:spAutoFit/>
          </a:bodyPr>
          <a:lstStyle/>
          <a:p>
            <a:r>
              <a:rPr lang="en-US" altLang="zh-CN" dirty="0"/>
              <a:t>(</a:t>
            </a:r>
            <a:r>
              <a:rPr lang="zh-CN" altLang="en-US" dirty="0"/>
              <a:t>上手</a:t>
            </a:r>
            <a:r>
              <a:rPr lang="en-US" altLang="zh-CN" dirty="0"/>
              <a:t>1min)</a:t>
            </a:r>
            <a:endParaRPr lang="zh-CN" altLang="en-US" dirty="0"/>
          </a:p>
        </p:txBody>
      </p:sp>
      <p:sp>
        <p:nvSpPr>
          <p:cNvPr id="30" name="文本框 29"/>
          <p:cNvSpPr txBox="1"/>
          <p:nvPr/>
        </p:nvSpPr>
        <p:spPr>
          <a:xfrm>
            <a:off x="10242887" y="3680597"/>
            <a:ext cx="1762021" cy="369332"/>
          </a:xfrm>
          <a:prstGeom prst="rect">
            <a:avLst/>
          </a:prstGeom>
          <a:noFill/>
        </p:spPr>
        <p:txBody>
          <a:bodyPr wrap="none" rtlCol="0">
            <a:spAutoFit/>
          </a:bodyPr>
          <a:lstStyle/>
          <a:p>
            <a:r>
              <a:rPr lang="en-US" altLang="zh-CN" dirty="0"/>
              <a:t>(</a:t>
            </a:r>
            <a:r>
              <a:rPr lang="zh-CN" altLang="en-US" dirty="0"/>
              <a:t>练习</a:t>
            </a:r>
            <a:r>
              <a:rPr lang="en-US" altLang="zh-CN" dirty="0"/>
              <a:t>5min</a:t>
            </a:r>
            <a:r>
              <a:rPr lang="zh-CN" altLang="en-US" dirty="0"/>
              <a:t>以上</a:t>
            </a:r>
            <a:r>
              <a:rPr lang="en-US" altLang="zh-CN" dirty="0"/>
              <a:t>)</a:t>
            </a:r>
            <a:endParaRPr lang="zh-CN" altLang="en-US" dirty="0"/>
          </a:p>
        </p:txBody>
      </p:sp>
      <p:sp>
        <p:nvSpPr>
          <p:cNvPr id="43" name="文本框 42"/>
          <p:cNvSpPr txBox="1"/>
          <p:nvPr/>
        </p:nvSpPr>
        <p:spPr>
          <a:xfrm>
            <a:off x="2952750" y="526866"/>
            <a:ext cx="4134465" cy="369332"/>
          </a:xfrm>
          <a:prstGeom prst="rect">
            <a:avLst/>
          </a:prstGeom>
          <a:noFill/>
        </p:spPr>
        <p:txBody>
          <a:bodyPr wrap="none" rtlCol="0">
            <a:spAutoFit/>
          </a:bodyPr>
          <a:lstStyle/>
          <a:p>
            <a:r>
              <a:rPr lang="en-US" altLang="zh-CN" dirty="0"/>
              <a:t>(</a:t>
            </a:r>
            <a:r>
              <a:rPr lang="zh-CN" altLang="en-US" dirty="0"/>
              <a:t>限于时间，练习</a:t>
            </a:r>
            <a:r>
              <a:rPr lang="en-US" altLang="zh-CN" dirty="0"/>
              <a:t>5min</a:t>
            </a:r>
            <a:r>
              <a:rPr lang="zh-CN" altLang="en-US" dirty="0"/>
              <a:t>以上的测试较少</a:t>
            </a:r>
            <a:r>
              <a:rPr lang="en-US" altLang="zh-CN" dirty="0"/>
              <a:t>).</a:t>
            </a:r>
            <a:endParaRPr lang="zh-CN" altLang="en-US" dirty="0"/>
          </a:p>
        </p:txBody>
      </p:sp>
      <p:sp>
        <p:nvSpPr>
          <p:cNvPr id="44" name="TextBox 1"/>
          <p:cNvSpPr txBox="1"/>
          <p:nvPr/>
        </p:nvSpPr>
        <p:spPr>
          <a:xfrm>
            <a:off x="134406" y="4326407"/>
            <a:ext cx="1604223" cy="461665"/>
          </a:xfrm>
          <a:prstGeom prst="rect">
            <a:avLst/>
          </a:prstGeom>
          <a:noFill/>
        </p:spPr>
        <p:txBody>
          <a:bodyPr wrap="square" rtlCol="0">
            <a:spAutoFit/>
          </a:bodyPr>
          <a:lstStyle/>
          <a:p>
            <a:r>
              <a:rPr lang="zh-CN" altLang="en-US" sz="2400" b="1" spc="130" dirty="0">
                <a:solidFill>
                  <a:schemeClr val="accent1"/>
                </a:solidFill>
                <a:effectLst>
                  <a:outerShdw blurRad="38100" dist="25400" dir="5400000" algn="ctr" rotWithShape="0">
                    <a:srgbClr val="6E747A">
                      <a:alpha val="43000"/>
                    </a:srgbClr>
                  </a:outerShdw>
                </a:effectLst>
              </a:rPr>
              <a:t>乱码测试</a:t>
            </a:r>
            <a:endParaRPr lang="en-US" altLang="zh-CN" dirty="0"/>
          </a:p>
        </p:txBody>
      </p:sp>
      <p:graphicFrame>
        <p:nvGraphicFramePr>
          <p:cNvPr id="45" name="表格 9"/>
          <p:cNvGraphicFramePr>
            <a:graphicFrameLocks noGrp="1"/>
          </p:cNvGraphicFramePr>
          <p:nvPr>
            <p:custDataLst>
              <p:tags r:id="rId3"/>
            </p:custDataLst>
          </p:nvPr>
        </p:nvGraphicFramePr>
        <p:xfrm>
          <a:off x="1638300" y="4326407"/>
          <a:ext cx="8401050" cy="1112520"/>
        </p:xfrm>
        <a:graphic>
          <a:graphicData uri="http://schemas.openxmlformats.org/drawingml/2006/table">
            <a:tbl>
              <a:tblPr firstRow="1" bandRow="1">
                <a:tableStyleId>{5C22544A-7EE6-4342-B048-85BDC9FD1C3A}</a:tableStyleId>
              </a:tblPr>
              <a:tblGrid>
                <a:gridCol w="1898650"/>
                <a:gridCol w="1625600"/>
                <a:gridCol w="1625600"/>
                <a:gridCol w="1625600"/>
                <a:gridCol w="1625600"/>
              </a:tblGrid>
              <a:tr h="370840">
                <a:tc>
                  <a:txBody>
                    <a:bodyPr/>
                    <a:lstStyle/>
                    <a:p>
                      <a:pPr algn="ct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平均值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中位数</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最大值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最小值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33.67</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32.5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39</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0.079</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0.074</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0.16</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46" name="文本框 45"/>
          <p:cNvSpPr txBox="1"/>
          <p:nvPr/>
        </p:nvSpPr>
        <p:spPr>
          <a:xfrm>
            <a:off x="10242887" y="5068669"/>
            <a:ext cx="1300356" cy="369332"/>
          </a:xfrm>
          <a:prstGeom prst="rect">
            <a:avLst/>
          </a:prstGeom>
          <a:noFill/>
        </p:spPr>
        <p:txBody>
          <a:bodyPr wrap="none" rtlCol="0">
            <a:spAutoFit/>
          </a:bodyPr>
          <a:lstStyle/>
          <a:p>
            <a:r>
              <a:rPr lang="en-US" altLang="zh-CN" dirty="0"/>
              <a:t>(</a:t>
            </a:r>
            <a:r>
              <a:rPr lang="zh-CN" altLang="en-US" dirty="0"/>
              <a:t>上手</a:t>
            </a:r>
            <a:r>
              <a:rPr lang="en-US" altLang="zh-CN" dirty="0"/>
              <a:t>1min)</a:t>
            </a:r>
            <a:endParaRPr lang="zh-CN" altLang="en-US" dirty="0"/>
          </a:p>
        </p:txBody>
      </p:sp>
      <p:sp>
        <p:nvSpPr>
          <p:cNvPr id="47" name="文本框 46"/>
          <p:cNvSpPr txBox="1"/>
          <p:nvPr/>
        </p:nvSpPr>
        <p:spPr>
          <a:xfrm>
            <a:off x="8097520" y="5826482"/>
            <a:ext cx="2723823" cy="369332"/>
          </a:xfrm>
          <a:prstGeom prst="rect">
            <a:avLst/>
          </a:prstGeom>
          <a:noFill/>
        </p:spPr>
        <p:txBody>
          <a:bodyPr wrap="none" rtlCol="0">
            <a:spAutoFit/>
          </a:bodyPr>
          <a:lstStyle/>
          <a:p>
            <a:r>
              <a:rPr lang="zh-CN" altLang="en-US" b="1" dirty="0"/>
              <a:t>（更多见后续对比章节）</a:t>
            </a:r>
            <a:endParaRPr lang="zh-CN" altLang="en-US" b="1" dirty="0"/>
          </a:p>
        </p:txBody>
      </p:sp>
      <p:sp>
        <p:nvSpPr>
          <p:cNvPr id="48" name="TextBox 2"/>
          <p:cNvSpPr txBox="1"/>
          <p:nvPr/>
        </p:nvSpPr>
        <p:spPr>
          <a:xfrm>
            <a:off x="5577253" y="6356045"/>
            <a:ext cx="780118" cy="368300"/>
          </a:xfrm>
          <a:prstGeom prst="rect">
            <a:avLst/>
          </a:prstGeom>
          <a:noFill/>
        </p:spPr>
        <p:txBody>
          <a:bodyPr wrap="square" rtlCol="0">
            <a:spAutoFit/>
          </a:bodyPr>
          <a:lstStyle/>
          <a:p>
            <a:r>
              <a:rPr lang="en-US" altLang="zh-CN" dirty="0"/>
              <a:t>4/20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1290" y="150495"/>
            <a:ext cx="6776085" cy="583565"/>
          </a:xfrm>
          <a:prstGeom prst="rect">
            <a:avLst/>
          </a:prstGeom>
          <a:solidFill>
            <a:schemeClr val="accent1"/>
          </a:solidFill>
        </p:spPr>
        <p:txBody>
          <a:bodyPr wrap="square" rtlCol="0">
            <a:spAutoFit/>
          </a:bodyPr>
          <a:lstStyle/>
          <a:p>
            <a:pPr algn="ctr"/>
            <a:r>
              <a:rPr lang="en-US" altLang="zh-CN" sz="3200" b="1" dirty="0">
                <a:solidFill>
                  <a:schemeClr val="bg1"/>
                </a:solidFill>
                <a:cs typeface="+mn-ea"/>
                <a:sym typeface="+mn-lt"/>
              </a:rPr>
              <a:t>Normal Keyboard-</a:t>
            </a:r>
            <a:r>
              <a:rPr lang="zh-CN" altLang="en-US" sz="3200" b="1" dirty="0">
                <a:solidFill>
                  <a:schemeClr val="bg1"/>
                </a:solidFill>
                <a:cs typeface="+mn-ea"/>
                <a:sym typeface="+mn-lt"/>
              </a:rPr>
              <a:t>可能的优化</a:t>
            </a:r>
            <a:endParaRPr lang="zh-CN" altLang="en-US" sz="3200" b="1" dirty="0">
              <a:solidFill>
                <a:schemeClr val="bg1"/>
              </a:solidFill>
              <a:cs typeface="+mn-ea"/>
              <a:sym typeface="+mn-lt"/>
            </a:endParaRPr>
          </a:p>
        </p:txBody>
      </p:sp>
      <p:sp>
        <p:nvSpPr>
          <p:cNvPr id="3" name="TextBox 2"/>
          <p:cNvSpPr txBox="1"/>
          <p:nvPr/>
        </p:nvSpPr>
        <p:spPr>
          <a:xfrm>
            <a:off x="5577253" y="6356045"/>
            <a:ext cx="780118" cy="368300"/>
          </a:xfrm>
          <a:prstGeom prst="rect">
            <a:avLst/>
          </a:prstGeom>
          <a:noFill/>
        </p:spPr>
        <p:txBody>
          <a:bodyPr wrap="square" rtlCol="0">
            <a:spAutoFit/>
          </a:bodyPr>
          <a:lstStyle/>
          <a:p>
            <a:r>
              <a:rPr lang="en-US" altLang="zh-CN" dirty="0"/>
              <a:t>5/20</a:t>
            </a:r>
            <a:endParaRPr lang="zh-CN" altLang="en-US" dirty="0"/>
          </a:p>
        </p:txBody>
      </p:sp>
      <p:sp>
        <p:nvSpPr>
          <p:cNvPr id="2" name="文本框 1"/>
          <p:cNvSpPr txBox="1"/>
          <p:nvPr/>
        </p:nvSpPr>
        <p:spPr>
          <a:xfrm>
            <a:off x="1574165" y="3015615"/>
            <a:ext cx="9307830" cy="2249170"/>
          </a:xfrm>
          <a:prstGeom prst="rect">
            <a:avLst/>
          </a:prstGeom>
          <a:noFill/>
        </p:spPr>
        <p:txBody>
          <a:bodyPr wrap="square" rtlCol="0" anchor="t">
            <a:noAutofit/>
          </a:bodyPr>
          <a:lstStyle/>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sym typeface="+mn-ea"/>
              </a:rPr>
              <a:t>调整布局，优化两部分分界处共享的按键，适应不同的个人打字习惯。</a:t>
            </a:r>
            <a:endParaRPr lang="en-US" altLang="zh-CN" sz="24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sym typeface="+mn-ea"/>
              </a:rPr>
              <a:t>调整映射区域的阈值，如适当加大难以把握的边缘区域的范围</a:t>
            </a:r>
            <a:endParaRPr lang="en-US" altLang="zh-CN" sz="24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sym typeface="+mn-ea"/>
              </a:rPr>
              <a:t>增加放弃本次触摸的按键</a:t>
            </a:r>
            <a:r>
              <a:rPr lang="en-US" altLang="zh-CN" sz="2400" spc="130" dirty="0">
                <a:solidFill>
                  <a:schemeClr val="accent1"/>
                </a:solidFill>
                <a:effectLst>
                  <a:outerShdw blurRad="38100" dist="25400" dir="5400000" algn="ctr" rotWithShape="0">
                    <a:srgbClr val="6E747A">
                      <a:alpha val="43000"/>
                    </a:srgbClr>
                  </a:outerShdw>
                </a:effectLst>
                <a:sym typeface="+mn-ea"/>
              </a:rPr>
              <a:t>/</a:t>
            </a:r>
            <a:r>
              <a:rPr lang="zh-CN" altLang="en-US" sz="2400" spc="130" dirty="0">
                <a:solidFill>
                  <a:schemeClr val="accent1"/>
                </a:solidFill>
                <a:effectLst>
                  <a:outerShdw blurRad="38100" dist="25400" dir="5400000" algn="ctr" rotWithShape="0">
                    <a:srgbClr val="6E747A">
                      <a:alpha val="43000"/>
                    </a:srgbClr>
                  </a:outerShdw>
                </a:effectLst>
                <a:sym typeface="+mn-ea"/>
              </a:rPr>
              <a:t>手势，误触时可以放弃。</a:t>
            </a:r>
            <a:endParaRPr lang="zh-CN" altLang="en-US" sz="2400" spc="130" dirty="0">
              <a:solidFill>
                <a:schemeClr val="accent1"/>
              </a:solidFill>
              <a:effectLst>
                <a:outerShdw blurRad="38100" dist="25400" dir="5400000" algn="ctr" rotWithShape="0">
                  <a:srgbClr val="6E747A">
                    <a:alpha val="43000"/>
                  </a:srgbClr>
                </a:outerShdw>
              </a:effectLst>
              <a:sym typeface="+mn-ea"/>
            </a:endParaRPr>
          </a:p>
        </p:txBody>
      </p:sp>
      <p:sp>
        <p:nvSpPr>
          <p:cNvPr id="4" name="文本框 3"/>
          <p:cNvSpPr txBox="1"/>
          <p:nvPr/>
        </p:nvSpPr>
        <p:spPr>
          <a:xfrm>
            <a:off x="1574165" y="1498295"/>
            <a:ext cx="9307830" cy="2249170"/>
          </a:xfrm>
          <a:prstGeom prst="rect">
            <a:avLst/>
          </a:prstGeom>
          <a:noFill/>
        </p:spPr>
        <p:txBody>
          <a:bodyPr wrap="square" rtlCol="0" anchor="t">
            <a:noAutofit/>
          </a:bodyPr>
          <a:lstStyle/>
          <a:p>
            <a:pPr marL="342900" indent="-342900" algn="l">
              <a:spcAft>
                <a:spcPts val="600"/>
              </a:spcAft>
              <a:buClrTx/>
              <a:buSzPct val="50000"/>
              <a:buFont typeface="Wingdings" panose="05000000000000000000" pitchFamily="2" charset="2"/>
              <a:buChar char="Ø"/>
            </a:pPr>
            <a:r>
              <a:rPr lang="zh-CN" altLang="en-US" sz="2000" spc="130" dirty="0">
                <a:solidFill>
                  <a:schemeClr val="accent1"/>
                </a:solidFill>
                <a:effectLst>
                  <a:outerShdw blurRad="38100" dist="25400" dir="5400000" algn="ctr" rotWithShape="0">
                    <a:srgbClr val="6E747A">
                      <a:alpha val="43000"/>
                    </a:srgbClr>
                  </a:outerShdw>
                </a:effectLst>
                <a:sym typeface="+mn-ea"/>
              </a:rPr>
              <a:t>熟悉布局，上手快，但由于不知手指的具体位置，往往需要在键盘上做额外的滑动。</a:t>
            </a:r>
            <a:endParaRPr lang="en-US" altLang="zh-CN" sz="20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600"/>
              </a:spcAft>
              <a:buClrTx/>
              <a:buSzPct val="50000"/>
              <a:buFont typeface="Wingdings" panose="05000000000000000000" pitchFamily="2" charset="2"/>
              <a:buChar char="Ø"/>
            </a:pPr>
            <a:r>
              <a:rPr lang="zh-CN" altLang="en-US" sz="2000" b="1" spc="130" dirty="0">
                <a:solidFill>
                  <a:schemeClr val="accent1"/>
                </a:solidFill>
                <a:effectLst>
                  <a:outerShdw blurRad="38100" dist="25400" dir="5400000" algn="ctr" rotWithShape="0">
                    <a:srgbClr val="6E747A">
                      <a:alpha val="43000"/>
                    </a:srgbClr>
                  </a:outerShdw>
                </a:effectLst>
                <a:sym typeface="+mn-ea"/>
              </a:rPr>
              <a:t>按下前无法知道当前手指位置是主要局限。</a:t>
            </a:r>
            <a:endParaRPr lang="en-US" altLang="zh-CN" sz="2000" b="1" spc="130"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1290" y="150495"/>
            <a:ext cx="3691890" cy="583565"/>
          </a:xfrm>
          <a:prstGeom prst="rect">
            <a:avLst/>
          </a:prstGeom>
          <a:solidFill>
            <a:schemeClr val="accent1"/>
          </a:solidFill>
        </p:spPr>
        <p:txBody>
          <a:bodyPr wrap="square" rtlCol="0">
            <a:spAutoFit/>
          </a:bodyPr>
          <a:lstStyle/>
          <a:p>
            <a:pPr algn="ctr"/>
            <a:r>
              <a:rPr lang="en-US" altLang="zh-CN" sz="3200" b="1" dirty="0">
                <a:solidFill>
                  <a:schemeClr val="bg1"/>
                </a:solidFill>
                <a:cs typeface="+mn-ea"/>
                <a:sym typeface="+mn-lt"/>
              </a:rPr>
              <a:t>Incline Keyboard</a:t>
            </a:r>
            <a:endParaRPr lang="en-US" altLang="zh-CN" sz="3200" b="1" dirty="0">
              <a:solidFill>
                <a:schemeClr val="bg1"/>
              </a:solidFill>
              <a:cs typeface="+mn-ea"/>
              <a:sym typeface="+mn-lt"/>
            </a:endParaRPr>
          </a:p>
        </p:txBody>
      </p:sp>
      <p:sp>
        <p:nvSpPr>
          <p:cNvPr id="3" name="TextBox 2"/>
          <p:cNvSpPr txBox="1"/>
          <p:nvPr/>
        </p:nvSpPr>
        <p:spPr>
          <a:xfrm>
            <a:off x="5577253" y="6356045"/>
            <a:ext cx="780118" cy="368300"/>
          </a:xfrm>
          <a:prstGeom prst="rect">
            <a:avLst/>
          </a:prstGeom>
          <a:noFill/>
        </p:spPr>
        <p:txBody>
          <a:bodyPr wrap="square" rtlCol="0">
            <a:spAutoFit/>
          </a:bodyPr>
          <a:lstStyle/>
          <a:p>
            <a:r>
              <a:rPr lang="en-US" altLang="zh-CN" dirty="0"/>
              <a:t>7/20</a:t>
            </a:r>
            <a:endParaRPr lang="zh-CN" altLang="en-US" dirty="0"/>
          </a:p>
        </p:txBody>
      </p:sp>
      <p:pic>
        <p:nvPicPr>
          <p:cNvPr id="5" name="图片 4" descr="80657aede1cec0d22778797bf9ab71a"/>
          <p:cNvPicPr>
            <a:picLocks noChangeAspect="1"/>
          </p:cNvPicPr>
          <p:nvPr/>
        </p:nvPicPr>
        <p:blipFill>
          <a:blip r:embed="rId1"/>
          <a:srcRect l="25732" t="57764" r="26498" b="7647"/>
          <a:stretch>
            <a:fillRect/>
          </a:stretch>
        </p:blipFill>
        <p:spPr>
          <a:xfrm>
            <a:off x="161290" y="910590"/>
            <a:ext cx="4725670" cy="1925320"/>
          </a:xfrm>
          <a:prstGeom prst="rect">
            <a:avLst/>
          </a:prstGeom>
        </p:spPr>
      </p:pic>
      <p:pic>
        <p:nvPicPr>
          <p:cNvPr id="151" name="图片 150"/>
          <p:cNvPicPr>
            <a:picLocks noChangeAspect="1"/>
          </p:cNvPicPr>
          <p:nvPr/>
        </p:nvPicPr>
        <p:blipFill>
          <a:blip r:embed="rId2"/>
          <a:srcRect l="44722" t="19455" r="11043" b="13812"/>
          <a:stretch>
            <a:fillRect/>
          </a:stretch>
        </p:blipFill>
        <p:spPr>
          <a:xfrm>
            <a:off x="788670" y="3012440"/>
            <a:ext cx="3471545" cy="3416300"/>
          </a:xfrm>
          <a:prstGeom prst="rect">
            <a:avLst/>
          </a:prstGeom>
        </p:spPr>
      </p:pic>
      <p:sp>
        <p:nvSpPr>
          <p:cNvPr id="152" name="文本框 151"/>
          <p:cNvSpPr txBox="1"/>
          <p:nvPr/>
        </p:nvSpPr>
        <p:spPr>
          <a:xfrm>
            <a:off x="5344160" y="1274564"/>
            <a:ext cx="6308725" cy="4308872"/>
          </a:xfrm>
          <a:prstGeom prst="rect">
            <a:avLst/>
          </a:prstGeom>
          <a:noFill/>
        </p:spPr>
        <p:txBody>
          <a:bodyPr wrap="square" rtlCol="0">
            <a:spAutoFit/>
          </a:bodyPr>
          <a:lstStyle/>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rPr>
              <a:t>人的大拇指在滑动时的轨迹符合一定规律，我们将其近似于5个相同半径且圆心在同一条直线上的圆。其中直线斜率以及大圆半径可以通过每个人的手指长度</a:t>
            </a:r>
            <a:r>
              <a:rPr lang="en-US" altLang="zh-CN" sz="2400" spc="130" dirty="0">
                <a:solidFill>
                  <a:schemeClr val="accent1"/>
                </a:solidFill>
                <a:effectLst>
                  <a:outerShdw blurRad="38100" dist="25400" dir="5400000" algn="ctr" rotWithShape="0">
                    <a:srgbClr val="6E747A">
                      <a:alpha val="43000"/>
                    </a:srgbClr>
                  </a:outerShdw>
                </a:effectLst>
              </a:rPr>
              <a:t>R</a:t>
            </a:r>
            <a:r>
              <a:rPr lang="zh-CN" altLang="en-US" sz="2400" spc="130" dirty="0">
                <a:solidFill>
                  <a:schemeClr val="accent1"/>
                </a:solidFill>
                <a:effectLst>
                  <a:outerShdw blurRad="38100" dist="25400" dir="5400000" algn="ctr" rotWithShape="0">
                    <a:srgbClr val="6E747A">
                      <a:alpha val="43000"/>
                    </a:srgbClr>
                  </a:outerShdw>
                </a:effectLst>
              </a:rPr>
              <a:t>以及在控制器上的偏移角度</a:t>
            </a:r>
            <a:r>
              <a:rPr lang="en-US" altLang="zh-CN" sz="2400" spc="130" dirty="0">
                <a:solidFill>
                  <a:schemeClr val="accent1"/>
                </a:solidFill>
                <a:effectLst>
                  <a:outerShdw blurRad="38100" dist="25400" dir="5400000" algn="ctr" rotWithShape="0">
                    <a:srgbClr val="6E747A">
                      <a:alpha val="43000"/>
                    </a:srgbClr>
                  </a:outerShdw>
                </a:effectLst>
              </a:rPr>
              <a:t>θ</a:t>
            </a:r>
            <a:r>
              <a:rPr lang="zh-CN" altLang="en-US" sz="2400" spc="130" dirty="0">
                <a:solidFill>
                  <a:schemeClr val="accent1"/>
                </a:solidFill>
                <a:effectLst>
                  <a:outerShdw blurRad="38100" dist="25400" dir="5400000" algn="ctr" rotWithShape="0">
                    <a:srgbClr val="6E747A">
                      <a:alpha val="43000"/>
                    </a:srgbClr>
                  </a:outerShdw>
                </a:effectLst>
              </a:rPr>
              <a:t>自定义。</a:t>
            </a:r>
            <a:endParaRPr lang="zh-CN" altLang="en-US" sz="2400" spc="130" dirty="0">
              <a:solidFill>
                <a:schemeClr val="accent1"/>
              </a:solidFill>
              <a:effectLst>
                <a:outerShdw blurRad="38100" dist="25400" dir="5400000" algn="ctr" rotWithShape="0">
                  <a:srgbClr val="6E747A">
                    <a:alpha val="43000"/>
                  </a:srgbClr>
                </a:outerShdw>
              </a:effectLst>
            </a:endParaRPr>
          </a:p>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rPr>
              <a:t>通过这5个圆切割触摸板成6个区域，并按照人们熟悉的普通键盘的键盘构造来布置键位，将按键分区映射到触控板上。</a:t>
            </a:r>
            <a:endParaRPr lang="zh-CN" altLang="en-US" sz="2400" spc="130" dirty="0">
              <a:solidFill>
                <a:schemeClr val="accent1"/>
              </a:solidFill>
              <a:effectLst>
                <a:outerShdw blurRad="38100" dist="25400" dir="5400000" algn="ctr" rotWithShape="0">
                  <a:srgbClr val="6E747A">
                    <a:alpha val="43000"/>
                  </a:srgbClr>
                </a:outerShdw>
              </a:effectLst>
            </a:endParaRPr>
          </a:p>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rPr>
              <a:t>同样采用触摸+滑动的选择方式，只用抬手位置计算按键，既可以实现如手机般的触摸打字，又可以通过滑动找按键。</a:t>
            </a:r>
            <a:endParaRPr lang="zh-CN" altLang="en-US" sz="2400" spc="130" dirty="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850" y="333375"/>
            <a:ext cx="2628900" cy="584775"/>
          </a:xfrm>
          <a:prstGeom prst="rect">
            <a:avLst/>
          </a:prstGeom>
          <a:solidFill>
            <a:schemeClr val="accent1"/>
          </a:solidFill>
        </p:spPr>
        <p:txBody>
          <a:bodyPr wrap="square" rtlCol="0">
            <a:spAutoFit/>
          </a:bodyPr>
          <a:lstStyle/>
          <a:p>
            <a:pPr algn="ctr"/>
            <a:r>
              <a:rPr lang="zh-CN" altLang="en-US" sz="3200" b="1" dirty="0">
                <a:solidFill>
                  <a:schemeClr val="bg1"/>
                </a:solidFill>
                <a:cs typeface="+mn-ea"/>
                <a:sym typeface="+mn-lt"/>
              </a:rPr>
              <a:t>用户测试</a:t>
            </a:r>
            <a:endParaRPr lang="zh-CN" altLang="en-US" sz="3200" b="1" dirty="0">
              <a:solidFill>
                <a:schemeClr val="bg1"/>
              </a:solidFill>
              <a:cs typeface="+mn-ea"/>
              <a:sym typeface="+mn-lt"/>
            </a:endParaRPr>
          </a:p>
        </p:txBody>
      </p:sp>
      <p:sp>
        <p:nvSpPr>
          <p:cNvPr id="8" name="TextBox 1"/>
          <p:cNvSpPr txBox="1"/>
          <p:nvPr/>
        </p:nvSpPr>
        <p:spPr>
          <a:xfrm>
            <a:off x="134407" y="1455557"/>
            <a:ext cx="1604223" cy="461665"/>
          </a:xfrm>
          <a:prstGeom prst="rect">
            <a:avLst/>
          </a:prstGeom>
          <a:noFill/>
        </p:spPr>
        <p:txBody>
          <a:bodyPr wrap="square" rtlCol="0">
            <a:spAutoFit/>
          </a:bodyPr>
          <a:lstStyle/>
          <a:p>
            <a:r>
              <a:rPr lang="zh-CN" altLang="en-US" sz="2400" b="1" spc="130" dirty="0">
                <a:solidFill>
                  <a:schemeClr val="accent1"/>
                </a:solidFill>
                <a:effectLst>
                  <a:outerShdw blurRad="38100" dist="25400" dir="5400000" algn="ctr" rotWithShape="0">
                    <a:srgbClr val="6E747A">
                      <a:alpha val="43000"/>
                    </a:srgbClr>
                  </a:outerShdw>
                </a:effectLst>
              </a:rPr>
              <a:t>文章测试</a:t>
            </a:r>
            <a:endParaRPr lang="en-US" altLang="zh-CN" dirty="0"/>
          </a:p>
        </p:txBody>
      </p:sp>
      <p:graphicFrame>
        <p:nvGraphicFramePr>
          <p:cNvPr id="9" name="表格 9"/>
          <p:cNvGraphicFramePr>
            <a:graphicFrameLocks noGrp="1"/>
          </p:cNvGraphicFramePr>
          <p:nvPr>
            <p:custDataLst>
              <p:tags r:id="rId1"/>
            </p:custDataLst>
          </p:nvPr>
        </p:nvGraphicFramePr>
        <p:xfrm>
          <a:off x="1638300" y="1130129"/>
          <a:ext cx="8401050" cy="1112520"/>
        </p:xfrm>
        <a:graphic>
          <a:graphicData uri="http://schemas.openxmlformats.org/drawingml/2006/table">
            <a:tbl>
              <a:tblPr firstRow="1" bandRow="1">
                <a:tableStyleId>{5C22544A-7EE6-4342-B048-85BDC9FD1C3A}</a:tableStyleId>
              </a:tblPr>
              <a:tblGrid>
                <a:gridCol w="1898650"/>
                <a:gridCol w="1625600"/>
                <a:gridCol w="1625600"/>
                <a:gridCol w="1625600"/>
                <a:gridCol w="1625600"/>
              </a:tblGrid>
              <a:tr h="370840">
                <a:tc>
                  <a:txBody>
                    <a:bodyPr/>
                    <a:lstStyle/>
                    <a:p>
                      <a:pPr algn="ct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平均值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中位数</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最大值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最小值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38.36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38</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48</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0.15</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0.18</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0.39</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graphicFrame>
        <p:nvGraphicFramePr>
          <p:cNvPr id="18" name="表格 18"/>
          <p:cNvGraphicFramePr>
            <a:graphicFrameLocks noGrp="1"/>
          </p:cNvGraphicFramePr>
          <p:nvPr>
            <p:custDataLst>
              <p:tags r:id="rId2"/>
            </p:custDataLst>
          </p:nvPr>
        </p:nvGraphicFramePr>
        <p:xfrm>
          <a:off x="1638300" y="2568077"/>
          <a:ext cx="8401050" cy="1112520"/>
        </p:xfrm>
        <a:graphic>
          <a:graphicData uri="http://schemas.openxmlformats.org/drawingml/2006/table">
            <a:tbl>
              <a:tblPr firstRow="1" bandRow="1">
                <a:tableStyleId>{5C22544A-7EE6-4342-B048-85BDC9FD1C3A}</a:tableStyleId>
              </a:tblPr>
              <a:tblGrid>
                <a:gridCol w="1952266"/>
                <a:gridCol w="1612196"/>
                <a:gridCol w="1612196"/>
                <a:gridCol w="1612196"/>
                <a:gridCol w="1612196"/>
              </a:tblGrid>
              <a:tr h="370840">
                <a:tc>
                  <a:txBody>
                    <a:bodyPr/>
                    <a:lstStyle/>
                    <a:p>
                      <a:pPr algn="ct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1</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2</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3</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ysClr val="windowText" lastClr="000000"/>
                          </a:solidFill>
                        </a:rPr>
                        <a:t>4</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40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0.038</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0.037</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0.044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9" name="文本框 18"/>
          <p:cNvSpPr txBox="1"/>
          <p:nvPr/>
        </p:nvSpPr>
        <p:spPr>
          <a:xfrm>
            <a:off x="10242887" y="1534712"/>
            <a:ext cx="1300356" cy="369332"/>
          </a:xfrm>
          <a:prstGeom prst="rect">
            <a:avLst/>
          </a:prstGeom>
          <a:noFill/>
        </p:spPr>
        <p:txBody>
          <a:bodyPr wrap="none" rtlCol="0">
            <a:spAutoFit/>
          </a:bodyPr>
          <a:lstStyle/>
          <a:p>
            <a:r>
              <a:rPr lang="en-US" altLang="zh-CN" dirty="0"/>
              <a:t>(</a:t>
            </a:r>
            <a:r>
              <a:rPr lang="zh-CN" altLang="en-US" dirty="0"/>
              <a:t>上手</a:t>
            </a:r>
            <a:r>
              <a:rPr lang="en-US" altLang="zh-CN" dirty="0"/>
              <a:t>1min)</a:t>
            </a:r>
            <a:endParaRPr lang="zh-CN" altLang="en-US" dirty="0"/>
          </a:p>
        </p:txBody>
      </p:sp>
      <p:sp>
        <p:nvSpPr>
          <p:cNvPr id="30" name="文本框 29"/>
          <p:cNvSpPr txBox="1"/>
          <p:nvPr/>
        </p:nvSpPr>
        <p:spPr>
          <a:xfrm>
            <a:off x="10242887" y="3680597"/>
            <a:ext cx="1762021" cy="369332"/>
          </a:xfrm>
          <a:prstGeom prst="rect">
            <a:avLst/>
          </a:prstGeom>
          <a:noFill/>
        </p:spPr>
        <p:txBody>
          <a:bodyPr wrap="none" rtlCol="0">
            <a:spAutoFit/>
          </a:bodyPr>
          <a:lstStyle/>
          <a:p>
            <a:r>
              <a:rPr lang="en-US" altLang="zh-CN" dirty="0"/>
              <a:t>(</a:t>
            </a:r>
            <a:r>
              <a:rPr lang="zh-CN" altLang="en-US" dirty="0"/>
              <a:t>练习</a:t>
            </a:r>
            <a:r>
              <a:rPr lang="en-US" altLang="zh-CN" dirty="0"/>
              <a:t>5min</a:t>
            </a:r>
            <a:r>
              <a:rPr lang="zh-CN" altLang="en-US" dirty="0"/>
              <a:t>以上</a:t>
            </a:r>
            <a:r>
              <a:rPr lang="en-US" altLang="zh-CN" dirty="0"/>
              <a:t>)</a:t>
            </a:r>
            <a:endParaRPr lang="zh-CN" altLang="en-US" dirty="0"/>
          </a:p>
        </p:txBody>
      </p:sp>
      <p:sp>
        <p:nvSpPr>
          <p:cNvPr id="43" name="文本框 42"/>
          <p:cNvSpPr txBox="1"/>
          <p:nvPr/>
        </p:nvSpPr>
        <p:spPr>
          <a:xfrm>
            <a:off x="2952750" y="526866"/>
            <a:ext cx="4134465" cy="369332"/>
          </a:xfrm>
          <a:prstGeom prst="rect">
            <a:avLst/>
          </a:prstGeom>
          <a:noFill/>
        </p:spPr>
        <p:txBody>
          <a:bodyPr wrap="none" rtlCol="0">
            <a:spAutoFit/>
          </a:bodyPr>
          <a:lstStyle/>
          <a:p>
            <a:r>
              <a:rPr lang="en-US" altLang="zh-CN" dirty="0"/>
              <a:t>(</a:t>
            </a:r>
            <a:r>
              <a:rPr lang="zh-CN" altLang="en-US" dirty="0"/>
              <a:t>限于时间，练习</a:t>
            </a:r>
            <a:r>
              <a:rPr lang="en-US" altLang="zh-CN" dirty="0"/>
              <a:t>5min</a:t>
            </a:r>
            <a:r>
              <a:rPr lang="zh-CN" altLang="en-US" dirty="0"/>
              <a:t>以上的测试较少</a:t>
            </a:r>
            <a:r>
              <a:rPr lang="en-US" altLang="zh-CN" dirty="0"/>
              <a:t>).</a:t>
            </a:r>
            <a:endParaRPr lang="zh-CN" altLang="en-US" dirty="0"/>
          </a:p>
        </p:txBody>
      </p:sp>
      <p:sp>
        <p:nvSpPr>
          <p:cNvPr id="44" name="TextBox 1"/>
          <p:cNvSpPr txBox="1"/>
          <p:nvPr/>
        </p:nvSpPr>
        <p:spPr>
          <a:xfrm>
            <a:off x="134406" y="4326407"/>
            <a:ext cx="1604223" cy="461665"/>
          </a:xfrm>
          <a:prstGeom prst="rect">
            <a:avLst/>
          </a:prstGeom>
          <a:noFill/>
        </p:spPr>
        <p:txBody>
          <a:bodyPr wrap="square" rtlCol="0">
            <a:spAutoFit/>
          </a:bodyPr>
          <a:lstStyle/>
          <a:p>
            <a:r>
              <a:rPr lang="zh-CN" altLang="en-US" sz="2400" b="1" spc="130" dirty="0">
                <a:solidFill>
                  <a:schemeClr val="accent1"/>
                </a:solidFill>
                <a:effectLst>
                  <a:outerShdw blurRad="38100" dist="25400" dir="5400000" algn="ctr" rotWithShape="0">
                    <a:srgbClr val="6E747A">
                      <a:alpha val="43000"/>
                    </a:srgbClr>
                  </a:outerShdw>
                </a:effectLst>
              </a:rPr>
              <a:t>乱码测试</a:t>
            </a:r>
            <a:endParaRPr lang="en-US" altLang="zh-CN" dirty="0"/>
          </a:p>
        </p:txBody>
      </p:sp>
      <p:graphicFrame>
        <p:nvGraphicFramePr>
          <p:cNvPr id="45" name="表格 9"/>
          <p:cNvGraphicFramePr>
            <a:graphicFrameLocks noGrp="1"/>
          </p:cNvGraphicFramePr>
          <p:nvPr>
            <p:custDataLst>
              <p:tags r:id="rId3"/>
            </p:custDataLst>
          </p:nvPr>
        </p:nvGraphicFramePr>
        <p:xfrm>
          <a:off x="1638300" y="4326407"/>
          <a:ext cx="8401050" cy="1112520"/>
        </p:xfrm>
        <a:graphic>
          <a:graphicData uri="http://schemas.openxmlformats.org/drawingml/2006/table">
            <a:tbl>
              <a:tblPr firstRow="1" bandRow="1">
                <a:tableStyleId>{5C22544A-7EE6-4342-B048-85BDC9FD1C3A}</a:tableStyleId>
              </a:tblPr>
              <a:tblGrid>
                <a:gridCol w="1898650"/>
                <a:gridCol w="1625600"/>
                <a:gridCol w="1625600"/>
                <a:gridCol w="1625600"/>
                <a:gridCol w="1625600"/>
              </a:tblGrid>
              <a:tr h="370840">
                <a:tc>
                  <a:txBody>
                    <a:bodyPr/>
                    <a:lstStyle/>
                    <a:p>
                      <a:pPr algn="ct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平均值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中位数</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最大值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ysClr val="windowText" lastClr="000000"/>
                          </a:solidFill>
                        </a:rPr>
                        <a:t>最小值</a:t>
                      </a:r>
                      <a:endParaRPr lang="zh-CN" alt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速度</a:t>
                      </a:r>
                      <a:r>
                        <a:rPr lang="en-US" altLang="zh-CN" dirty="0"/>
                        <a:t>(</a:t>
                      </a:r>
                      <a:r>
                        <a:rPr lang="zh-CN" altLang="en-US" dirty="0"/>
                        <a:t>字符</a:t>
                      </a:r>
                      <a:r>
                        <a:rPr lang="en-US" altLang="zh-CN" dirty="0"/>
                        <a:t>/</a:t>
                      </a:r>
                      <a:r>
                        <a:rPr lang="zh-CN" altLang="en-US" dirty="0"/>
                        <a:t>分钟</a:t>
                      </a:r>
                      <a:r>
                        <a:rPr lang="en-US" altLang="zh-CN" dirty="0"/>
                        <a:t>)</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26.5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33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a:t>修正错误率</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0.12</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0.10</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0.33</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46" name="文本框 45"/>
          <p:cNvSpPr txBox="1"/>
          <p:nvPr/>
        </p:nvSpPr>
        <p:spPr>
          <a:xfrm>
            <a:off x="10242887" y="5068669"/>
            <a:ext cx="1300356" cy="369332"/>
          </a:xfrm>
          <a:prstGeom prst="rect">
            <a:avLst/>
          </a:prstGeom>
          <a:noFill/>
        </p:spPr>
        <p:txBody>
          <a:bodyPr wrap="none" rtlCol="0">
            <a:spAutoFit/>
          </a:bodyPr>
          <a:lstStyle/>
          <a:p>
            <a:r>
              <a:rPr lang="en-US" altLang="zh-CN" dirty="0"/>
              <a:t>(</a:t>
            </a:r>
            <a:r>
              <a:rPr lang="zh-CN" altLang="en-US" dirty="0"/>
              <a:t>上手</a:t>
            </a:r>
            <a:r>
              <a:rPr lang="en-US" altLang="zh-CN" dirty="0"/>
              <a:t>1min)</a:t>
            </a:r>
            <a:endParaRPr lang="zh-CN" altLang="en-US" dirty="0"/>
          </a:p>
        </p:txBody>
      </p:sp>
      <p:sp>
        <p:nvSpPr>
          <p:cNvPr id="2" name="文本框 1"/>
          <p:cNvSpPr txBox="1"/>
          <p:nvPr/>
        </p:nvSpPr>
        <p:spPr>
          <a:xfrm>
            <a:off x="8097520" y="5826482"/>
            <a:ext cx="2723823" cy="369332"/>
          </a:xfrm>
          <a:prstGeom prst="rect">
            <a:avLst/>
          </a:prstGeom>
          <a:noFill/>
        </p:spPr>
        <p:txBody>
          <a:bodyPr wrap="none" rtlCol="0">
            <a:spAutoFit/>
          </a:bodyPr>
          <a:lstStyle/>
          <a:p>
            <a:r>
              <a:rPr lang="zh-CN" altLang="en-US" b="1" dirty="0"/>
              <a:t>（更多见后续对比章节）</a:t>
            </a:r>
            <a:endParaRPr lang="zh-CN" altLang="en-US" b="1" dirty="0"/>
          </a:p>
        </p:txBody>
      </p:sp>
      <p:sp>
        <p:nvSpPr>
          <p:cNvPr id="3" name="TextBox 2"/>
          <p:cNvSpPr txBox="1"/>
          <p:nvPr/>
        </p:nvSpPr>
        <p:spPr>
          <a:xfrm>
            <a:off x="5577253" y="6356045"/>
            <a:ext cx="780118" cy="368300"/>
          </a:xfrm>
          <a:prstGeom prst="rect">
            <a:avLst/>
          </a:prstGeom>
          <a:noFill/>
        </p:spPr>
        <p:txBody>
          <a:bodyPr wrap="square" rtlCol="0">
            <a:spAutoFit/>
          </a:bodyPr>
          <a:lstStyle/>
          <a:p>
            <a:r>
              <a:rPr lang="en-US" altLang="zh-CN" dirty="0"/>
              <a:t>8/20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1290" y="150495"/>
            <a:ext cx="6998335" cy="583565"/>
          </a:xfrm>
          <a:prstGeom prst="rect">
            <a:avLst/>
          </a:prstGeom>
          <a:solidFill>
            <a:schemeClr val="accent1"/>
          </a:solidFill>
        </p:spPr>
        <p:txBody>
          <a:bodyPr wrap="square" rtlCol="0">
            <a:spAutoFit/>
          </a:bodyPr>
          <a:lstStyle/>
          <a:p>
            <a:pPr algn="ctr"/>
            <a:r>
              <a:rPr lang="en-US" altLang="zh-CN" sz="3200" b="1" dirty="0">
                <a:solidFill>
                  <a:schemeClr val="bg1"/>
                </a:solidFill>
                <a:cs typeface="+mn-ea"/>
                <a:sym typeface="+mn-lt"/>
              </a:rPr>
              <a:t>Incline Keyboard-</a:t>
            </a:r>
            <a:r>
              <a:rPr lang="zh-CN" altLang="en-US" sz="3200" b="1" dirty="0">
                <a:solidFill>
                  <a:schemeClr val="bg1"/>
                </a:solidFill>
                <a:cs typeface="+mn-ea"/>
                <a:sym typeface="+mn-lt"/>
              </a:rPr>
              <a:t>可能的优化</a:t>
            </a:r>
            <a:endParaRPr lang="en-US" altLang="zh-CN" sz="3200" b="1" dirty="0">
              <a:solidFill>
                <a:schemeClr val="bg1"/>
              </a:solidFill>
              <a:cs typeface="+mn-ea"/>
              <a:sym typeface="+mn-lt"/>
            </a:endParaRPr>
          </a:p>
        </p:txBody>
      </p:sp>
      <p:sp>
        <p:nvSpPr>
          <p:cNvPr id="3" name="TextBox 2"/>
          <p:cNvSpPr txBox="1"/>
          <p:nvPr/>
        </p:nvSpPr>
        <p:spPr>
          <a:xfrm>
            <a:off x="5577253" y="6356045"/>
            <a:ext cx="780118" cy="368300"/>
          </a:xfrm>
          <a:prstGeom prst="rect">
            <a:avLst/>
          </a:prstGeom>
          <a:noFill/>
        </p:spPr>
        <p:txBody>
          <a:bodyPr wrap="square" rtlCol="0">
            <a:spAutoFit/>
          </a:bodyPr>
          <a:lstStyle/>
          <a:p>
            <a:r>
              <a:rPr lang="en-US" altLang="zh-CN" dirty="0"/>
              <a:t>9/20</a:t>
            </a:r>
            <a:endParaRPr lang="zh-CN" altLang="en-US" dirty="0"/>
          </a:p>
        </p:txBody>
      </p:sp>
      <p:sp>
        <p:nvSpPr>
          <p:cNvPr id="2" name="文本框 1"/>
          <p:cNvSpPr txBox="1"/>
          <p:nvPr/>
        </p:nvSpPr>
        <p:spPr>
          <a:xfrm>
            <a:off x="1574165" y="3036265"/>
            <a:ext cx="9307830" cy="1068375"/>
          </a:xfrm>
          <a:prstGeom prst="rect">
            <a:avLst/>
          </a:prstGeom>
          <a:noFill/>
        </p:spPr>
        <p:txBody>
          <a:bodyPr wrap="square" rtlCol="0" anchor="t">
            <a:noAutofit/>
          </a:bodyPr>
          <a:lstStyle/>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sym typeface="+mn-ea"/>
              </a:rPr>
              <a:t>优化按键布局，如降低触摸板边缘按键密度。</a:t>
            </a:r>
            <a:endParaRPr lang="en-US" altLang="zh-CN" sz="24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600"/>
              </a:spcAft>
              <a:buClrTx/>
              <a:buSzPct val="50000"/>
              <a:buFont typeface="Wingdings" panose="05000000000000000000" charset="0"/>
              <a:buChar char="l"/>
            </a:pPr>
            <a:r>
              <a:rPr lang="zh-CN" altLang="en-US" sz="2400" spc="130" dirty="0">
                <a:solidFill>
                  <a:schemeClr val="accent1"/>
                </a:solidFill>
                <a:effectLst>
                  <a:outerShdw blurRad="38100" dist="25400" dir="5400000" algn="ctr" rotWithShape="0">
                    <a:srgbClr val="6E747A">
                      <a:alpha val="43000"/>
                    </a:srgbClr>
                  </a:outerShdw>
                </a:effectLst>
                <a:sym typeface="+mn-ea"/>
              </a:rPr>
              <a:t>优化字母顺序，尝试提高认知上与常用的</a:t>
            </a:r>
            <a:r>
              <a:rPr lang="en-US" altLang="zh-CN" sz="2400" spc="130" dirty="0" err="1">
                <a:solidFill>
                  <a:schemeClr val="accent1"/>
                </a:solidFill>
                <a:effectLst>
                  <a:outerShdw blurRad="38100" dist="25400" dir="5400000" algn="ctr" rotWithShape="0">
                    <a:srgbClr val="6E747A">
                      <a:alpha val="43000"/>
                    </a:srgbClr>
                  </a:outerShdw>
                </a:effectLst>
                <a:sym typeface="+mn-ea"/>
              </a:rPr>
              <a:t>qwert</a:t>
            </a:r>
            <a:r>
              <a:rPr lang="zh-CN" altLang="en-US" sz="2400" spc="130" dirty="0">
                <a:solidFill>
                  <a:schemeClr val="accent1"/>
                </a:solidFill>
                <a:effectLst>
                  <a:outerShdw blurRad="38100" dist="25400" dir="5400000" algn="ctr" rotWithShape="0">
                    <a:srgbClr val="6E747A">
                      <a:alpha val="43000"/>
                    </a:srgbClr>
                  </a:outerShdw>
                </a:effectLst>
                <a:sym typeface="+mn-ea"/>
              </a:rPr>
              <a:t>键盘的相似度。</a:t>
            </a:r>
            <a:endParaRPr lang="en-US" altLang="zh-CN" sz="2400" spc="13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nvSpPr>
        <p:spPr>
          <a:xfrm>
            <a:off x="1574165" y="1498295"/>
            <a:ext cx="9307830" cy="868985"/>
          </a:xfrm>
          <a:prstGeom prst="rect">
            <a:avLst/>
          </a:prstGeom>
          <a:noFill/>
        </p:spPr>
        <p:txBody>
          <a:bodyPr wrap="square" rtlCol="0" anchor="t">
            <a:noAutofit/>
          </a:bodyPr>
          <a:lstStyle/>
          <a:p>
            <a:pPr marL="342900" indent="-342900" algn="l">
              <a:spcAft>
                <a:spcPts val="600"/>
              </a:spcAft>
              <a:buClrTx/>
              <a:buSzPct val="50000"/>
              <a:buFont typeface="Wingdings" panose="05000000000000000000" pitchFamily="2" charset="2"/>
              <a:buChar char="Ø"/>
            </a:pPr>
            <a:r>
              <a:rPr lang="zh-CN" altLang="en-US" sz="2000" spc="130" dirty="0">
                <a:solidFill>
                  <a:schemeClr val="accent1"/>
                </a:solidFill>
                <a:effectLst>
                  <a:outerShdw blurRad="38100" dist="25400" dir="5400000" algn="ctr" rotWithShape="0">
                    <a:srgbClr val="6E747A">
                      <a:alpha val="43000"/>
                    </a:srgbClr>
                  </a:outerShdw>
                </a:effectLst>
                <a:sym typeface="+mn-ea"/>
              </a:rPr>
              <a:t>滑动找按键体验更好。</a:t>
            </a:r>
            <a:endParaRPr lang="en-US" altLang="zh-CN" sz="2000" spc="130" dirty="0">
              <a:solidFill>
                <a:schemeClr val="accent1"/>
              </a:solidFill>
              <a:effectLst>
                <a:outerShdw blurRad="38100" dist="25400" dir="5400000" algn="ctr" rotWithShape="0">
                  <a:srgbClr val="6E747A">
                    <a:alpha val="43000"/>
                  </a:srgbClr>
                </a:outerShdw>
              </a:effectLst>
              <a:sym typeface="+mn-ea"/>
            </a:endParaRPr>
          </a:p>
          <a:p>
            <a:pPr marL="342900" indent="-342900" algn="l">
              <a:spcAft>
                <a:spcPts val="600"/>
              </a:spcAft>
              <a:buClrTx/>
              <a:buSzPct val="50000"/>
              <a:buFont typeface="Wingdings" panose="05000000000000000000" pitchFamily="2" charset="2"/>
              <a:buChar char="Ø"/>
            </a:pPr>
            <a:r>
              <a:rPr lang="zh-CN" altLang="en-US" sz="2000" b="1" spc="130" dirty="0">
                <a:solidFill>
                  <a:schemeClr val="accent1"/>
                </a:solidFill>
                <a:effectLst>
                  <a:outerShdw blurRad="38100" dist="25400" dir="5400000" algn="ctr" rotWithShape="0">
                    <a:srgbClr val="6E747A">
                      <a:alpha val="43000"/>
                    </a:srgbClr>
                  </a:outerShdw>
                </a:effectLst>
                <a:sym typeface="+mn-ea"/>
              </a:rPr>
              <a:t>按键排布、字母顺序等未经优化，找不到字母是主要限制因素。</a:t>
            </a:r>
            <a:endParaRPr lang="en-US" altLang="zh-CN" sz="2000" b="1" spc="130"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3000"/>
    </mc:Choice>
    <mc:Fallback>
      <p:transition spd="slow" advTm="3000"/>
    </mc:Fallback>
  </mc:AlternateContent>
</p:sld>
</file>

<file path=ppt/tags/tag1.xml><?xml version="1.0" encoding="utf-8"?>
<p:tagLst xmlns:p="http://schemas.openxmlformats.org/presentationml/2006/main">
  <p:tag name="KSO_WM_UNIT_PLACING_PICTURE_USER_VIEWPORT" val="{&quot;height&quot;:5400,&quot;width&quot;:12596.795275590552}"/>
</p:tagLst>
</file>

<file path=ppt/tags/tag10.xml><?xml version="1.0" encoding="utf-8"?>
<p:tagLst xmlns:p="http://schemas.openxmlformats.org/presentationml/2006/main">
  <p:tag name="KSO_WM_UNIT_TABLE_BEAUTIFY" val="smartTable{a6968109-929d-4d6f-b516-288e60e58f7a}"/>
</p:tagLst>
</file>

<file path=ppt/tags/tag11.xml><?xml version="1.0" encoding="utf-8"?>
<p:tagLst xmlns:p="http://schemas.openxmlformats.org/presentationml/2006/main">
  <p:tag name="KSO_WM_UNIT_TABLE_BEAUTIFY" val="smartTable{057af8b7-b03f-4dc4-87c9-b665b7b17c54}"/>
</p:tagLst>
</file>

<file path=ppt/tags/tag12.xml><?xml version="1.0" encoding="utf-8"?>
<p:tagLst xmlns:p="http://schemas.openxmlformats.org/presentationml/2006/main">
  <p:tag name="KSO_WM_UNIT_TABLE_BEAUTIFY" val="smartTable{4afd41ee-461a-4ec6-b33f-acb71de704ef}"/>
</p:tagLst>
</file>

<file path=ppt/tags/tag13.xml><?xml version="1.0" encoding="utf-8"?>
<p:tagLst xmlns:p="http://schemas.openxmlformats.org/presentationml/2006/main">
  <p:tag name="KSO_WM_UNIT_TABLE_BEAUTIFY" val="smartTable{a815c547-0c88-4d51-ac56-397de516d1f1}"/>
</p:tagLst>
</file>

<file path=ppt/tags/tag14.xml><?xml version="1.0" encoding="utf-8"?>
<p:tagLst xmlns:p="http://schemas.openxmlformats.org/presentationml/2006/main">
  <p:tag name="KSO_WM_UNIT_TABLE_BEAUTIFY" val="smartTable{6099241b-9313-40b2-afee-4515b2c8de88}"/>
</p:tagLst>
</file>

<file path=ppt/tags/tag15.xml><?xml version="1.0" encoding="utf-8"?>
<p:tagLst xmlns:p="http://schemas.openxmlformats.org/presentationml/2006/main">
  <p:tag name="KSO_WM_UNIT_TABLE_BEAUTIFY" val="smartTable{6099241b-9313-40b2-afee-4515b2c8de88}"/>
</p:tagLst>
</file>

<file path=ppt/tags/tag16.xml><?xml version="1.0" encoding="utf-8"?>
<p:tagLst xmlns:p="http://schemas.openxmlformats.org/presentationml/2006/main">
  <p:tag name="ISPRING_PRESENTATION_TITLE" val="PowerPoint 演示文稿"/>
  <p:tag name="KSO_WPP_MARK_KEY" val="40480ae3-5b1b-471a-b968-aecbb316b0fa"/>
  <p:tag name="COMMONDATA" val="eyJoZGlkIjoiZjA3NGY2ODkwZDA3YjVmZWEyYTE3ZmI4ZGIxODI5ZWEifQ=="/>
</p:tagLst>
</file>

<file path=ppt/tags/tag2.xml><?xml version="1.0" encoding="utf-8"?>
<p:tagLst xmlns:p="http://schemas.openxmlformats.org/presentationml/2006/main">
  <p:tag name="KSO_WM_UNIT_PLACING_PICTURE_USER_VIEWPORT" val="{&quot;height&quot;:1282.475590551181,&quot;width&quot;:7131.647244094488}"/>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10800,&quot;width&quot;:19200}"/>
</p:tagLst>
</file>

<file path=ppt/tags/tag5.xml><?xml version="1.0" encoding="utf-8"?>
<p:tagLst xmlns:p="http://schemas.openxmlformats.org/presentationml/2006/main">
  <p:tag name="KSO_WM_UNIT_TABLE_BEAUTIFY" val="smartTable{bdcff6da-b31e-4305-9cea-652d3076c321}"/>
</p:tagLst>
</file>

<file path=ppt/tags/tag6.xml><?xml version="1.0" encoding="utf-8"?>
<p:tagLst xmlns:p="http://schemas.openxmlformats.org/presentationml/2006/main">
  <p:tag name="KSO_WM_UNIT_TABLE_BEAUTIFY" val="smartTable{48e2144c-442d-457f-b52e-67df0d2c62e4}"/>
</p:tagLst>
</file>

<file path=ppt/tags/tag7.xml><?xml version="1.0" encoding="utf-8"?>
<p:tagLst xmlns:p="http://schemas.openxmlformats.org/presentationml/2006/main">
  <p:tag name="KSO_WM_UNIT_TABLE_BEAUTIFY" val="smartTable{f4e99de4-d402-4b02-9b3d-d0880919195c}"/>
</p:tagLst>
</file>

<file path=ppt/tags/tag8.xml><?xml version="1.0" encoding="utf-8"?>
<p:tagLst xmlns:p="http://schemas.openxmlformats.org/presentationml/2006/main">
  <p:tag name="KSO_WM_UNIT_TABLE_BEAUTIFY" val="smartTable{944b3ca0-c2cd-4c0a-8b6b-759304f82e91}"/>
</p:tagLst>
</file>

<file path=ppt/tags/tag9.xml><?xml version="1.0" encoding="utf-8"?>
<p:tagLst xmlns:p="http://schemas.openxmlformats.org/presentationml/2006/main">
  <p:tag name="KSO_WM_UNIT_TABLE_BEAUTIFY" val="smartTable{d5a88368-cdc7-4175-ac56-26f30aea8469}"/>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003F7B"/>
      </a:accent1>
      <a:accent2>
        <a:srgbClr val="5C6578"/>
      </a:accent2>
      <a:accent3>
        <a:srgbClr val="627C93"/>
      </a:accent3>
      <a:accent4>
        <a:srgbClr val="004066"/>
      </a:accent4>
      <a:accent5>
        <a:srgbClr val="29536C"/>
      </a:accent5>
      <a:accent6>
        <a:srgbClr val="40698D"/>
      </a:accent6>
      <a:hlink>
        <a:srgbClr val="003F7B"/>
      </a:hlink>
      <a:folHlink>
        <a:srgbClr val="BFBFBF"/>
      </a:folHlink>
    </a:clrScheme>
    <a:fontScheme name="zg2hrgg1">
      <a:majorFont>
        <a:latin typeface="Arial"/>
        <a:ea typeface="字魂35号-经典雅黑"/>
        <a:cs typeface=""/>
      </a:majorFont>
      <a:minorFont>
        <a:latin typeface="Arial"/>
        <a:ea typeface="字魂35号-经典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3F7B"/>
    </a:accent1>
    <a:accent2>
      <a:srgbClr val="5C6578"/>
    </a:accent2>
    <a:accent3>
      <a:srgbClr val="627C93"/>
    </a:accent3>
    <a:accent4>
      <a:srgbClr val="004066"/>
    </a:accent4>
    <a:accent5>
      <a:srgbClr val="29536C"/>
    </a:accent5>
    <a:accent6>
      <a:srgbClr val="40698D"/>
    </a:accent6>
    <a:hlink>
      <a:srgbClr val="003F7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2488</Words>
  <Application>WPS 演示</Application>
  <PresentationFormat>宽屏</PresentationFormat>
  <Paragraphs>528</Paragraphs>
  <Slides>20</Slides>
  <Notes>22</Notes>
  <HiddenSlides>0</HiddenSlides>
  <MMClips>3</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Wingdings</vt:lpstr>
      <vt:lpstr>字魂35号-经典雅黑</vt:lpstr>
      <vt:lpstr>黑体</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ZYK</dc:creator>
  <cp:lastModifiedBy>WPS_1685198283</cp:lastModifiedBy>
  <cp:revision>136</cp:revision>
  <dcterms:created xsi:type="dcterms:W3CDTF">2023-06-03T09:39:00Z</dcterms:created>
  <dcterms:modified xsi:type="dcterms:W3CDTF">2023-08-27T11:36:16Z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B726ED842D144D6B972C33ABD5663413_13</vt:lpwstr>
  </property>
  <property fmtid="{D5CDD505-2E9C-101B-9397-08002B2CF9AE}" pid="3" name="KSOProductBuildVer">
    <vt:lpwstr>2052-11.1.0.12650</vt:lpwstr>
  </property>
</Properties>
</file>