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Proxima Nova"/>
      <p:regular r:id="rId57"/>
      <p:bold r:id="rId58"/>
      <p:italic r:id="rId59"/>
      <p:boldItalic r:id="rId60"/>
    </p:embeddedFont>
    <p:embeddedFont>
      <p:font typeface="Fira Sans Extra Condensed Medium"/>
      <p:regular r:id="rId61"/>
      <p:bold r:id="rId62"/>
      <p:italic r:id="rId63"/>
      <p:boldItalic r:id="rId64"/>
    </p:embeddedFont>
    <p:embeddedFont>
      <p:font typeface="Proxima Nova Semibold"/>
      <p:regular r:id="rId65"/>
      <p:bold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FiraSansExtraCondensedMedium-bold.fntdata"/><Relationship Id="rId61" Type="http://schemas.openxmlformats.org/officeDocument/2006/relationships/font" Target="fonts/FiraSansExtraCondensedMedium-regular.fntdata"/><Relationship Id="rId20" Type="http://schemas.openxmlformats.org/officeDocument/2006/relationships/slide" Target="slides/slide15.xml"/><Relationship Id="rId64" Type="http://schemas.openxmlformats.org/officeDocument/2006/relationships/font" Target="fonts/FiraSansExtraCondensedMedium-boldItalic.fntdata"/><Relationship Id="rId63" Type="http://schemas.openxmlformats.org/officeDocument/2006/relationships/font" Target="fonts/FiraSansExtraCondensedMedium-italic.fntdata"/><Relationship Id="rId22" Type="http://schemas.openxmlformats.org/officeDocument/2006/relationships/slide" Target="slides/slide17.xml"/><Relationship Id="rId66" Type="http://schemas.openxmlformats.org/officeDocument/2006/relationships/font" Target="fonts/ProximaNovaSemibold-bold.fntdata"/><Relationship Id="rId21" Type="http://schemas.openxmlformats.org/officeDocument/2006/relationships/slide" Target="slides/slide16.xml"/><Relationship Id="rId65" Type="http://schemas.openxmlformats.org/officeDocument/2006/relationships/font" Target="fonts/ProximaNovaSemibold-regular.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ProximaNovaSemibold-boldItalic.fntdata"/><Relationship Id="rId60" Type="http://schemas.openxmlformats.org/officeDocument/2006/relationships/font" Target="fonts/ProximaNova-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ProximaNova-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ProximaNova-italic.fntdata"/><Relationship Id="rId14" Type="http://schemas.openxmlformats.org/officeDocument/2006/relationships/slide" Target="slides/slide9.xml"/><Relationship Id="rId58"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ea72f4a77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8ea72f4a77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ce2cb7ff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ce2cb7ff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us look at the overall suicide trends across the globe and analyze any significant pattern that we can observe from the explored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a22a4a535_2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22a4a535_2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data, we can see that from 1985 to 1995 , the suicide rate / 100k pop is linearly increasing, however, the number has decreased steadily up until the latest data point (2015). The peak sucide rates </a:t>
            </a:r>
            <a:r>
              <a:rPr lang="en"/>
              <a:t>occurred</a:t>
            </a:r>
            <a:r>
              <a:rPr lang="en"/>
              <a:t> in the year 1995 with 15.3 people killed themselves for every 100k population. And this number has dropped by approximately 25 percent to 11.5 per 100k population in 2015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4ce2cb7ff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4ce2cb7ff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take a look at the factor that gender might have in predicting the suicide rates. Notice that the sucide rates for male has consistently been significantly higher than that of female (around 3.5x higher). Yet, for both gender, the suicide rates has been decreasing linearly.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believe that this number reflect the lopsided pressure that society as a whole impose to the male, because they are expected to be successful in life, which causes unnecessary burden and stress to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4ce2cb7ff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4ce2cb7ff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to other variables that might be correlated to suicide rates.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4ce2cb7ff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4ce2cb7ff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diagram, notice that the likelihood of suicide increases with age,  those in the 75+ years age group have the highest suicide rates.</a:t>
            </a:r>
            <a:endParaRPr/>
          </a:p>
          <a:p>
            <a:pPr indent="0" lvl="0" marL="0" rtl="0" algn="l">
              <a:spcBef>
                <a:spcPts val="0"/>
              </a:spcBef>
              <a:spcAft>
                <a:spcPts val="0"/>
              </a:spcAft>
              <a:buNone/>
            </a:pPr>
            <a:r>
              <a:rPr lang="en"/>
              <a:t>Again, we believe that the rationale behind this figure is that the elderly often battle with physically and financially burdening chronic diseases, which prevents them from living their life happily.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 to the clear distinction in the suicide rates for each group and gender, it might be tempting to consider these two variables when designing our model for the machine 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4ce2cb7ff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4ce2cb7ff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people living in a rich country will be less likely to commit suicide?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4ce2cb7ff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4ce2cb7ff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large portion of country with high suicide rates also has low gdp/capita. Notice that country with more than 25 suicide per 100k population all has less than 10k dollar in gdp per capita. However, from the graph, we can also see from the graph that when the gdp per capita increases above 30000, </a:t>
            </a:r>
            <a:r>
              <a:rPr lang="en"/>
              <a:t>the suicide rates also go up accordingly. Thus, there is a weak or even no correlation between GDP/capita and sucide rates, which is also supported by the low correlation (0.07)</a:t>
            </a: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4ce2cb7ff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4ce2cb7ff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trend in an individual country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4ce2cb7ff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4ce2cb7ff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country with increasing suicide trends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4ce2cb7ff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4ce2cb7ff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Among these countries, south korea is the country with the </a:t>
            </a:r>
            <a:r>
              <a:rPr lang="en"/>
              <a:t>steepest increase globally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4ce2cb7f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4ce2cb7f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4ce2cb7ff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4ce2cb7ff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country with decreasing suicide trends, with estonia being the country with the steepest decrease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4ce2cb7ff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4ce2cb7ff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the individual variable and find the correlation between this variables and the sucide rates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4ce2cb7ff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4ce2cb7ff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4ce2cb7ff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4ce2cb7ff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From this heatmap notice that all variables have low correlation with the suicide rates, all below 0.2, thus there is no single variable that can singlehandedly predict the occurrence of suicide in a given population, thus univariate linear regression will not be an appropriate model to be used in this case. However, it will be tempting to see what will happen if we try other model, such as multi-variate linear regression or KNN clustering, which we will explore in a while, to predict the suicide rates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4ce2cb7ff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4ce2cb7ff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gaining some insights from the EDA</a:t>
            </a:r>
            <a:r>
              <a:rPr lang="en">
                <a:solidFill>
                  <a:schemeClr val="dk1"/>
                </a:solidFill>
              </a:rPr>
              <a:t>, let’s build a few regression models to predict the suicide rates based on variables available from our dataset. To do this, we first drop the year and countries, because we believe that the data such as perception of corruption, GDP, etc. is already enough to represent a country in a given year. Then we do One Hot Encoding to change the categorical values to numerical values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b46b9e86d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b46b9e86d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b46b9e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b46b9e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try using multiple linear regression method to try predicting the suicide rates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b46b9e8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b46b9e8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dataset, we first build a regression model using chosen variable. For the first model, we use just gender and age group to predict the suicide rates, while in the second model, we use countries information to predict the suicide rates. It can be seen that both models is not accurate in predicting suicide rates.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b46b9e8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b46b9e8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using all variables for multiple linear </a:t>
            </a:r>
            <a:r>
              <a:rPr lang="en"/>
              <a:t>regression? While there is a bit of improvement, this models is still not accurate in predicting the suicide rates. Therefore, we think that linear regression is not suitable because</a:t>
            </a:r>
            <a:r>
              <a:rPr b="1" lang="en"/>
              <a:t> linear regression assumes that the relationship between the variables in linear</a:t>
            </a:r>
            <a:r>
              <a:rPr lang="en"/>
              <a:t>, which might not be true for this models.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b46b9e8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b46b9e8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Then we try KNN Regressor. The K-Nearest Neighbors algorithm assumes that similar things exist in close proximity. In other words, similar things are near to each other.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4ce2cb7f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4ce2cb7f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b46b9e86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b46b9e86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we need to find ‘K’ which is number of nearest neighbors, we compare Root Mean Square Error value and use Grid Search Cross Validation to find the optimal K, which equals to 3</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b46b9e86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b46b9e86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use MinMaxScaler to improve the models. We can see that the model score is increasing we we use scaling. Scaling the models makes it easy for a model to learn and understand the problem.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b46b9e8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b46b9e8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We also try the random forest </a:t>
            </a:r>
            <a:r>
              <a:rPr lang="en" sz="1200">
                <a:solidFill>
                  <a:srgbClr val="212529"/>
                </a:solidFill>
                <a:highlight>
                  <a:srgbClr val="FFFFFF"/>
                </a:highlight>
                <a:latin typeface="Roboto"/>
                <a:ea typeface="Roboto"/>
                <a:cs typeface="Roboto"/>
                <a:sym typeface="Roboto"/>
              </a:rPr>
              <a:t>regressor</a:t>
            </a:r>
            <a:r>
              <a:rPr lang="en" sz="1200">
                <a:solidFill>
                  <a:srgbClr val="212529"/>
                </a:solidFill>
                <a:highlight>
                  <a:srgbClr val="FFFFFF"/>
                </a:highlight>
                <a:latin typeface="Roboto"/>
                <a:ea typeface="Roboto"/>
                <a:cs typeface="Roboto"/>
                <a:sym typeface="Roboto"/>
              </a:rPr>
              <a:t>. Random forest is a estimator that fits a number of classifying decision trees on various sub-samples of the dataset and uses averaging to improve the predictive accuracy and control over-fitting.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b46b9e86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b46b9e86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is slightly better than KNN regressor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b46b9e86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b46b9e8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features ranked based on the order of its importance in Random Forest Regression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b46b9e8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b46b9e8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C525B"/>
                </a:solidFill>
                <a:highlight>
                  <a:srgbClr val="FFFFFF"/>
                </a:highlight>
              </a:rPr>
              <a:t>Another model that we use is Gradient boosting regressor. Gradient boosting is a type of machine learning boosting. It relies on the intuition that the best possible next model, when combined with previous models, minimizes the overall prediction error.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b46b9e86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b46b9e86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tuned the hyperparameter using Grid Search Cross Validation and our models received 0.849 score, which is a drastic improvement from the other models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1b46b9e86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1b46b9e8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the features ranked based on the order of its importance in Gradient Boosting Regression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b46b9e86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b46b9e8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but not least, we use voting regressor to combine all of the regression models that we have made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b46b9e86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b46b9e86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regression models averages the individual prediction of each regression models to form a final prediction, as seen in the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4ce2cb7f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4ce2cb7f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b46b9e8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b46b9e8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that the models is slightly less accurate than a Gradient Boost Regressor, but is still achieve a good accuracy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b46b9e86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b46b9e86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compare the models that we have built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1b46b9e86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1b46b9e8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 we can see that all regression models is quite good in predicting suicide rates. However, the Gradient Boosting Regressor has the highest </a:t>
            </a:r>
            <a:r>
              <a:rPr lang="en"/>
              <a:t>accuracy with score: 0.85, while K Neighbors Regressor is the least accurate with score: 0.75.</a:t>
            </a:r>
            <a:r>
              <a:rPr lang="en"/>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4ce2cb7ff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4ce2cb7f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b46b9e86d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b46b9e86d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just read from the slide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4ce2cb7ff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24ce2cb7ff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exploring the datasets, and building a machine learning model, we answer the question that we pose at the beginning of our project, </a:t>
            </a:r>
            <a:r>
              <a:rPr lang="en" sz="1400">
                <a:solidFill>
                  <a:schemeClr val="dk1"/>
                </a:solidFill>
                <a:latin typeface="Roboto"/>
                <a:ea typeface="Roboto"/>
                <a:cs typeface="Roboto"/>
                <a:sym typeface="Roboto"/>
              </a:rPr>
              <a:t>Are we able to predict the suicide rates based on a specific attributes of a population group that we think might explain suicide rates?,</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And here are our insights:</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1. Each variable has low correlation with the suicide rates and thus, we cannot rely on a single variable to predict suicide rates</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2. However, when we include all the variables that we have and fine-tuned our models, the accuracy increases dramatically.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3. We feel that suicide consist of complex interplay between some variables, that individually does not amount to suicide, just like the swiss cheese model</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4. Our best models can achieve an accuracy score of 0.85, which is a great model performance score in predicting suicide rates.</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5. However, there must be something else that explains suicide. Therefore, we recommend that the models can still be improved given more data and variables to work with</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6. We believe that this “something else” is the microscopic factor that varies from every individual. Our model only take into account macroscopic factor of a country, but fail to consider the uniqueness of each Individual.</a:t>
            </a:r>
            <a:endParaRPr sz="14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b46b9e86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1b46b9e86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second question,we arrive at the conclusion that Gradient Boosting Regressor is the best model to predict suicide rates from 5 models that we builds,while Linear Regression is the least suitable. Scaling and Hyperparameter Tuning is also important to improve the models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8e719bf37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e719bf3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ce2cb7f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4ce2cb7f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ce2cb7f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ce2cb7f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4ce2cb7f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4ce2cb7f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4ce2cb7ff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4ce2cb7ff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4ce2cb7ff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4ce2cb7ff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performed some data cleaning, let’s look at the datasets and explore it to gain some new insights regarding the suicide rates and other variables that might </a:t>
            </a:r>
            <a:r>
              <a:rPr lang="en"/>
              <a:t>predict the number of suicide rates in a given population group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7" name="Shape 47"/>
        <p:cNvGrpSpPr/>
        <p:nvPr/>
      </p:nvGrpSpPr>
      <p:grpSpPr>
        <a:xfrm>
          <a:off x="0" y="0"/>
          <a:ext cx="0" cy="0"/>
          <a:chOff x="0" y="0"/>
          <a:chExt cx="0" cy="0"/>
        </a:xfrm>
      </p:grpSpPr>
      <p:sp>
        <p:nvSpPr>
          <p:cNvPr id="48" name="Google Shape;48;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9" name="Google Shape;49;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3.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kaggle.com/code/gcmadhan/world-happiness-index-report/data?select=world-happiness-report.csv" TargetMode="External"/><Relationship Id="rId4" Type="http://schemas.openxmlformats.org/officeDocument/2006/relationships/hyperlink" Target="https://www.kaggle.com/datasets/russellyates88/suicide-rates-overview-1985-to-20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5"/>
          <p:cNvSpPr txBox="1"/>
          <p:nvPr>
            <p:ph type="ctrTitle"/>
          </p:nvPr>
        </p:nvSpPr>
        <p:spPr>
          <a:xfrm>
            <a:off x="1724988" y="947725"/>
            <a:ext cx="56940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Predictor</a:t>
            </a:r>
            <a:endParaRPr>
              <a:solidFill>
                <a:schemeClr val="accent1"/>
              </a:solidFill>
            </a:endParaRPr>
          </a:p>
        </p:txBody>
      </p:sp>
      <p:sp>
        <p:nvSpPr>
          <p:cNvPr id="56" name="Google Shape;56;p15"/>
          <p:cNvSpPr txBox="1"/>
          <p:nvPr>
            <p:ph idx="1" type="subTitle"/>
          </p:nvPr>
        </p:nvSpPr>
        <p:spPr>
          <a:xfrm>
            <a:off x="1724988" y="1784475"/>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rPr>
              <a:t>Group 5: Bernard, Rafi, Syazwan</a:t>
            </a:r>
            <a:endParaRPr sz="1700">
              <a:solidFill>
                <a:schemeClr val="accent1"/>
              </a:solidFill>
            </a:endParaRPr>
          </a:p>
        </p:txBody>
      </p:sp>
      <p:grpSp>
        <p:nvGrpSpPr>
          <p:cNvPr id="57" name="Google Shape;57;p15"/>
          <p:cNvGrpSpPr/>
          <p:nvPr/>
        </p:nvGrpSpPr>
        <p:grpSpPr>
          <a:xfrm>
            <a:off x="-1765072" y="2664807"/>
            <a:ext cx="10787812" cy="3283202"/>
            <a:chOff x="711150" y="1559663"/>
            <a:chExt cx="7721575" cy="2350013"/>
          </a:xfrm>
        </p:grpSpPr>
        <p:sp>
          <p:nvSpPr>
            <p:cNvPr id="58" name="Google Shape;58;p15"/>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59" name="Google Shape;59;p15"/>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5"/>
          <p:cNvGrpSpPr/>
          <p:nvPr/>
        </p:nvGrpSpPr>
        <p:grpSpPr>
          <a:xfrm>
            <a:off x="-823039" y="2664804"/>
            <a:ext cx="10790078" cy="2519041"/>
            <a:chOff x="710288" y="2137750"/>
            <a:chExt cx="7723197" cy="1803050"/>
          </a:xfrm>
        </p:grpSpPr>
        <p:sp>
          <p:nvSpPr>
            <p:cNvPr id="72" name="Google Shape;72;p15"/>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73" name="Google Shape;73;p15"/>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The Overall Suicide Trends</a:t>
            </a:r>
            <a:endParaRPr sz="3600">
              <a:solidFill>
                <a:schemeClr val="accent1"/>
              </a:solidFill>
            </a:endParaRPr>
          </a:p>
          <a:p>
            <a:pPr indent="0" lvl="0" marL="0" rtl="0" algn="l">
              <a:spcBef>
                <a:spcPts val="0"/>
              </a:spcBef>
              <a:spcAft>
                <a:spcPts val="0"/>
              </a:spcAft>
              <a:buNone/>
            </a:pPr>
            <a:r>
              <a:rPr lang="en" sz="3600">
                <a:solidFill>
                  <a:schemeClr val="accent1"/>
                </a:solidFill>
              </a:rPr>
              <a:t>Across The Globe</a:t>
            </a:r>
            <a:endParaRPr sz="36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25"/>
          <p:cNvGrpSpPr/>
          <p:nvPr/>
        </p:nvGrpSpPr>
        <p:grpSpPr>
          <a:xfrm>
            <a:off x="2726250" y="1304848"/>
            <a:ext cx="5707475" cy="2881402"/>
            <a:chOff x="2726250" y="1094425"/>
            <a:chExt cx="5707475" cy="2881402"/>
          </a:xfrm>
        </p:grpSpPr>
        <p:cxnSp>
          <p:nvCxnSpPr>
            <p:cNvPr id="141" name="Google Shape;141;p25"/>
            <p:cNvCxnSpPr/>
            <p:nvPr/>
          </p:nvCxnSpPr>
          <p:spPr>
            <a:xfrm>
              <a:off x="3364625" y="1219625"/>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2" name="Google Shape;142;p25"/>
            <p:cNvCxnSpPr/>
            <p:nvPr/>
          </p:nvCxnSpPr>
          <p:spPr>
            <a:xfrm>
              <a:off x="3364625" y="151196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3" name="Google Shape;143;p25"/>
            <p:cNvCxnSpPr/>
            <p:nvPr/>
          </p:nvCxnSpPr>
          <p:spPr>
            <a:xfrm>
              <a:off x="3364625" y="1804310"/>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4" name="Google Shape;144;p25"/>
            <p:cNvCxnSpPr/>
            <p:nvPr/>
          </p:nvCxnSpPr>
          <p:spPr>
            <a:xfrm>
              <a:off x="3364625" y="2096652"/>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5" name="Google Shape;145;p25"/>
            <p:cNvCxnSpPr/>
            <p:nvPr/>
          </p:nvCxnSpPr>
          <p:spPr>
            <a:xfrm>
              <a:off x="3364625" y="238899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6" name="Google Shape;146;p25"/>
            <p:cNvCxnSpPr/>
            <p:nvPr/>
          </p:nvCxnSpPr>
          <p:spPr>
            <a:xfrm>
              <a:off x="3364625" y="268133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7" name="Google Shape;147;p25"/>
            <p:cNvCxnSpPr/>
            <p:nvPr/>
          </p:nvCxnSpPr>
          <p:spPr>
            <a:xfrm>
              <a:off x="3364625" y="2973679"/>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25"/>
            <p:cNvCxnSpPr/>
            <p:nvPr/>
          </p:nvCxnSpPr>
          <p:spPr>
            <a:xfrm>
              <a:off x="3364625" y="3266021"/>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25"/>
            <p:cNvCxnSpPr/>
            <p:nvPr/>
          </p:nvCxnSpPr>
          <p:spPr>
            <a:xfrm>
              <a:off x="3364625" y="355836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25"/>
            <p:cNvCxnSpPr/>
            <p:nvPr/>
          </p:nvCxnSpPr>
          <p:spPr>
            <a:xfrm>
              <a:off x="3364625" y="3850706"/>
              <a:ext cx="5069100" cy="0"/>
            </a:xfrm>
            <a:prstGeom prst="straightConnector1">
              <a:avLst/>
            </a:prstGeom>
            <a:noFill/>
            <a:ln cap="flat" cmpd="sng" w="9525">
              <a:solidFill>
                <a:schemeClr val="lt2"/>
              </a:solidFill>
              <a:prstDash val="solid"/>
              <a:round/>
              <a:headEnd len="med" w="med" type="none"/>
              <a:tailEnd len="med" w="med" type="none"/>
            </a:ln>
          </p:spPr>
        </p:cxnSp>
        <p:sp>
          <p:nvSpPr>
            <p:cNvPr id="151" name="Google Shape;151;p25"/>
            <p:cNvSpPr txBox="1"/>
            <p:nvPr/>
          </p:nvSpPr>
          <p:spPr>
            <a:xfrm>
              <a:off x="2726250" y="372532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152" name="Google Shape;152;p25"/>
            <p:cNvSpPr txBox="1"/>
            <p:nvPr/>
          </p:nvSpPr>
          <p:spPr>
            <a:xfrm>
              <a:off x="2726250" y="343300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153" name="Google Shape;153;p25"/>
            <p:cNvSpPr txBox="1"/>
            <p:nvPr/>
          </p:nvSpPr>
          <p:spPr>
            <a:xfrm>
              <a:off x="2726250" y="3140682"/>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154" name="Google Shape;154;p25"/>
            <p:cNvSpPr txBox="1"/>
            <p:nvPr/>
          </p:nvSpPr>
          <p:spPr>
            <a:xfrm>
              <a:off x="2726250" y="284836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155" name="Google Shape;155;p25"/>
            <p:cNvSpPr txBox="1"/>
            <p:nvPr/>
          </p:nvSpPr>
          <p:spPr>
            <a:xfrm>
              <a:off x="2726250" y="255603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156" name="Google Shape;156;p25"/>
            <p:cNvSpPr txBox="1"/>
            <p:nvPr/>
          </p:nvSpPr>
          <p:spPr>
            <a:xfrm>
              <a:off x="2726250" y="226371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157" name="Google Shape;157;p25"/>
            <p:cNvSpPr txBox="1"/>
            <p:nvPr/>
          </p:nvSpPr>
          <p:spPr>
            <a:xfrm>
              <a:off x="2726250" y="1971393"/>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158" name="Google Shape;158;p25"/>
            <p:cNvSpPr txBox="1"/>
            <p:nvPr/>
          </p:nvSpPr>
          <p:spPr>
            <a:xfrm>
              <a:off x="2726250" y="167907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159" name="Google Shape;159;p25"/>
            <p:cNvSpPr txBox="1"/>
            <p:nvPr/>
          </p:nvSpPr>
          <p:spPr>
            <a:xfrm>
              <a:off x="2726250" y="1386748"/>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160" name="Google Shape;160;p25"/>
            <p:cNvSpPr txBox="1"/>
            <p:nvPr/>
          </p:nvSpPr>
          <p:spPr>
            <a:xfrm>
              <a:off x="2726250" y="109442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161" name="Google Shape;161;p25"/>
          <p:cNvSpPr txBox="1"/>
          <p:nvPr>
            <p:ph type="title"/>
          </p:nvPr>
        </p:nvSpPr>
        <p:spPr>
          <a:xfrm>
            <a:off x="483600"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 (/100k population)  Infographics</a:t>
            </a:r>
            <a:endParaRPr>
              <a:solidFill>
                <a:schemeClr val="accent1"/>
              </a:solidFill>
            </a:endParaRPr>
          </a:p>
        </p:txBody>
      </p:sp>
      <p:grpSp>
        <p:nvGrpSpPr>
          <p:cNvPr id="162" name="Google Shape;162;p25"/>
          <p:cNvGrpSpPr/>
          <p:nvPr/>
        </p:nvGrpSpPr>
        <p:grpSpPr>
          <a:xfrm>
            <a:off x="710275" y="3163435"/>
            <a:ext cx="1772700" cy="967362"/>
            <a:chOff x="710275" y="2929813"/>
            <a:chExt cx="1772700" cy="967362"/>
          </a:xfrm>
        </p:grpSpPr>
        <p:sp>
          <p:nvSpPr>
            <p:cNvPr id="163" name="Google Shape;163;p25"/>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Peak Value</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64" name="Google Shape;164;p25"/>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Peak suicide rates/100k pop is 15.3 in the year 1995</a:t>
              </a:r>
              <a:endParaRPr sz="1200">
                <a:solidFill>
                  <a:srgbClr val="434343"/>
                </a:solidFill>
                <a:latin typeface="Roboto"/>
                <a:ea typeface="Roboto"/>
                <a:cs typeface="Roboto"/>
                <a:sym typeface="Roboto"/>
              </a:endParaRPr>
            </a:p>
          </p:txBody>
        </p:sp>
        <p:sp>
          <p:nvSpPr>
            <p:cNvPr id="165" name="Google Shape;165;p25"/>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25"/>
          <p:cNvGrpSpPr/>
          <p:nvPr/>
        </p:nvGrpSpPr>
        <p:grpSpPr>
          <a:xfrm>
            <a:off x="3663544" y="1719895"/>
            <a:ext cx="557385" cy="2903549"/>
            <a:chOff x="4321749" y="1509472"/>
            <a:chExt cx="557385" cy="2903549"/>
          </a:xfrm>
        </p:grpSpPr>
        <p:sp>
          <p:nvSpPr>
            <p:cNvPr id="167" name="Google Shape;167;p25"/>
            <p:cNvSpPr/>
            <p:nvPr/>
          </p:nvSpPr>
          <p:spPr>
            <a:xfrm>
              <a:off x="4368942" y="1509472"/>
              <a:ext cx="231500" cy="260890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4600441" y="2089198"/>
              <a:ext cx="231500" cy="2029028"/>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nvSpPr>
          <p:spPr>
            <a:xfrm>
              <a:off x="4321749"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2020</a:t>
              </a:r>
              <a:endParaRPr sz="1100">
                <a:solidFill>
                  <a:srgbClr val="434343"/>
                </a:solidFill>
                <a:latin typeface="Roboto"/>
                <a:ea typeface="Roboto"/>
                <a:cs typeface="Roboto"/>
                <a:sym typeface="Roboto"/>
              </a:endParaRPr>
            </a:p>
          </p:txBody>
        </p:sp>
      </p:grpSp>
      <p:grpSp>
        <p:nvGrpSpPr>
          <p:cNvPr id="170" name="Google Shape;170;p25"/>
          <p:cNvGrpSpPr/>
          <p:nvPr/>
        </p:nvGrpSpPr>
        <p:grpSpPr>
          <a:xfrm>
            <a:off x="4642009" y="1430016"/>
            <a:ext cx="557385" cy="3193427"/>
            <a:chOff x="5376411" y="1219593"/>
            <a:chExt cx="557385" cy="3193427"/>
          </a:xfrm>
        </p:grpSpPr>
        <p:sp>
          <p:nvSpPr>
            <p:cNvPr id="171" name="Google Shape;171;p25"/>
            <p:cNvSpPr/>
            <p:nvPr/>
          </p:nvSpPr>
          <p:spPr>
            <a:xfrm>
              <a:off x="5423604" y="1219593"/>
              <a:ext cx="231500" cy="289866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5655104" y="2668956"/>
              <a:ext cx="231500" cy="144914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nvSpPr>
          <p:spPr>
            <a:xfrm>
              <a:off x="5376411"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2021</a:t>
              </a:r>
              <a:endParaRPr sz="1100">
                <a:solidFill>
                  <a:srgbClr val="434343"/>
                </a:solidFill>
                <a:latin typeface="Roboto"/>
                <a:ea typeface="Roboto"/>
                <a:cs typeface="Roboto"/>
                <a:sym typeface="Roboto"/>
              </a:endParaRPr>
            </a:p>
          </p:txBody>
        </p:sp>
      </p:grpSp>
      <p:grpSp>
        <p:nvGrpSpPr>
          <p:cNvPr id="174" name="Google Shape;174;p25"/>
          <p:cNvGrpSpPr/>
          <p:nvPr/>
        </p:nvGrpSpPr>
        <p:grpSpPr>
          <a:xfrm>
            <a:off x="5620475" y="2299498"/>
            <a:ext cx="557385" cy="2323946"/>
            <a:chOff x="6431074" y="2089075"/>
            <a:chExt cx="557385" cy="2323946"/>
          </a:xfrm>
        </p:grpSpPr>
        <p:sp>
          <p:nvSpPr>
            <p:cNvPr id="175" name="Google Shape;175;p25"/>
            <p:cNvSpPr/>
            <p:nvPr/>
          </p:nvSpPr>
          <p:spPr>
            <a:xfrm>
              <a:off x="6478267" y="2958804"/>
              <a:ext cx="231500" cy="115939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6709766" y="2089075"/>
              <a:ext cx="231500" cy="2029028"/>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nvSpPr>
          <p:spPr>
            <a:xfrm>
              <a:off x="6431074"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2022</a:t>
              </a:r>
              <a:endParaRPr sz="1100">
                <a:solidFill>
                  <a:srgbClr val="434343"/>
                </a:solidFill>
                <a:latin typeface="Roboto"/>
                <a:ea typeface="Roboto"/>
                <a:cs typeface="Roboto"/>
                <a:sym typeface="Roboto"/>
              </a:endParaRPr>
            </a:p>
          </p:txBody>
        </p:sp>
      </p:grpSp>
      <p:grpSp>
        <p:nvGrpSpPr>
          <p:cNvPr id="178" name="Google Shape;178;p25"/>
          <p:cNvGrpSpPr/>
          <p:nvPr/>
        </p:nvGrpSpPr>
        <p:grpSpPr>
          <a:xfrm>
            <a:off x="6598941" y="2009774"/>
            <a:ext cx="557385" cy="2613669"/>
            <a:chOff x="7485737" y="1799351"/>
            <a:chExt cx="557385" cy="2613669"/>
          </a:xfrm>
        </p:grpSpPr>
        <p:sp>
          <p:nvSpPr>
            <p:cNvPr id="179" name="Google Shape;179;p25"/>
            <p:cNvSpPr/>
            <p:nvPr/>
          </p:nvSpPr>
          <p:spPr>
            <a:xfrm>
              <a:off x="7532929" y="3248733"/>
              <a:ext cx="231500" cy="86964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7764429" y="1799351"/>
              <a:ext cx="231500" cy="2318813"/>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nvSpPr>
          <p:spPr>
            <a:xfrm>
              <a:off x="7485737" y="4199377"/>
              <a:ext cx="557385" cy="21364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2023</a:t>
              </a:r>
              <a:endParaRPr sz="1100">
                <a:solidFill>
                  <a:srgbClr val="434343"/>
                </a:solidFill>
                <a:latin typeface="Roboto"/>
                <a:ea typeface="Roboto"/>
                <a:cs typeface="Roboto"/>
                <a:sym typeface="Roboto"/>
              </a:endParaRPr>
            </a:p>
          </p:txBody>
        </p:sp>
      </p:grpSp>
      <p:grpSp>
        <p:nvGrpSpPr>
          <p:cNvPr id="182" name="Google Shape;182;p25"/>
          <p:cNvGrpSpPr/>
          <p:nvPr/>
        </p:nvGrpSpPr>
        <p:grpSpPr>
          <a:xfrm>
            <a:off x="7577406" y="1722398"/>
            <a:ext cx="557400" cy="2901003"/>
            <a:chOff x="7485737" y="1511975"/>
            <a:chExt cx="557400" cy="2901003"/>
          </a:xfrm>
        </p:grpSpPr>
        <p:sp>
          <p:nvSpPr>
            <p:cNvPr id="183" name="Google Shape;183;p25"/>
            <p:cNvSpPr/>
            <p:nvPr/>
          </p:nvSpPr>
          <p:spPr>
            <a:xfrm>
              <a:off x="7532925" y="3558378"/>
              <a:ext cx="231600" cy="5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7764425" y="1511975"/>
              <a:ext cx="231600" cy="260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2024</a:t>
              </a:r>
              <a:endParaRPr sz="1100">
                <a:solidFill>
                  <a:srgbClr val="434343"/>
                </a:solidFill>
                <a:latin typeface="Roboto"/>
                <a:ea typeface="Roboto"/>
                <a:cs typeface="Roboto"/>
                <a:sym typeface="Roboto"/>
              </a:endParaRPr>
            </a:p>
          </p:txBody>
        </p:sp>
      </p:grpSp>
      <p:cxnSp>
        <p:nvCxnSpPr>
          <p:cNvPr id="186" name="Google Shape;186;p25"/>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grpSp>
        <p:nvGrpSpPr>
          <p:cNvPr id="187" name="Google Shape;187;p25"/>
          <p:cNvGrpSpPr/>
          <p:nvPr/>
        </p:nvGrpSpPr>
        <p:grpSpPr>
          <a:xfrm>
            <a:off x="710275" y="1797510"/>
            <a:ext cx="1772700" cy="967362"/>
            <a:chOff x="710275" y="1563888"/>
            <a:chExt cx="1772700" cy="967362"/>
          </a:xfrm>
        </p:grpSpPr>
        <p:sp>
          <p:nvSpPr>
            <p:cNvPr id="188" name="Google Shape;188;p25"/>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The overall suicide trend after 1995 is linearly decreasing</a:t>
              </a:r>
              <a:endParaRPr sz="1200">
                <a:solidFill>
                  <a:srgbClr val="434343"/>
                </a:solidFill>
                <a:latin typeface="Roboto"/>
                <a:ea typeface="Roboto"/>
                <a:cs typeface="Roboto"/>
                <a:sym typeface="Roboto"/>
              </a:endParaRPr>
            </a:p>
          </p:txBody>
        </p:sp>
        <p:sp>
          <p:nvSpPr>
            <p:cNvPr id="189" name="Google Shape;189;p25"/>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Key Insight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191" name="Google Shape;191;p25"/>
          <p:cNvPicPr preferRelativeResize="0"/>
          <p:nvPr/>
        </p:nvPicPr>
        <p:blipFill>
          <a:blip r:embed="rId3">
            <a:alphaModFix/>
          </a:blip>
          <a:stretch>
            <a:fillRect/>
          </a:stretch>
        </p:blipFill>
        <p:spPr>
          <a:xfrm>
            <a:off x="3059200" y="1304850"/>
            <a:ext cx="5352072" cy="331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26"/>
          <p:cNvGrpSpPr/>
          <p:nvPr/>
        </p:nvGrpSpPr>
        <p:grpSpPr>
          <a:xfrm>
            <a:off x="2726250" y="1304848"/>
            <a:ext cx="5707475" cy="2881402"/>
            <a:chOff x="2726250" y="1094425"/>
            <a:chExt cx="5707475" cy="2881402"/>
          </a:xfrm>
        </p:grpSpPr>
        <p:cxnSp>
          <p:nvCxnSpPr>
            <p:cNvPr id="197" name="Google Shape;197;p26"/>
            <p:cNvCxnSpPr/>
            <p:nvPr/>
          </p:nvCxnSpPr>
          <p:spPr>
            <a:xfrm>
              <a:off x="3364625" y="1219625"/>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26"/>
            <p:cNvCxnSpPr/>
            <p:nvPr/>
          </p:nvCxnSpPr>
          <p:spPr>
            <a:xfrm>
              <a:off x="3364625" y="151196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26"/>
            <p:cNvCxnSpPr/>
            <p:nvPr/>
          </p:nvCxnSpPr>
          <p:spPr>
            <a:xfrm>
              <a:off x="3364625" y="1804310"/>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0" name="Google Shape;200;p26"/>
            <p:cNvCxnSpPr/>
            <p:nvPr/>
          </p:nvCxnSpPr>
          <p:spPr>
            <a:xfrm>
              <a:off x="3364625" y="2096652"/>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26"/>
            <p:cNvCxnSpPr/>
            <p:nvPr/>
          </p:nvCxnSpPr>
          <p:spPr>
            <a:xfrm>
              <a:off x="3364625" y="238899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26"/>
            <p:cNvCxnSpPr/>
            <p:nvPr/>
          </p:nvCxnSpPr>
          <p:spPr>
            <a:xfrm>
              <a:off x="3364625" y="268133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3" name="Google Shape;203;p26"/>
            <p:cNvCxnSpPr/>
            <p:nvPr/>
          </p:nvCxnSpPr>
          <p:spPr>
            <a:xfrm>
              <a:off x="3364625" y="2973679"/>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4" name="Google Shape;204;p26"/>
            <p:cNvCxnSpPr/>
            <p:nvPr/>
          </p:nvCxnSpPr>
          <p:spPr>
            <a:xfrm>
              <a:off x="3364625" y="3266021"/>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5" name="Google Shape;205;p26"/>
            <p:cNvCxnSpPr/>
            <p:nvPr/>
          </p:nvCxnSpPr>
          <p:spPr>
            <a:xfrm>
              <a:off x="3364625" y="355836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06" name="Google Shape;206;p26"/>
            <p:cNvCxnSpPr/>
            <p:nvPr/>
          </p:nvCxnSpPr>
          <p:spPr>
            <a:xfrm>
              <a:off x="3364625" y="3850706"/>
              <a:ext cx="5069100" cy="0"/>
            </a:xfrm>
            <a:prstGeom prst="straightConnector1">
              <a:avLst/>
            </a:prstGeom>
            <a:noFill/>
            <a:ln cap="flat" cmpd="sng" w="9525">
              <a:solidFill>
                <a:schemeClr val="lt2"/>
              </a:solidFill>
              <a:prstDash val="solid"/>
              <a:round/>
              <a:headEnd len="med" w="med" type="none"/>
              <a:tailEnd len="med" w="med" type="none"/>
            </a:ln>
          </p:spPr>
        </p:cxnSp>
        <p:sp>
          <p:nvSpPr>
            <p:cNvPr id="207" name="Google Shape;207;p26"/>
            <p:cNvSpPr txBox="1"/>
            <p:nvPr/>
          </p:nvSpPr>
          <p:spPr>
            <a:xfrm>
              <a:off x="2726250" y="372532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208" name="Google Shape;208;p26"/>
            <p:cNvSpPr txBox="1"/>
            <p:nvPr/>
          </p:nvSpPr>
          <p:spPr>
            <a:xfrm>
              <a:off x="2726250" y="343300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209" name="Google Shape;209;p26"/>
            <p:cNvSpPr txBox="1"/>
            <p:nvPr/>
          </p:nvSpPr>
          <p:spPr>
            <a:xfrm>
              <a:off x="2726250" y="3140682"/>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210" name="Google Shape;210;p26"/>
            <p:cNvSpPr txBox="1"/>
            <p:nvPr/>
          </p:nvSpPr>
          <p:spPr>
            <a:xfrm>
              <a:off x="2726250" y="284836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211" name="Google Shape;211;p26"/>
            <p:cNvSpPr txBox="1"/>
            <p:nvPr/>
          </p:nvSpPr>
          <p:spPr>
            <a:xfrm>
              <a:off x="2726250" y="255603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212" name="Google Shape;212;p26"/>
            <p:cNvSpPr txBox="1"/>
            <p:nvPr/>
          </p:nvSpPr>
          <p:spPr>
            <a:xfrm>
              <a:off x="2726250" y="226371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213" name="Google Shape;213;p26"/>
            <p:cNvSpPr txBox="1"/>
            <p:nvPr/>
          </p:nvSpPr>
          <p:spPr>
            <a:xfrm>
              <a:off x="2726250" y="1971393"/>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214" name="Google Shape;214;p26"/>
            <p:cNvSpPr txBox="1"/>
            <p:nvPr/>
          </p:nvSpPr>
          <p:spPr>
            <a:xfrm>
              <a:off x="2726250" y="167907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215" name="Google Shape;215;p26"/>
            <p:cNvSpPr txBox="1"/>
            <p:nvPr/>
          </p:nvSpPr>
          <p:spPr>
            <a:xfrm>
              <a:off x="2726250" y="1386748"/>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216" name="Google Shape;216;p26"/>
            <p:cNvSpPr txBox="1"/>
            <p:nvPr/>
          </p:nvSpPr>
          <p:spPr>
            <a:xfrm>
              <a:off x="2726250" y="109442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217" name="Google Shape;217;p26"/>
          <p:cNvSpPr txBox="1"/>
          <p:nvPr>
            <p:ph type="title"/>
          </p:nvPr>
        </p:nvSpPr>
        <p:spPr>
          <a:xfrm>
            <a:off x="483600"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 (by Gender)  Infographics</a:t>
            </a:r>
            <a:endParaRPr>
              <a:solidFill>
                <a:schemeClr val="accent1"/>
              </a:solidFill>
            </a:endParaRPr>
          </a:p>
        </p:txBody>
      </p:sp>
      <p:grpSp>
        <p:nvGrpSpPr>
          <p:cNvPr id="218" name="Google Shape;218;p26"/>
          <p:cNvGrpSpPr/>
          <p:nvPr/>
        </p:nvGrpSpPr>
        <p:grpSpPr>
          <a:xfrm>
            <a:off x="710275" y="3163435"/>
            <a:ext cx="1772700" cy="967362"/>
            <a:chOff x="710275" y="2929813"/>
            <a:chExt cx="1772700" cy="967362"/>
          </a:xfrm>
        </p:grpSpPr>
        <p:sp>
          <p:nvSpPr>
            <p:cNvPr id="219" name="Google Shape;219;p26"/>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Key Insight</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20" name="Google Shape;220;p26"/>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The trend for both gender is linearly decreasing</a:t>
              </a:r>
              <a:endParaRPr sz="1200">
                <a:solidFill>
                  <a:srgbClr val="434343"/>
                </a:solidFill>
                <a:latin typeface="Roboto"/>
                <a:ea typeface="Roboto"/>
                <a:cs typeface="Roboto"/>
                <a:sym typeface="Roboto"/>
              </a:endParaRPr>
            </a:p>
          </p:txBody>
        </p:sp>
        <p:sp>
          <p:nvSpPr>
            <p:cNvPr id="221" name="Google Shape;221;p26"/>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6"/>
          <p:cNvGrpSpPr/>
          <p:nvPr/>
        </p:nvGrpSpPr>
        <p:grpSpPr>
          <a:xfrm>
            <a:off x="3663544" y="1719895"/>
            <a:ext cx="557400" cy="2903506"/>
            <a:chOff x="4321749" y="1509472"/>
            <a:chExt cx="557400" cy="2903506"/>
          </a:xfrm>
        </p:grpSpPr>
        <p:sp>
          <p:nvSpPr>
            <p:cNvPr id="223" name="Google Shape;223;p26"/>
            <p:cNvSpPr/>
            <p:nvPr/>
          </p:nvSpPr>
          <p:spPr>
            <a:xfrm>
              <a:off x="4368942" y="1509472"/>
              <a:ext cx="231600" cy="260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4600441" y="2089198"/>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4321749"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26" name="Google Shape;226;p26"/>
          <p:cNvGrpSpPr/>
          <p:nvPr/>
        </p:nvGrpSpPr>
        <p:grpSpPr>
          <a:xfrm>
            <a:off x="5667668" y="2299498"/>
            <a:ext cx="463100" cy="2029229"/>
            <a:chOff x="6478267" y="2089075"/>
            <a:chExt cx="463100" cy="2029229"/>
          </a:xfrm>
        </p:grpSpPr>
        <p:sp>
          <p:nvSpPr>
            <p:cNvPr id="227" name="Google Shape;227;p26"/>
            <p:cNvSpPr/>
            <p:nvPr/>
          </p:nvSpPr>
          <p:spPr>
            <a:xfrm>
              <a:off x="6478267" y="2958804"/>
              <a:ext cx="231600" cy="115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6709766" y="2089075"/>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6"/>
          <p:cNvGrpSpPr/>
          <p:nvPr/>
        </p:nvGrpSpPr>
        <p:grpSpPr>
          <a:xfrm>
            <a:off x="6598941" y="2009774"/>
            <a:ext cx="557400" cy="2613626"/>
            <a:chOff x="7485737" y="1799351"/>
            <a:chExt cx="557400" cy="2613626"/>
          </a:xfrm>
        </p:grpSpPr>
        <p:sp>
          <p:nvSpPr>
            <p:cNvPr id="230" name="Google Shape;230;p26"/>
            <p:cNvSpPr/>
            <p:nvPr/>
          </p:nvSpPr>
          <p:spPr>
            <a:xfrm>
              <a:off x="7532929" y="3248733"/>
              <a:ext cx="231600" cy="869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7764429" y="1799351"/>
              <a:ext cx="231600" cy="231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33" name="Google Shape;233;p26"/>
          <p:cNvGrpSpPr/>
          <p:nvPr/>
        </p:nvGrpSpPr>
        <p:grpSpPr>
          <a:xfrm>
            <a:off x="7577406" y="1722398"/>
            <a:ext cx="557400" cy="2901003"/>
            <a:chOff x="7485737" y="1511975"/>
            <a:chExt cx="557400" cy="2901003"/>
          </a:xfrm>
        </p:grpSpPr>
        <p:sp>
          <p:nvSpPr>
            <p:cNvPr id="234" name="Google Shape;234;p26"/>
            <p:cNvSpPr/>
            <p:nvPr/>
          </p:nvSpPr>
          <p:spPr>
            <a:xfrm>
              <a:off x="7532925" y="3558378"/>
              <a:ext cx="231600" cy="5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7764425" y="1511975"/>
              <a:ext cx="231600" cy="260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cxnSp>
        <p:nvCxnSpPr>
          <p:cNvPr id="237" name="Google Shape;237;p26"/>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grpSp>
        <p:nvGrpSpPr>
          <p:cNvPr id="238" name="Google Shape;238;p26"/>
          <p:cNvGrpSpPr/>
          <p:nvPr/>
        </p:nvGrpSpPr>
        <p:grpSpPr>
          <a:xfrm>
            <a:off x="710275" y="1797510"/>
            <a:ext cx="1772700" cy="967362"/>
            <a:chOff x="710275" y="1563888"/>
            <a:chExt cx="1772700" cy="967362"/>
          </a:xfrm>
        </p:grpSpPr>
        <p:sp>
          <p:nvSpPr>
            <p:cNvPr id="239" name="Google Shape;239;p26"/>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Men is significantly more likely to commit suicide than women</a:t>
              </a:r>
              <a:endParaRPr sz="1200">
                <a:solidFill>
                  <a:srgbClr val="434343"/>
                </a:solidFill>
                <a:latin typeface="Roboto"/>
                <a:ea typeface="Roboto"/>
                <a:cs typeface="Roboto"/>
                <a:sym typeface="Roboto"/>
              </a:endParaRPr>
            </a:p>
          </p:txBody>
        </p:sp>
        <p:sp>
          <p:nvSpPr>
            <p:cNvPr id="240" name="Google Shape;240;p26"/>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Key Insight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242" name="Google Shape;242;p26"/>
          <p:cNvPicPr preferRelativeResize="0"/>
          <p:nvPr/>
        </p:nvPicPr>
        <p:blipFill>
          <a:blip r:embed="rId3">
            <a:alphaModFix/>
          </a:blip>
          <a:stretch>
            <a:fillRect/>
          </a:stretch>
        </p:blipFill>
        <p:spPr>
          <a:xfrm>
            <a:off x="2350650" y="1304850"/>
            <a:ext cx="6793351" cy="3193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Which age group is more likely to commit suicide?</a:t>
            </a:r>
            <a:endParaRPr sz="36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28"/>
          <p:cNvGrpSpPr/>
          <p:nvPr/>
        </p:nvGrpSpPr>
        <p:grpSpPr>
          <a:xfrm>
            <a:off x="2726250" y="1304848"/>
            <a:ext cx="5707475" cy="2881402"/>
            <a:chOff x="2726250" y="1094425"/>
            <a:chExt cx="5707475" cy="2881402"/>
          </a:xfrm>
        </p:grpSpPr>
        <p:cxnSp>
          <p:nvCxnSpPr>
            <p:cNvPr id="253" name="Google Shape;253;p28"/>
            <p:cNvCxnSpPr/>
            <p:nvPr/>
          </p:nvCxnSpPr>
          <p:spPr>
            <a:xfrm>
              <a:off x="3364625" y="1219625"/>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4" name="Google Shape;254;p28"/>
            <p:cNvCxnSpPr/>
            <p:nvPr/>
          </p:nvCxnSpPr>
          <p:spPr>
            <a:xfrm>
              <a:off x="3364625" y="151196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5" name="Google Shape;255;p28"/>
            <p:cNvCxnSpPr/>
            <p:nvPr/>
          </p:nvCxnSpPr>
          <p:spPr>
            <a:xfrm>
              <a:off x="3364625" y="1804310"/>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6" name="Google Shape;256;p28"/>
            <p:cNvCxnSpPr/>
            <p:nvPr/>
          </p:nvCxnSpPr>
          <p:spPr>
            <a:xfrm>
              <a:off x="3364625" y="2096652"/>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7" name="Google Shape;257;p28"/>
            <p:cNvCxnSpPr/>
            <p:nvPr/>
          </p:nvCxnSpPr>
          <p:spPr>
            <a:xfrm>
              <a:off x="3364625" y="238899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8" name="Google Shape;258;p28"/>
            <p:cNvCxnSpPr/>
            <p:nvPr/>
          </p:nvCxnSpPr>
          <p:spPr>
            <a:xfrm>
              <a:off x="3364625" y="2681337"/>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59" name="Google Shape;259;p28"/>
            <p:cNvCxnSpPr/>
            <p:nvPr/>
          </p:nvCxnSpPr>
          <p:spPr>
            <a:xfrm>
              <a:off x="3364625" y="2973679"/>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60" name="Google Shape;260;p28"/>
            <p:cNvCxnSpPr/>
            <p:nvPr/>
          </p:nvCxnSpPr>
          <p:spPr>
            <a:xfrm>
              <a:off x="3364625" y="3266021"/>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61" name="Google Shape;261;p28"/>
            <p:cNvCxnSpPr/>
            <p:nvPr/>
          </p:nvCxnSpPr>
          <p:spPr>
            <a:xfrm>
              <a:off x="3364625" y="3558364"/>
              <a:ext cx="5069100" cy="0"/>
            </a:xfrm>
            <a:prstGeom prst="straightConnector1">
              <a:avLst/>
            </a:prstGeom>
            <a:noFill/>
            <a:ln cap="flat" cmpd="sng" w="9525">
              <a:solidFill>
                <a:schemeClr val="lt2"/>
              </a:solidFill>
              <a:prstDash val="solid"/>
              <a:round/>
              <a:headEnd len="med" w="med" type="none"/>
              <a:tailEnd len="med" w="med" type="none"/>
            </a:ln>
          </p:spPr>
        </p:cxnSp>
        <p:cxnSp>
          <p:nvCxnSpPr>
            <p:cNvPr id="262" name="Google Shape;262;p28"/>
            <p:cNvCxnSpPr/>
            <p:nvPr/>
          </p:nvCxnSpPr>
          <p:spPr>
            <a:xfrm>
              <a:off x="3364625" y="3850706"/>
              <a:ext cx="5069100" cy="0"/>
            </a:xfrm>
            <a:prstGeom prst="straightConnector1">
              <a:avLst/>
            </a:prstGeom>
            <a:noFill/>
            <a:ln cap="flat" cmpd="sng" w="9525">
              <a:solidFill>
                <a:schemeClr val="lt2"/>
              </a:solidFill>
              <a:prstDash val="solid"/>
              <a:round/>
              <a:headEnd len="med" w="med" type="none"/>
              <a:tailEnd len="med" w="med" type="none"/>
            </a:ln>
          </p:spPr>
        </p:cxnSp>
        <p:sp>
          <p:nvSpPr>
            <p:cNvPr id="263" name="Google Shape;263;p28"/>
            <p:cNvSpPr txBox="1"/>
            <p:nvPr/>
          </p:nvSpPr>
          <p:spPr>
            <a:xfrm>
              <a:off x="2726250" y="372532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a:t>
              </a:r>
              <a:endParaRPr sz="1000">
                <a:solidFill>
                  <a:srgbClr val="434343"/>
                </a:solidFill>
                <a:latin typeface="Roboto"/>
                <a:ea typeface="Roboto"/>
                <a:cs typeface="Roboto"/>
                <a:sym typeface="Roboto"/>
              </a:endParaRPr>
            </a:p>
          </p:txBody>
        </p:sp>
        <p:sp>
          <p:nvSpPr>
            <p:cNvPr id="264" name="Google Shape;264;p28"/>
            <p:cNvSpPr txBox="1"/>
            <p:nvPr/>
          </p:nvSpPr>
          <p:spPr>
            <a:xfrm>
              <a:off x="2726250" y="343300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200</a:t>
              </a:r>
              <a:endParaRPr sz="1000">
                <a:solidFill>
                  <a:srgbClr val="434343"/>
                </a:solidFill>
                <a:latin typeface="Roboto"/>
                <a:ea typeface="Roboto"/>
                <a:cs typeface="Roboto"/>
                <a:sym typeface="Roboto"/>
              </a:endParaRPr>
            </a:p>
          </p:txBody>
        </p:sp>
        <p:sp>
          <p:nvSpPr>
            <p:cNvPr id="265" name="Google Shape;265;p28"/>
            <p:cNvSpPr txBox="1"/>
            <p:nvPr/>
          </p:nvSpPr>
          <p:spPr>
            <a:xfrm>
              <a:off x="2726250" y="3140682"/>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300</a:t>
              </a:r>
              <a:endParaRPr sz="1000">
                <a:solidFill>
                  <a:srgbClr val="434343"/>
                </a:solidFill>
                <a:latin typeface="Roboto"/>
                <a:ea typeface="Roboto"/>
                <a:cs typeface="Roboto"/>
                <a:sym typeface="Roboto"/>
              </a:endParaRPr>
            </a:p>
          </p:txBody>
        </p:sp>
        <p:sp>
          <p:nvSpPr>
            <p:cNvPr id="266" name="Google Shape;266;p28"/>
            <p:cNvSpPr txBox="1"/>
            <p:nvPr/>
          </p:nvSpPr>
          <p:spPr>
            <a:xfrm>
              <a:off x="2726250" y="284836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400</a:t>
              </a:r>
              <a:endParaRPr sz="1000">
                <a:solidFill>
                  <a:srgbClr val="434343"/>
                </a:solidFill>
                <a:latin typeface="Roboto"/>
                <a:ea typeface="Roboto"/>
                <a:cs typeface="Roboto"/>
                <a:sym typeface="Roboto"/>
              </a:endParaRPr>
            </a:p>
          </p:txBody>
        </p:sp>
        <p:sp>
          <p:nvSpPr>
            <p:cNvPr id="267" name="Google Shape;267;p28"/>
            <p:cNvSpPr txBox="1"/>
            <p:nvPr/>
          </p:nvSpPr>
          <p:spPr>
            <a:xfrm>
              <a:off x="2726250" y="2556037"/>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500</a:t>
              </a:r>
              <a:endParaRPr sz="1000">
                <a:solidFill>
                  <a:srgbClr val="434343"/>
                </a:solidFill>
                <a:latin typeface="Roboto"/>
                <a:ea typeface="Roboto"/>
                <a:cs typeface="Roboto"/>
                <a:sym typeface="Roboto"/>
              </a:endParaRPr>
            </a:p>
          </p:txBody>
        </p:sp>
        <p:sp>
          <p:nvSpPr>
            <p:cNvPr id="268" name="Google Shape;268;p28"/>
            <p:cNvSpPr txBox="1"/>
            <p:nvPr/>
          </p:nvSpPr>
          <p:spPr>
            <a:xfrm>
              <a:off x="2726250" y="226371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600</a:t>
              </a:r>
              <a:endParaRPr sz="1000">
                <a:solidFill>
                  <a:srgbClr val="434343"/>
                </a:solidFill>
                <a:latin typeface="Roboto"/>
                <a:ea typeface="Roboto"/>
                <a:cs typeface="Roboto"/>
                <a:sym typeface="Roboto"/>
              </a:endParaRPr>
            </a:p>
          </p:txBody>
        </p:sp>
        <p:sp>
          <p:nvSpPr>
            <p:cNvPr id="269" name="Google Shape;269;p28"/>
            <p:cNvSpPr txBox="1"/>
            <p:nvPr/>
          </p:nvSpPr>
          <p:spPr>
            <a:xfrm>
              <a:off x="2726250" y="1971393"/>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700</a:t>
              </a:r>
              <a:endParaRPr sz="1000">
                <a:solidFill>
                  <a:srgbClr val="434343"/>
                </a:solidFill>
                <a:latin typeface="Roboto"/>
                <a:ea typeface="Roboto"/>
                <a:cs typeface="Roboto"/>
                <a:sym typeface="Roboto"/>
              </a:endParaRPr>
            </a:p>
          </p:txBody>
        </p:sp>
        <p:sp>
          <p:nvSpPr>
            <p:cNvPr id="270" name="Google Shape;270;p28"/>
            <p:cNvSpPr txBox="1"/>
            <p:nvPr/>
          </p:nvSpPr>
          <p:spPr>
            <a:xfrm>
              <a:off x="2726250" y="1679070"/>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800</a:t>
              </a:r>
              <a:endParaRPr sz="1000">
                <a:solidFill>
                  <a:srgbClr val="434343"/>
                </a:solidFill>
                <a:latin typeface="Roboto"/>
                <a:ea typeface="Roboto"/>
                <a:cs typeface="Roboto"/>
                <a:sym typeface="Roboto"/>
              </a:endParaRPr>
            </a:p>
          </p:txBody>
        </p:sp>
        <p:sp>
          <p:nvSpPr>
            <p:cNvPr id="271" name="Google Shape;271;p28"/>
            <p:cNvSpPr txBox="1"/>
            <p:nvPr/>
          </p:nvSpPr>
          <p:spPr>
            <a:xfrm>
              <a:off x="2726250" y="1386748"/>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900</a:t>
              </a:r>
              <a:endParaRPr sz="1000">
                <a:solidFill>
                  <a:srgbClr val="434343"/>
                </a:solidFill>
                <a:latin typeface="Roboto"/>
                <a:ea typeface="Roboto"/>
                <a:cs typeface="Roboto"/>
                <a:sym typeface="Roboto"/>
              </a:endParaRPr>
            </a:p>
          </p:txBody>
        </p:sp>
        <p:sp>
          <p:nvSpPr>
            <p:cNvPr id="272" name="Google Shape;272;p28"/>
            <p:cNvSpPr txBox="1"/>
            <p:nvPr/>
          </p:nvSpPr>
          <p:spPr>
            <a:xfrm>
              <a:off x="2726250" y="1094425"/>
              <a:ext cx="557400" cy="250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434343"/>
                  </a:solidFill>
                  <a:latin typeface="Roboto"/>
                  <a:ea typeface="Roboto"/>
                  <a:cs typeface="Roboto"/>
                  <a:sym typeface="Roboto"/>
                </a:rPr>
                <a:t>1000</a:t>
              </a:r>
              <a:endParaRPr sz="1000">
                <a:solidFill>
                  <a:srgbClr val="434343"/>
                </a:solidFill>
                <a:latin typeface="Roboto"/>
                <a:ea typeface="Roboto"/>
                <a:cs typeface="Roboto"/>
                <a:sym typeface="Roboto"/>
              </a:endParaRPr>
            </a:p>
          </p:txBody>
        </p:sp>
      </p:grpSp>
      <p:sp>
        <p:nvSpPr>
          <p:cNvPr id="273" name="Google Shape;273;p28"/>
          <p:cNvSpPr txBox="1"/>
          <p:nvPr>
            <p:ph type="title"/>
          </p:nvPr>
        </p:nvSpPr>
        <p:spPr>
          <a:xfrm>
            <a:off x="483600"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 (by Age-group)  Infographics</a:t>
            </a:r>
            <a:endParaRPr>
              <a:solidFill>
                <a:schemeClr val="accent1"/>
              </a:solidFill>
            </a:endParaRPr>
          </a:p>
        </p:txBody>
      </p:sp>
      <p:grpSp>
        <p:nvGrpSpPr>
          <p:cNvPr id="274" name="Google Shape;274;p28"/>
          <p:cNvGrpSpPr/>
          <p:nvPr/>
        </p:nvGrpSpPr>
        <p:grpSpPr>
          <a:xfrm>
            <a:off x="710275" y="3163435"/>
            <a:ext cx="1772700" cy="967362"/>
            <a:chOff x="710275" y="2929813"/>
            <a:chExt cx="1772700" cy="967362"/>
          </a:xfrm>
        </p:grpSpPr>
        <p:sp>
          <p:nvSpPr>
            <p:cNvPr id="275" name="Google Shape;275;p28"/>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Key Insight</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276" name="Google Shape;276;p28"/>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The trend for all groups is, again, decreasing</a:t>
              </a:r>
              <a:endParaRPr sz="1200">
                <a:solidFill>
                  <a:srgbClr val="434343"/>
                </a:solidFill>
                <a:latin typeface="Roboto"/>
                <a:ea typeface="Roboto"/>
                <a:cs typeface="Roboto"/>
                <a:sym typeface="Roboto"/>
              </a:endParaRPr>
            </a:p>
          </p:txBody>
        </p:sp>
        <p:sp>
          <p:nvSpPr>
            <p:cNvPr id="277" name="Google Shape;277;p28"/>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8"/>
          <p:cNvGrpSpPr/>
          <p:nvPr/>
        </p:nvGrpSpPr>
        <p:grpSpPr>
          <a:xfrm>
            <a:off x="3663544" y="1719895"/>
            <a:ext cx="557400" cy="2903506"/>
            <a:chOff x="4321749" y="1509472"/>
            <a:chExt cx="557400" cy="2903506"/>
          </a:xfrm>
        </p:grpSpPr>
        <p:sp>
          <p:nvSpPr>
            <p:cNvPr id="279" name="Google Shape;279;p28"/>
            <p:cNvSpPr/>
            <p:nvPr/>
          </p:nvSpPr>
          <p:spPr>
            <a:xfrm>
              <a:off x="4368942" y="1509472"/>
              <a:ext cx="231600" cy="260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4600441" y="2089198"/>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txBox="1"/>
            <p:nvPr/>
          </p:nvSpPr>
          <p:spPr>
            <a:xfrm>
              <a:off x="4321749"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82" name="Google Shape;282;p28"/>
          <p:cNvGrpSpPr/>
          <p:nvPr/>
        </p:nvGrpSpPr>
        <p:grpSpPr>
          <a:xfrm>
            <a:off x="5667668" y="2299498"/>
            <a:ext cx="463100" cy="2029229"/>
            <a:chOff x="6478267" y="2089075"/>
            <a:chExt cx="463100" cy="2029229"/>
          </a:xfrm>
        </p:grpSpPr>
        <p:sp>
          <p:nvSpPr>
            <p:cNvPr id="283" name="Google Shape;283;p28"/>
            <p:cNvSpPr/>
            <p:nvPr/>
          </p:nvSpPr>
          <p:spPr>
            <a:xfrm>
              <a:off x="6478267" y="2958804"/>
              <a:ext cx="231600" cy="115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6709766" y="2089075"/>
              <a:ext cx="231600" cy="2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8"/>
          <p:cNvGrpSpPr/>
          <p:nvPr/>
        </p:nvGrpSpPr>
        <p:grpSpPr>
          <a:xfrm>
            <a:off x="6598941" y="2009774"/>
            <a:ext cx="557400" cy="2613626"/>
            <a:chOff x="7485737" y="1799351"/>
            <a:chExt cx="557400" cy="2613626"/>
          </a:xfrm>
        </p:grpSpPr>
        <p:sp>
          <p:nvSpPr>
            <p:cNvPr id="286" name="Google Shape;286;p28"/>
            <p:cNvSpPr/>
            <p:nvPr/>
          </p:nvSpPr>
          <p:spPr>
            <a:xfrm>
              <a:off x="7532929" y="3248733"/>
              <a:ext cx="231600" cy="869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7764429" y="1799351"/>
              <a:ext cx="231600" cy="231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latin typeface="Roboto"/>
                <a:ea typeface="Roboto"/>
                <a:cs typeface="Roboto"/>
                <a:sym typeface="Roboto"/>
              </a:endParaRPr>
            </a:p>
          </p:txBody>
        </p:sp>
      </p:grpSp>
      <p:grpSp>
        <p:nvGrpSpPr>
          <p:cNvPr id="289" name="Google Shape;289;p28"/>
          <p:cNvGrpSpPr/>
          <p:nvPr/>
        </p:nvGrpSpPr>
        <p:grpSpPr>
          <a:xfrm>
            <a:off x="7577406" y="1722398"/>
            <a:ext cx="557400" cy="2901003"/>
            <a:chOff x="7485737" y="1511975"/>
            <a:chExt cx="557400" cy="2901003"/>
          </a:xfrm>
        </p:grpSpPr>
        <p:sp>
          <p:nvSpPr>
            <p:cNvPr id="290" name="Google Shape;290;p28"/>
            <p:cNvSpPr/>
            <p:nvPr/>
          </p:nvSpPr>
          <p:spPr>
            <a:xfrm>
              <a:off x="7532925" y="3558378"/>
              <a:ext cx="231600" cy="5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7764425" y="1511975"/>
              <a:ext cx="231600" cy="2606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txBox="1"/>
            <p:nvPr/>
          </p:nvSpPr>
          <p:spPr>
            <a:xfrm>
              <a:off x="7485737" y="4199377"/>
              <a:ext cx="557400" cy="2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Roboto"/>
                <a:ea typeface="Roboto"/>
                <a:cs typeface="Roboto"/>
                <a:sym typeface="Roboto"/>
              </a:endParaRPr>
            </a:p>
          </p:txBody>
        </p:sp>
      </p:grpSp>
      <p:cxnSp>
        <p:nvCxnSpPr>
          <p:cNvPr id="293" name="Google Shape;293;p28"/>
          <p:cNvCxnSpPr/>
          <p:nvPr/>
        </p:nvCxnSpPr>
        <p:spPr>
          <a:xfrm>
            <a:off x="3364625" y="4323948"/>
            <a:ext cx="5069100" cy="0"/>
          </a:xfrm>
          <a:prstGeom prst="straightConnector1">
            <a:avLst/>
          </a:prstGeom>
          <a:noFill/>
          <a:ln cap="flat" cmpd="sng" w="9525">
            <a:solidFill>
              <a:srgbClr val="000000"/>
            </a:solidFill>
            <a:prstDash val="solid"/>
            <a:round/>
            <a:headEnd len="med" w="med" type="none"/>
            <a:tailEnd len="med" w="med" type="none"/>
          </a:ln>
        </p:spPr>
      </p:cxnSp>
      <p:grpSp>
        <p:nvGrpSpPr>
          <p:cNvPr id="294" name="Google Shape;294;p28"/>
          <p:cNvGrpSpPr/>
          <p:nvPr/>
        </p:nvGrpSpPr>
        <p:grpSpPr>
          <a:xfrm>
            <a:off x="710275" y="1797510"/>
            <a:ext cx="1772700" cy="967362"/>
            <a:chOff x="710275" y="1563888"/>
            <a:chExt cx="1772700" cy="967362"/>
          </a:xfrm>
        </p:grpSpPr>
        <p:sp>
          <p:nvSpPr>
            <p:cNvPr id="295" name="Google Shape;295;p28"/>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n" sz="1200">
                  <a:solidFill>
                    <a:srgbClr val="434343"/>
                  </a:solidFill>
                  <a:latin typeface="Roboto"/>
                  <a:ea typeface="Roboto"/>
                  <a:cs typeface="Roboto"/>
                  <a:sym typeface="Roboto"/>
                </a:rPr>
                <a:t>Elderly (75+ years) has the highest suicide rates</a:t>
              </a:r>
              <a:endParaRPr sz="1200">
                <a:solidFill>
                  <a:srgbClr val="434343"/>
                </a:solidFill>
                <a:latin typeface="Roboto"/>
                <a:ea typeface="Roboto"/>
                <a:cs typeface="Roboto"/>
                <a:sym typeface="Roboto"/>
              </a:endParaRPr>
            </a:p>
          </p:txBody>
        </p:sp>
        <p:sp>
          <p:nvSpPr>
            <p:cNvPr id="296" name="Google Shape;296;p28"/>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Key Insight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298" name="Google Shape;298;p28"/>
          <p:cNvPicPr preferRelativeResize="0"/>
          <p:nvPr/>
        </p:nvPicPr>
        <p:blipFill>
          <a:blip r:embed="rId3">
            <a:alphaModFix/>
          </a:blip>
          <a:stretch>
            <a:fillRect/>
          </a:stretch>
        </p:blipFill>
        <p:spPr>
          <a:xfrm>
            <a:off x="2779803" y="1349333"/>
            <a:ext cx="5707475" cy="36446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GDP vs Suicide Rates</a:t>
            </a:r>
            <a:endParaRPr sz="36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09" name="Google Shape;309;p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While large portion of country with high suicide rates also has low GDP/capita, suicide rates is weakly correlated with GDP</a:t>
            </a:r>
            <a:endParaRPr/>
          </a:p>
        </p:txBody>
      </p:sp>
      <p:pic>
        <p:nvPicPr>
          <p:cNvPr id="311" name="Google Shape;311;p30"/>
          <p:cNvPicPr preferRelativeResize="0"/>
          <p:nvPr/>
        </p:nvPicPr>
        <p:blipFill>
          <a:blip r:embed="rId3">
            <a:alphaModFix/>
          </a:blip>
          <a:stretch>
            <a:fillRect/>
          </a:stretch>
        </p:blipFill>
        <p:spPr>
          <a:xfrm>
            <a:off x="193550" y="1233175"/>
            <a:ext cx="4314776" cy="295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Trends in a country</a:t>
            </a:r>
            <a:endParaRPr sz="36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Country with Increasing Trends</a:t>
            </a:r>
            <a:endParaRPr>
              <a:solidFill>
                <a:schemeClr val="accent1"/>
              </a:solidFill>
            </a:endParaRPr>
          </a:p>
        </p:txBody>
      </p:sp>
      <p:sp>
        <p:nvSpPr>
          <p:cNvPr id="322" name="Google Shape;322;p32"/>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3" name="Google Shape;323;p32"/>
          <p:cNvPicPr preferRelativeResize="0"/>
          <p:nvPr/>
        </p:nvPicPr>
        <p:blipFill>
          <a:blip r:embed="rId3">
            <a:alphaModFix/>
          </a:blip>
          <a:stretch>
            <a:fillRect/>
          </a:stretch>
        </p:blipFill>
        <p:spPr>
          <a:xfrm>
            <a:off x="1120575" y="1031248"/>
            <a:ext cx="6555450" cy="3290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2400">
              <a:solidFill>
                <a:schemeClr val="dk1"/>
              </a:solidFill>
              <a:latin typeface="Arial"/>
              <a:ea typeface="Arial"/>
              <a:cs typeface="Arial"/>
              <a:sym typeface="Arial"/>
            </a:endParaRPr>
          </a:p>
          <a:p>
            <a:pPr indent="0" lvl="0" marL="457200" rtl="0" algn="l">
              <a:lnSpc>
                <a:spcPct val="115000"/>
              </a:lnSpc>
              <a:spcBef>
                <a:spcPts val="2400"/>
              </a:spcBef>
              <a:spcAft>
                <a:spcPts val="0"/>
              </a:spcAft>
              <a:buNone/>
            </a:pPr>
            <a:r>
              <a:rPr lang="en" sz="2400">
                <a:solidFill>
                  <a:schemeClr val="accent1"/>
                </a:solidFill>
                <a:latin typeface="Arial"/>
                <a:ea typeface="Arial"/>
                <a:cs typeface="Arial"/>
                <a:sym typeface="Arial"/>
              </a:rPr>
              <a:t>South Korea shows the most concerning trend - an increase in suicide of 0.931 people (per 100k, per year) the steepest increase globally</a:t>
            </a:r>
            <a:endParaRPr sz="2400">
              <a:solidFill>
                <a:schemeClr val="accent1"/>
              </a:solidFill>
              <a:latin typeface="Arial"/>
              <a:ea typeface="Arial"/>
              <a:cs typeface="Arial"/>
              <a:sym typeface="Arial"/>
            </a:endParaRPr>
          </a:p>
          <a:p>
            <a:pPr indent="0" lvl="0" marL="0" rtl="0" algn="l">
              <a:spcBef>
                <a:spcPts val="2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11887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rPr>
              <a:t>Motivation</a:t>
            </a:r>
            <a:endParaRPr sz="72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Country with Decreasing Trends</a:t>
            </a:r>
            <a:endParaRPr>
              <a:solidFill>
                <a:schemeClr val="accent1"/>
              </a:solidFill>
            </a:endParaRPr>
          </a:p>
        </p:txBody>
      </p:sp>
      <p:sp>
        <p:nvSpPr>
          <p:cNvPr id="334" name="Google Shape;334;p3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35" name="Google Shape;335;p34"/>
          <p:cNvPicPr preferRelativeResize="0"/>
          <p:nvPr/>
        </p:nvPicPr>
        <p:blipFill>
          <a:blip r:embed="rId3">
            <a:alphaModFix/>
          </a:blip>
          <a:stretch>
            <a:fillRect/>
          </a:stretch>
        </p:blipFill>
        <p:spPr>
          <a:xfrm>
            <a:off x="1030925" y="896925"/>
            <a:ext cx="6882477" cy="334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Correlation between variables</a:t>
            </a:r>
            <a:endParaRPr sz="36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6"/>
          <p:cNvPicPr preferRelativeResize="0"/>
          <p:nvPr/>
        </p:nvPicPr>
        <p:blipFill>
          <a:blip r:embed="rId3">
            <a:alphaModFix/>
          </a:blip>
          <a:stretch>
            <a:fillRect/>
          </a:stretch>
        </p:blipFill>
        <p:spPr>
          <a:xfrm>
            <a:off x="1736900" y="53300"/>
            <a:ext cx="5296602" cy="5036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Suicide Rates</a:t>
            </a:r>
            <a:endParaRPr>
              <a:solidFill>
                <a:schemeClr val="accent1"/>
              </a:solidFill>
            </a:endParaRPr>
          </a:p>
        </p:txBody>
      </p:sp>
      <p:sp>
        <p:nvSpPr>
          <p:cNvPr id="351" name="Google Shape;351;p3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with other variables</a:t>
            </a:r>
            <a:endParaRPr/>
          </a:p>
        </p:txBody>
      </p:sp>
      <p:sp>
        <p:nvSpPr>
          <p:cNvPr id="352" name="Google Shape;352;p3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342900" lvl="0" marL="457200" rtl="0" algn="l">
              <a:spcBef>
                <a:spcPts val="1600"/>
              </a:spcBef>
              <a:spcAft>
                <a:spcPts val="0"/>
              </a:spcAft>
              <a:buSzPts val="1800"/>
              <a:buChar char="●"/>
            </a:pPr>
            <a:r>
              <a:rPr lang="en"/>
              <a:t>However, it has low correlation with other variables (all under 0.2)</a:t>
            </a:r>
            <a:endParaRPr/>
          </a:p>
          <a:p>
            <a:pPr indent="0" lvl="0" marL="9144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311700" y="1094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rPr>
              <a:t>Machine Learning</a:t>
            </a:r>
            <a:endParaRPr sz="72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9"/>
          <p:cNvPicPr preferRelativeResize="0"/>
          <p:nvPr/>
        </p:nvPicPr>
        <p:blipFill>
          <a:blip r:embed="rId3">
            <a:alphaModFix/>
          </a:blip>
          <a:stretch>
            <a:fillRect/>
          </a:stretch>
        </p:blipFill>
        <p:spPr>
          <a:xfrm>
            <a:off x="110200" y="1046925"/>
            <a:ext cx="8839201" cy="322254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1: Multiple Linear Regression</a:t>
            </a:r>
            <a:endParaRPr sz="36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type="title"/>
          </p:nvPr>
        </p:nvSpPr>
        <p:spPr>
          <a:xfrm>
            <a:off x="481675" y="440150"/>
            <a:ext cx="3342300" cy="111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Chosen Variable</a:t>
            </a:r>
            <a:endParaRPr sz="3800"/>
          </a:p>
        </p:txBody>
      </p:sp>
      <p:pic>
        <p:nvPicPr>
          <p:cNvPr id="373" name="Google Shape;373;p41"/>
          <p:cNvPicPr preferRelativeResize="0"/>
          <p:nvPr/>
        </p:nvPicPr>
        <p:blipFill>
          <a:blip r:embed="rId3">
            <a:alphaModFix/>
          </a:blip>
          <a:stretch>
            <a:fillRect/>
          </a:stretch>
        </p:blipFill>
        <p:spPr>
          <a:xfrm>
            <a:off x="3982475" y="103350"/>
            <a:ext cx="4654376" cy="2335545"/>
          </a:xfrm>
          <a:prstGeom prst="rect">
            <a:avLst/>
          </a:prstGeom>
          <a:noFill/>
          <a:ln>
            <a:noFill/>
          </a:ln>
        </p:spPr>
      </p:pic>
      <p:pic>
        <p:nvPicPr>
          <p:cNvPr id="374" name="Google Shape;374;p41"/>
          <p:cNvPicPr preferRelativeResize="0"/>
          <p:nvPr/>
        </p:nvPicPr>
        <p:blipFill>
          <a:blip r:embed="rId4">
            <a:alphaModFix/>
          </a:blip>
          <a:stretch>
            <a:fillRect/>
          </a:stretch>
        </p:blipFill>
        <p:spPr>
          <a:xfrm>
            <a:off x="3982475" y="2637625"/>
            <a:ext cx="4754275" cy="2385675"/>
          </a:xfrm>
          <a:prstGeom prst="rect">
            <a:avLst/>
          </a:prstGeom>
          <a:noFill/>
          <a:ln>
            <a:noFill/>
          </a:ln>
        </p:spPr>
      </p:pic>
      <p:grpSp>
        <p:nvGrpSpPr>
          <p:cNvPr id="375" name="Google Shape;375;p41"/>
          <p:cNvGrpSpPr/>
          <p:nvPr/>
        </p:nvGrpSpPr>
        <p:grpSpPr>
          <a:xfrm>
            <a:off x="481675" y="3239635"/>
            <a:ext cx="1772700" cy="967362"/>
            <a:chOff x="710275" y="2929813"/>
            <a:chExt cx="1772700" cy="967362"/>
          </a:xfrm>
        </p:grpSpPr>
        <p:sp>
          <p:nvSpPr>
            <p:cNvPr id="376" name="Google Shape;376;p41"/>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Countries</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377" name="Google Shape;377;p41"/>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378" name="Google Shape;378;p41"/>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41"/>
          <p:cNvGrpSpPr/>
          <p:nvPr/>
        </p:nvGrpSpPr>
        <p:grpSpPr>
          <a:xfrm>
            <a:off x="481675" y="1645110"/>
            <a:ext cx="2048700" cy="967362"/>
            <a:chOff x="710275" y="1563888"/>
            <a:chExt cx="2048700" cy="967362"/>
          </a:xfrm>
        </p:grpSpPr>
        <p:sp>
          <p:nvSpPr>
            <p:cNvPr id="380" name="Google Shape;380;p41"/>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
          <p:nvSpPr>
            <p:cNvPr id="381" name="Google Shape;381;p41"/>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1"/>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Gender &amp; Age Group</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383" name="Google Shape;383;p41"/>
          <p:cNvPicPr preferRelativeResize="0"/>
          <p:nvPr/>
        </p:nvPicPr>
        <p:blipFill>
          <a:blip r:embed="rId5">
            <a:alphaModFix/>
          </a:blip>
          <a:stretch>
            <a:fillRect/>
          </a:stretch>
        </p:blipFill>
        <p:spPr>
          <a:xfrm>
            <a:off x="522600" y="2140500"/>
            <a:ext cx="2655994" cy="870525"/>
          </a:xfrm>
          <a:prstGeom prst="rect">
            <a:avLst/>
          </a:prstGeom>
          <a:noFill/>
          <a:ln>
            <a:noFill/>
          </a:ln>
        </p:spPr>
      </p:pic>
      <p:pic>
        <p:nvPicPr>
          <p:cNvPr id="384" name="Google Shape;384;p41"/>
          <p:cNvPicPr preferRelativeResize="0"/>
          <p:nvPr/>
        </p:nvPicPr>
        <p:blipFill>
          <a:blip r:embed="rId6">
            <a:alphaModFix/>
          </a:blip>
          <a:stretch>
            <a:fillRect/>
          </a:stretch>
        </p:blipFill>
        <p:spPr>
          <a:xfrm>
            <a:off x="573125" y="3754350"/>
            <a:ext cx="2681925" cy="756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2"/>
          <p:cNvPicPr preferRelativeResize="0"/>
          <p:nvPr/>
        </p:nvPicPr>
        <p:blipFill>
          <a:blip r:embed="rId3">
            <a:alphaModFix/>
          </a:blip>
          <a:stretch>
            <a:fillRect/>
          </a:stretch>
        </p:blipFill>
        <p:spPr>
          <a:xfrm>
            <a:off x="3233665" y="811200"/>
            <a:ext cx="5725285" cy="3916875"/>
          </a:xfrm>
          <a:prstGeom prst="rect">
            <a:avLst/>
          </a:prstGeom>
          <a:noFill/>
          <a:ln>
            <a:noFill/>
          </a:ln>
        </p:spPr>
      </p:pic>
      <p:sp>
        <p:nvSpPr>
          <p:cNvPr id="390" name="Google Shape;390;p42"/>
          <p:cNvSpPr txBox="1"/>
          <p:nvPr/>
        </p:nvSpPr>
        <p:spPr>
          <a:xfrm>
            <a:off x="483675" y="2630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What about using all variables?</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391" name="Google Shape;391;p42"/>
          <p:cNvGrpSpPr/>
          <p:nvPr/>
        </p:nvGrpSpPr>
        <p:grpSpPr>
          <a:xfrm>
            <a:off x="176875" y="2102310"/>
            <a:ext cx="2048700" cy="427490"/>
            <a:chOff x="710275" y="1563888"/>
            <a:chExt cx="2048700" cy="427490"/>
          </a:xfrm>
        </p:grpSpPr>
        <p:sp>
          <p:nvSpPr>
            <p:cNvPr id="392" name="Google Shape;392;p42"/>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394" name="Google Shape;394;p42"/>
          <p:cNvPicPr preferRelativeResize="0"/>
          <p:nvPr/>
        </p:nvPicPr>
        <p:blipFill>
          <a:blip r:embed="rId4">
            <a:alphaModFix/>
          </a:blip>
          <a:stretch>
            <a:fillRect/>
          </a:stretch>
        </p:blipFill>
        <p:spPr>
          <a:xfrm>
            <a:off x="178876" y="2558450"/>
            <a:ext cx="3211475" cy="590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490250" y="450150"/>
            <a:ext cx="7673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2: K-Nearest Neighbors Regressor</a:t>
            </a:r>
            <a:endParaRPr sz="36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Suicide is a concerning issue that targets almost all nations, regardless of how </a:t>
            </a:r>
            <a:r>
              <a:rPr lang="en"/>
              <a:t>developed</a:t>
            </a:r>
            <a:r>
              <a:rPr lang="en"/>
              <a:t> they are</a:t>
            </a:r>
            <a:endParaRPr/>
          </a:p>
          <a:p>
            <a:pPr indent="-342900" lvl="0" marL="457200" rtl="0" algn="l">
              <a:spcBef>
                <a:spcPts val="0"/>
              </a:spcBef>
              <a:spcAft>
                <a:spcPts val="0"/>
              </a:spcAft>
              <a:buSzPts val="1800"/>
              <a:buChar char="●"/>
            </a:pPr>
            <a:r>
              <a:rPr lang="en"/>
              <a:t>There is no single decisive factor that explains the rate of suicide</a:t>
            </a:r>
            <a:endParaRPr/>
          </a:p>
          <a:p>
            <a:pPr indent="-342900" lvl="0" marL="457200" rtl="0" algn="l">
              <a:spcBef>
                <a:spcPts val="0"/>
              </a:spcBef>
              <a:spcAft>
                <a:spcPts val="0"/>
              </a:spcAft>
              <a:buSzPts val="1800"/>
              <a:buChar char="●"/>
            </a:pPr>
            <a:r>
              <a:rPr lang="en"/>
              <a:t>By combining several attributes of a population group,  it might be possible to predict the </a:t>
            </a:r>
            <a:r>
              <a:rPr lang="en"/>
              <a:t>occurrence</a:t>
            </a:r>
            <a:r>
              <a:rPr lang="en"/>
              <a:t> of suicide in a nation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44"/>
          <p:cNvPicPr preferRelativeResize="0"/>
          <p:nvPr/>
        </p:nvPicPr>
        <p:blipFill>
          <a:blip r:embed="rId3">
            <a:alphaModFix/>
          </a:blip>
          <a:stretch>
            <a:fillRect/>
          </a:stretch>
        </p:blipFill>
        <p:spPr>
          <a:xfrm>
            <a:off x="5000538" y="841288"/>
            <a:ext cx="3562350" cy="2390775"/>
          </a:xfrm>
          <a:prstGeom prst="rect">
            <a:avLst/>
          </a:prstGeom>
          <a:noFill/>
          <a:ln>
            <a:noFill/>
          </a:ln>
        </p:spPr>
      </p:pic>
      <p:pic>
        <p:nvPicPr>
          <p:cNvPr id="405" name="Google Shape;405;p44"/>
          <p:cNvPicPr preferRelativeResize="0"/>
          <p:nvPr/>
        </p:nvPicPr>
        <p:blipFill>
          <a:blip r:embed="rId4">
            <a:alphaModFix/>
          </a:blip>
          <a:stretch>
            <a:fillRect/>
          </a:stretch>
        </p:blipFill>
        <p:spPr>
          <a:xfrm>
            <a:off x="201950" y="891475"/>
            <a:ext cx="4705350" cy="3810000"/>
          </a:xfrm>
          <a:prstGeom prst="rect">
            <a:avLst/>
          </a:prstGeom>
          <a:noFill/>
          <a:ln>
            <a:noFill/>
          </a:ln>
        </p:spPr>
      </p:pic>
      <p:sp>
        <p:nvSpPr>
          <p:cNvPr id="406" name="Google Shape;406;p44"/>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Finding the Optimal Value for K</a:t>
            </a:r>
            <a:endParaRPr sz="2500">
              <a:solidFill>
                <a:srgbClr val="1E35A1"/>
              </a:solidFill>
              <a:latin typeface="Fira Sans Extra Condensed Medium"/>
              <a:ea typeface="Fira Sans Extra Condensed Medium"/>
              <a:cs typeface="Fira Sans Extra Condensed Medium"/>
              <a:sym typeface="Fira Sans Extra Condensed Medium"/>
            </a:endParaRPr>
          </a:p>
        </p:txBody>
      </p:sp>
      <p:pic>
        <p:nvPicPr>
          <p:cNvPr id="407" name="Google Shape;407;p44"/>
          <p:cNvPicPr preferRelativeResize="0"/>
          <p:nvPr/>
        </p:nvPicPr>
        <p:blipFill>
          <a:blip r:embed="rId5">
            <a:alphaModFix/>
          </a:blip>
          <a:stretch>
            <a:fillRect/>
          </a:stretch>
        </p:blipFill>
        <p:spPr>
          <a:xfrm>
            <a:off x="4724298" y="3196600"/>
            <a:ext cx="3860633" cy="1428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45"/>
          <p:cNvPicPr preferRelativeResize="0"/>
          <p:nvPr/>
        </p:nvPicPr>
        <p:blipFill>
          <a:blip r:embed="rId3">
            <a:alphaModFix/>
          </a:blip>
          <a:stretch>
            <a:fillRect/>
          </a:stretch>
        </p:blipFill>
        <p:spPr>
          <a:xfrm>
            <a:off x="3183918" y="948575"/>
            <a:ext cx="5728232" cy="3918900"/>
          </a:xfrm>
          <a:prstGeom prst="rect">
            <a:avLst/>
          </a:prstGeom>
          <a:noFill/>
          <a:ln>
            <a:noFill/>
          </a:ln>
        </p:spPr>
      </p:pic>
      <p:pic>
        <p:nvPicPr>
          <p:cNvPr id="413" name="Google Shape;413;p45"/>
          <p:cNvPicPr preferRelativeResize="0"/>
          <p:nvPr/>
        </p:nvPicPr>
        <p:blipFill>
          <a:blip r:embed="rId4">
            <a:alphaModFix/>
          </a:blip>
          <a:stretch>
            <a:fillRect/>
          </a:stretch>
        </p:blipFill>
        <p:spPr>
          <a:xfrm>
            <a:off x="3557000" y="634238"/>
            <a:ext cx="2971800" cy="314325"/>
          </a:xfrm>
          <a:prstGeom prst="rect">
            <a:avLst/>
          </a:prstGeom>
          <a:noFill/>
          <a:ln>
            <a:noFill/>
          </a:ln>
        </p:spPr>
      </p:pic>
      <p:sp>
        <p:nvSpPr>
          <p:cNvPr id="414" name="Google Shape;414;p45"/>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K-Nearest </a:t>
            </a:r>
            <a:r>
              <a:rPr lang="en" sz="2500">
                <a:solidFill>
                  <a:srgbClr val="1E35A1"/>
                </a:solidFill>
                <a:latin typeface="Fira Sans Extra Condensed Medium"/>
                <a:ea typeface="Fira Sans Extra Condensed Medium"/>
                <a:cs typeface="Fira Sans Extra Condensed Medium"/>
                <a:sym typeface="Fira Sans Extra Condensed Medium"/>
              </a:rPr>
              <a:t>Neighbors</a:t>
            </a:r>
            <a:r>
              <a:rPr lang="en" sz="2500">
                <a:solidFill>
                  <a:srgbClr val="1E35A1"/>
                </a:solidFill>
                <a:latin typeface="Fira Sans Extra Condensed Medium"/>
                <a:ea typeface="Fira Sans Extra Condensed Medium"/>
                <a:cs typeface="Fira Sans Extra Condensed Medium"/>
                <a:sym typeface="Fira Sans Extra Condensed Medium"/>
              </a:rPr>
              <a:t> Regressor Model</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15" name="Google Shape;415;p45"/>
          <p:cNvGrpSpPr/>
          <p:nvPr/>
        </p:nvGrpSpPr>
        <p:grpSpPr>
          <a:xfrm>
            <a:off x="329275" y="2026110"/>
            <a:ext cx="2048700" cy="967362"/>
            <a:chOff x="710275" y="1563888"/>
            <a:chExt cx="2048700" cy="967362"/>
          </a:xfrm>
        </p:grpSpPr>
        <p:sp>
          <p:nvSpPr>
            <p:cNvPr id="416" name="Google Shape;416;p45"/>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285750" lvl="0" marL="457200" rtl="0" algn="l">
                <a:spcBef>
                  <a:spcPts val="0"/>
                </a:spcBef>
                <a:spcAft>
                  <a:spcPts val="0"/>
                </a:spcAft>
                <a:buClr>
                  <a:srgbClr val="434343"/>
                </a:buClr>
                <a:buSzPts val="900"/>
                <a:buFont typeface="Roboto"/>
                <a:buAutoNum type="arabicPeriod"/>
              </a:pPr>
              <a:r>
                <a:rPr lang="en" sz="900">
                  <a:solidFill>
                    <a:srgbClr val="434343"/>
                  </a:solidFill>
                  <a:latin typeface="Roboto"/>
                  <a:ea typeface="Roboto"/>
                  <a:cs typeface="Roboto"/>
                  <a:sym typeface="Roboto"/>
                </a:rPr>
                <a:t>Model Score Without Scaling</a:t>
              </a:r>
              <a:r>
                <a:rPr lang="en" sz="900">
                  <a:solidFill>
                    <a:srgbClr val="434343"/>
                  </a:solidFill>
                  <a:latin typeface="Roboto"/>
                  <a:ea typeface="Roboto"/>
                  <a:cs typeface="Roboto"/>
                  <a:sym typeface="Roboto"/>
                </a:rPr>
                <a:t>: 0.682</a:t>
              </a:r>
              <a:endParaRPr sz="900">
                <a:solidFill>
                  <a:srgbClr val="434343"/>
                </a:solidFill>
                <a:latin typeface="Roboto"/>
                <a:ea typeface="Roboto"/>
                <a:cs typeface="Roboto"/>
                <a:sym typeface="Roboto"/>
              </a:endParaRPr>
            </a:p>
            <a:p>
              <a:pPr indent="-285750" lvl="0" marL="457200" rtl="0" algn="l">
                <a:spcBef>
                  <a:spcPts val="0"/>
                </a:spcBef>
                <a:spcAft>
                  <a:spcPts val="0"/>
                </a:spcAft>
                <a:buClr>
                  <a:srgbClr val="434343"/>
                </a:buClr>
                <a:buSzPts val="900"/>
                <a:buFont typeface="Roboto"/>
                <a:buAutoNum type="arabicPeriod"/>
              </a:pPr>
              <a:r>
                <a:rPr lang="en" sz="900">
                  <a:solidFill>
                    <a:srgbClr val="434343"/>
                  </a:solidFill>
                  <a:latin typeface="Roboto"/>
                  <a:ea typeface="Roboto"/>
                  <a:cs typeface="Roboto"/>
                  <a:sym typeface="Roboto"/>
                </a:rPr>
                <a:t>Model Score With Scaling: 0.745</a:t>
              </a:r>
              <a:endParaRPr sz="900">
                <a:solidFill>
                  <a:srgbClr val="434343"/>
                </a:solidFill>
                <a:latin typeface="Roboto"/>
                <a:ea typeface="Roboto"/>
                <a:cs typeface="Roboto"/>
                <a:sym typeface="Roboto"/>
              </a:endParaRPr>
            </a:p>
          </p:txBody>
        </p:sp>
        <p:sp>
          <p:nvSpPr>
            <p:cNvPr id="417" name="Google Shape;417;p45"/>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3: Random Forest Regressor</a:t>
            </a:r>
            <a:endParaRPr sz="36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7"/>
          <p:cNvPicPr preferRelativeResize="0"/>
          <p:nvPr/>
        </p:nvPicPr>
        <p:blipFill>
          <a:blip r:embed="rId3">
            <a:alphaModFix/>
          </a:blip>
          <a:stretch>
            <a:fillRect/>
          </a:stretch>
        </p:blipFill>
        <p:spPr>
          <a:xfrm>
            <a:off x="2844726" y="991875"/>
            <a:ext cx="5840274" cy="3995550"/>
          </a:xfrm>
          <a:prstGeom prst="rect">
            <a:avLst/>
          </a:prstGeom>
          <a:noFill/>
          <a:ln>
            <a:noFill/>
          </a:ln>
        </p:spPr>
      </p:pic>
      <p:pic>
        <p:nvPicPr>
          <p:cNvPr id="429" name="Google Shape;429;p47"/>
          <p:cNvPicPr preferRelativeResize="0"/>
          <p:nvPr/>
        </p:nvPicPr>
        <p:blipFill>
          <a:blip r:embed="rId4">
            <a:alphaModFix/>
          </a:blip>
          <a:stretch>
            <a:fillRect/>
          </a:stretch>
        </p:blipFill>
        <p:spPr>
          <a:xfrm>
            <a:off x="3093725" y="668025"/>
            <a:ext cx="4876800" cy="323850"/>
          </a:xfrm>
          <a:prstGeom prst="rect">
            <a:avLst/>
          </a:prstGeom>
          <a:noFill/>
          <a:ln>
            <a:noFill/>
          </a:ln>
        </p:spPr>
      </p:pic>
      <p:sp>
        <p:nvSpPr>
          <p:cNvPr id="430" name="Google Shape;430;p47"/>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Random Forest Regressor Model</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31" name="Google Shape;431;p47"/>
          <p:cNvGrpSpPr/>
          <p:nvPr/>
        </p:nvGrpSpPr>
        <p:grpSpPr>
          <a:xfrm>
            <a:off x="710275" y="1797510"/>
            <a:ext cx="2048700" cy="891162"/>
            <a:chOff x="710275" y="1563888"/>
            <a:chExt cx="2048700" cy="891162"/>
          </a:xfrm>
        </p:grpSpPr>
        <p:sp>
          <p:nvSpPr>
            <p:cNvPr id="432" name="Google Shape;432;p47"/>
            <p:cNvSpPr txBox="1"/>
            <p:nvPr/>
          </p:nvSpPr>
          <p:spPr>
            <a:xfrm>
              <a:off x="710275" y="19066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Model Score: 0.788</a:t>
              </a:r>
              <a:endParaRPr sz="1200">
                <a:solidFill>
                  <a:srgbClr val="434343"/>
                </a:solidFill>
                <a:latin typeface="Roboto"/>
                <a:ea typeface="Roboto"/>
                <a:cs typeface="Roboto"/>
                <a:sym typeface="Roboto"/>
              </a:endParaRPr>
            </a:p>
          </p:txBody>
        </p:sp>
        <p:sp>
          <p:nvSpPr>
            <p:cNvPr id="433" name="Google Shape;433;p47"/>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48"/>
          <p:cNvPicPr preferRelativeResize="0"/>
          <p:nvPr/>
        </p:nvPicPr>
        <p:blipFill>
          <a:blip r:embed="rId3">
            <a:alphaModFix/>
          </a:blip>
          <a:stretch>
            <a:fillRect/>
          </a:stretch>
        </p:blipFill>
        <p:spPr>
          <a:xfrm>
            <a:off x="514350" y="723900"/>
            <a:ext cx="8115300" cy="4000500"/>
          </a:xfrm>
          <a:prstGeom prst="rect">
            <a:avLst/>
          </a:prstGeom>
          <a:noFill/>
          <a:ln>
            <a:noFill/>
          </a:ln>
        </p:spPr>
      </p:pic>
      <p:sp>
        <p:nvSpPr>
          <p:cNvPr id="440" name="Google Shape;440;p48"/>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Feature and Permutation Importance</a:t>
            </a:r>
            <a:endParaRPr sz="2500">
              <a:solidFill>
                <a:srgbClr val="1E35A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9"/>
          <p:cNvSpPr txBox="1"/>
          <p:nvPr>
            <p:ph type="title"/>
          </p:nvPr>
        </p:nvSpPr>
        <p:spPr>
          <a:xfrm>
            <a:off x="490250" y="450150"/>
            <a:ext cx="764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4: Gradient Boosting Regressor</a:t>
            </a:r>
            <a:endParaRPr sz="360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50"/>
          <p:cNvPicPr preferRelativeResize="0"/>
          <p:nvPr/>
        </p:nvPicPr>
        <p:blipFill>
          <a:blip r:embed="rId3">
            <a:alphaModFix/>
          </a:blip>
          <a:stretch>
            <a:fillRect/>
          </a:stretch>
        </p:blipFill>
        <p:spPr>
          <a:xfrm>
            <a:off x="3173598" y="1109950"/>
            <a:ext cx="5673825" cy="3881675"/>
          </a:xfrm>
          <a:prstGeom prst="rect">
            <a:avLst/>
          </a:prstGeom>
          <a:noFill/>
          <a:ln>
            <a:noFill/>
          </a:ln>
        </p:spPr>
      </p:pic>
      <p:pic>
        <p:nvPicPr>
          <p:cNvPr id="451" name="Google Shape;451;p50"/>
          <p:cNvPicPr preferRelativeResize="0"/>
          <p:nvPr/>
        </p:nvPicPr>
        <p:blipFill>
          <a:blip r:embed="rId4">
            <a:alphaModFix/>
          </a:blip>
          <a:stretch>
            <a:fillRect/>
          </a:stretch>
        </p:blipFill>
        <p:spPr>
          <a:xfrm>
            <a:off x="3583975" y="788975"/>
            <a:ext cx="4765975" cy="308150"/>
          </a:xfrm>
          <a:prstGeom prst="rect">
            <a:avLst/>
          </a:prstGeom>
          <a:noFill/>
          <a:ln>
            <a:noFill/>
          </a:ln>
        </p:spPr>
      </p:pic>
      <p:sp>
        <p:nvSpPr>
          <p:cNvPr id="452" name="Google Shape;452;p50"/>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Gradient Boosting Regressor Model</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53" name="Google Shape;453;p50"/>
          <p:cNvGrpSpPr/>
          <p:nvPr/>
        </p:nvGrpSpPr>
        <p:grpSpPr>
          <a:xfrm>
            <a:off x="405475" y="3397710"/>
            <a:ext cx="2048700" cy="967362"/>
            <a:chOff x="710275" y="1563888"/>
            <a:chExt cx="2048700" cy="967362"/>
          </a:xfrm>
        </p:grpSpPr>
        <p:sp>
          <p:nvSpPr>
            <p:cNvPr id="454" name="Google Shape;454;p50"/>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34343"/>
                  </a:solidFill>
                  <a:latin typeface="Roboto"/>
                  <a:ea typeface="Roboto"/>
                  <a:cs typeface="Roboto"/>
                  <a:sym typeface="Roboto"/>
                </a:rPr>
                <a:t>Model Score: 0.849</a:t>
              </a:r>
              <a:endParaRPr sz="1200">
                <a:solidFill>
                  <a:srgbClr val="434343"/>
                </a:solidFill>
                <a:latin typeface="Roboto"/>
                <a:ea typeface="Roboto"/>
                <a:cs typeface="Roboto"/>
                <a:sym typeface="Roboto"/>
              </a:endParaRPr>
            </a:p>
          </p:txBody>
        </p:sp>
        <p:sp>
          <p:nvSpPr>
            <p:cNvPr id="455" name="Google Shape;455;p50"/>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0"/>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pic>
        <p:nvPicPr>
          <p:cNvPr id="457" name="Google Shape;457;p50"/>
          <p:cNvPicPr preferRelativeResize="0"/>
          <p:nvPr/>
        </p:nvPicPr>
        <p:blipFill>
          <a:blip r:embed="rId5">
            <a:alphaModFix/>
          </a:blip>
          <a:stretch>
            <a:fillRect/>
          </a:stretch>
        </p:blipFill>
        <p:spPr>
          <a:xfrm>
            <a:off x="154971" y="1249546"/>
            <a:ext cx="3159300" cy="1865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1"/>
          <p:cNvPicPr preferRelativeResize="0"/>
          <p:nvPr/>
        </p:nvPicPr>
        <p:blipFill>
          <a:blip r:embed="rId3">
            <a:alphaModFix/>
          </a:blip>
          <a:stretch>
            <a:fillRect/>
          </a:stretch>
        </p:blipFill>
        <p:spPr>
          <a:xfrm>
            <a:off x="514350" y="727575"/>
            <a:ext cx="8115300" cy="4000500"/>
          </a:xfrm>
          <a:prstGeom prst="rect">
            <a:avLst/>
          </a:prstGeom>
          <a:noFill/>
          <a:ln>
            <a:noFill/>
          </a:ln>
        </p:spPr>
      </p:pic>
      <p:sp>
        <p:nvSpPr>
          <p:cNvPr id="463" name="Google Shape;463;p51"/>
          <p:cNvSpPr txBox="1"/>
          <p:nvPr/>
        </p:nvSpPr>
        <p:spPr>
          <a:xfrm>
            <a:off x="483675" y="1868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Feature and Permutation Importance</a:t>
            </a:r>
            <a:endParaRPr sz="2500">
              <a:solidFill>
                <a:srgbClr val="1E35A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Model 5: Voting Regressor</a:t>
            </a:r>
            <a:endParaRPr sz="360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How Voting Regressor Works?</a:t>
            </a:r>
            <a:endParaRPr sz="2500">
              <a:solidFill>
                <a:srgbClr val="1E35A1"/>
              </a:solidFill>
              <a:latin typeface="Fira Sans Extra Condensed Medium"/>
              <a:ea typeface="Fira Sans Extra Condensed Medium"/>
              <a:cs typeface="Fira Sans Extra Condensed Medium"/>
              <a:sym typeface="Fira Sans Extra Condensed Medium"/>
            </a:endParaRPr>
          </a:p>
        </p:txBody>
      </p:sp>
      <p:pic>
        <p:nvPicPr>
          <p:cNvPr id="474" name="Google Shape;474;p53"/>
          <p:cNvPicPr preferRelativeResize="0"/>
          <p:nvPr/>
        </p:nvPicPr>
        <p:blipFill>
          <a:blip r:embed="rId3">
            <a:alphaModFix/>
          </a:blip>
          <a:stretch>
            <a:fillRect/>
          </a:stretch>
        </p:blipFill>
        <p:spPr>
          <a:xfrm>
            <a:off x="1384538" y="731575"/>
            <a:ext cx="6401474" cy="424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rPr>
              <a:t>Problem Formulation</a:t>
            </a:r>
            <a:endParaRPr sz="72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54"/>
          <p:cNvPicPr preferRelativeResize="0"/>
          <p:nvPr/>
        </p:nvPicPr>
        <p:blipFill>
          <a:blip r:embed="rId3">
            <a:alphaModFix/>
          </a:blip>
          <a:stretch>
            <a:fillRect/>
          </a:stretch>
        </p:blipFill>
        <p:spPr>
          <a:xfrm>
            <a:off x="3357150" y="1497289"/>
            <a:ext cx="5329651" cy="3646211"/>
          </a:xfrm>
          <a:prstGeom prst="rect">
            <a:avLst/>
          </a:prstGeom>
          <a:noFill/>
          <a:ln>
            <a:noFill/>
          </a:ln>
        </p:spPr>
      </p:pic>
      <p:pic>
        <p:nvPicPr>
          <p:cNvPr id="480" name="Google Shape;480;p54"/>
          <p:cNvPicPr preferRelativeResize="0"/>
          <p:nvPr/>
        </p:nvPicPr>
        <p:blipFill>
          <a:blip r:embed="rId4">
            <a:alphaModFix/>
          </a:blip>
          <a:stretch>
            <a:fillRect/>
          </a:stretch>
        </p:blipFill>
        <p:spPr>
          <a:xfrm>
            <a:off x="3710025" y="147650"/>
            <a:ext cx="5057876" cy="1349650"/>
          </a:xfrm>
          <a:prstGeom prst="rect">
            <a:avLst/>
          </a:prstGeom>
          <a:noFill/>
          <a:ln>
            <a:noFill/>
          </a:ln>
        </p:spPr>
      </p:pic>
      <p:sp>
        <p:nvSpPr>
          <p:cNvPr id="481" name="Google Shape;481;p54"/>
          <p:cNvSpPr txBox="1"/>
          <p:nvPr/>
        </p:nvSpPr>
        <p:spPr>
          <a:xfrm>
            <a:off x="604150" y="1608650"/>
            <a:ext cx="23337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Voting</a:t>
            </a:r>
            <a:r>
              <a:rPr lang="en" sz="2500">
                <a:solidFill>
                  <a:srgbClr val="1E35A1"/>
                </a:solidFill>
                <a:latin typeface="Fira Sans Extra Condensed Medium"/>
                <a:ea typeface="Fira Sans Extra Condensed Medium"/>
                <a:cs typeface="Fira Sans Extra Condensed Medium"/>
                <a:sym typeface="Fira Sans Extra Condensed Medium"/>
              </a:rPr>
              <a:t> Regressor</a:t>
            </a:r>
            <a:endParaRPr sz="2500">
              <a:solidFill>
                <a:srgbClr val="1E35A1"/>
              </a:solidFill>
              <a:latin typeface="Fira Sans Extra Condensed Medium"/>
              <a:ea typeface="Fira Sans Extra Condensed Medium"/>
              <a:cs typeface="Fira Sans Extra Condensed Medium"/>
              <a:sym typeface="Fira Sans Extra Condensed Medium"/>
            </a:endParaRPr>
          </a:p>
        </p:txBody>
      </p:sp>
      <p:grpSp>
        <p:nvGrpSpPr>
          <p:cNvPr id="482" name="Google Shape;482;p54"/>
          <p:cNvGrpSpPr/>
          <p:nvPr/>
        </p:nvGrpSpPr>
        <p:grpSpPr>
          <a:xfrm>
            <a:off x="612900" y="2253985"/>
            <a:ext cx="2048700" cy="967362"/>
            <a:chOff x="710275" y="1563888"/>
            <a:chExt cx="2048700" cy="967362"/>
          </a:xfrm>
        </p:grpSpPr>
        <p:sp>
          <p:nvSpPr>
            <p:cNvPr id="483" name="Google Shape;483;p54"/>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Model score: 0.830</a:t>
              </a:r>
              <a:endParaRPr sz="1200">
                <a:solidFill>
                  <a:srgbClr val="434343"/>
                </a:solidFill>
                <a:latin typeface="Roboto"/>
                <a:ea typeface="Roboto"/>
                <a:cs typeface="Roboto"/>
                <a:sym typeface="Roboto"/>
              </a:endParaRPr>
            </a:p>
          </p:txBody>
        </p:sp>
        <p:sp>
          <p:nvSpPr>
            <p:cNvPr id="484" name="Google Shape;484;p54"/>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4"/>
            <p:cNvSpPr txBox="1"/>
            <p:nvPr/>
          </p:nvSpPr>
          <p:spPr>
            <a:xfrm>
              <a:off x="710275" y="1728877"/>
              <a:ext cx="2048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Regression Result:</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accent1"/>
                </a:solidFill>
              </a:rPr>
              <a:t>Comparing Regression Models</a:t>
            </a:r>
            <a:endParaRPr sz="360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56"/>
          <p:cNvPicPr preferRelativeResize="0"/>
          <p:nvPr/>
        </p:nvPicPr>
        <p:blipFill>
          <a:blip r:embed="rId3">
            <a:alphaModFix/>
          </a:blip>
          <a:stretch>
            <a:fillRect/>
          </a:stretch>
        </p:blipFill>
        <p:spPr>
          <a:xfrm>
            <a:off x="66075" y="681800"/>
            <a:ext cx="6367800" cy="4356454"/>
          </a:xfrm>
          <a:prstGeom prst="rect">
            <a:avLst/>
          </a:prstGeom>
          <a:noFill/>
          <a:ln>
            <a:noFill/>
          </a:ln>
        </p:spPr>
      </p:pic>
      <p:pic>
        <p:nvPicPr>
          <p:cNvPr id="496" name="Google Shape;496;p56"/>
          <p:cNvPicPr preferRelativeResize="0"/>
          <p:nvPr/>
        </p:nvPicPr>
        <p:blipFill>
          <a:blip r:embed="rId4">
            <a:alphaModFix/>
          </a:blip>
          <a:stretch>
            <a:fillRect/>
          </a:stretch>
        </p:blipFill>
        <p:spPr>
          <a:xfrm>
            <a:off x="4927267" y="3230925"/>
            <a:ext cx="4170057" cy="696425"/>
          </a:xfrm>
          <a:prstGeom prst="rect">
            <a:avLst/>
          </a:prstGeom>
          <a:noFill/>
          <a:ln>
            <a:noFill/>
          </a:ln>
        </p:spPr>
      </p:pic>
      <p:sp>
        <p:nvSpPr>
          <p:cNvPr id="497" name="Google Shape;497;p56"/>
          <p:cNvSpPr txBox="1"/>
          <p:nvPr/>
        </p:nvSpPr>
        <p:spPr>
          <a:xfrm>
            <a:off x="483675" y="110625"/>
            <a:ext cx="8203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1E35A1"/>
                </a:solidFill>
                <a:latin typeface="Fira Sans Extra Condensed Medium"/>
                <a:ea typeface="Fira Sans Extra Condensed Medium"/>
                <a:cs typeface="Fira Sans Extra Condensed Medium"/>
                <a:sym typeface="Fira Sans Extra Condensed Medium"/>
              </a:rPr>
              <a:t>Comparing Regression Models</a:t>
            </a:r>
            <a:endParaRPr sz="2500">
              <a:solidFill>
                <a:srgbClr val="1E35A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Project </a:t>
            </a:r>
            <a:r>
              <a:rPr lang="en" sz="7200"/>
              <a:t>Conclusion</a:t>
            </a:r>
            <a:endParaRPr sz="7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483675" y="8726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 have learned</a:t>
            </a:r>
            <a:endParaRPr/>
          </a:p>
        </p:txBody>
      </p:sp>
      <p:sp>
        <p:nvSpPr>
          <p:cNvPr id="508" name="Google Shape;508;p58"/>
          <p:cNvSpPr txBox="1"/>
          <p:nvPr>
            <p:ph idx="1" type="body"/>
          </p:nvPr>
        </p:nvSpPr>
        <p:spPr>
          <a:xfrm>
            <a:off x="483675" y="1488450"/>
            <a:ext cx="8203200" cy="3696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Merging Two datasets that have </a:t>
            </a:r>
            <a:r>
              <a:rPr lang="en" sz="1400"/>
              <a:t>imbalance</a:t>
            </a:r>
            <a:r>
              <a:rPr lang="en" sz="1400"/>
              <a:t> number of rows and find the common subset for both datasets</a:t>
            </a:r>
            <a:endParaRPr sz="1400"/>
          </a:p>
          <a:p>
            <a:pPr indent="-317500" lvl="0" marL="457200" rtl="0" algn="l">
              <a:spcBef>
                <a:spcPts val="0"/>
              </a:spcBef>
              <a:spcAft>
                <a:spcPts val="0"/>
              </a:spcAft>
              <a:buSzPts val="1400"/>
              <a:buChar char="-"/>
            </a:pPr>
            <a:r>
              <a:rPr lang="en" sz="1400"/>
              <a:t>Scaling the dataset to achieve better machine learning result, for example MinMaxScaler()</a:t>
            </a:r>
            <a:endParaRPr sz="1400"/>
          </a:p>
          <a:p>
            <a:pPr indent="-317500" lvl="0" marL="457200" rtl="0" algn="l">
              <a:spcBef>
                <a:spcPts val="0"/>
              </a:spcBef>
              <a:spcAft>
                <a:spcPts val="0"/>
              </a:spcAft>
              <a:buSzPts val="1400"/>
              <a:buChar char="-"/>
            </a:pPr>
            <a:r>
              <a:rPr lang="en" sz="1400"/>
              <a:t>Grid Search Cross-Validation to select the best hyperparameters for a machine learning model</a:t>
            </a:r>
            <a:endParaRPr sz="1400"/>
          </a:p>
          <a:p>
            <a:pPr indent="-317500" lvl="0" marL="457200" rtl="0" algn="l">
              <a:spcBef>
                <a:spcPts val="0"/>
              </a:spcBef>
              <a:spcAft>
                <a:spcPts val="0"/>
              </a:spcAft>
              <a:buSzPts val="1400"/>
              <a:buChar char="-"/>
            </a:pPr>
            <a:r>
              <a:rPr lang="en" sz="1400"/>
              <a:t>Feature Importance and Permutation Importance to rank the “importance” of features in a model</a:t>
            </a:r>
            <a:endParaRPr sz="1400"/>
          </a:p>
          <a:p>
            <a:pPr indent="-317500" lvl="0" marL="457200" rtl="0" algn="l">
              <a:spcBef>
                <a:spcPts val="0"/>
              </a:spcBef>
              <a:spcAft>
                <a:spcPts val="0"/>
              </a:spcAft>
              <a:buSzPts val="1400"/>
              <a:buChar char="-"/>
            </a:pPr>
            <a:r>
              <a:rPr lang="en" sz="1400"/>
              <a:t>K Nearest Neighbors Regressor</a:t>
            </a:r>
            <a:endParaRPr sz="1400"/>
          </a:p>
          <a:p>
            <a:pPr indent="-317500" lvl="0" marL="457200" rtl="0" algn="l">
              <a:spcBef>
                <a:spcPts val="0"/>
              </a:spcBef>
              <a:spcAft>
                <a:spcPts val="0"/>
              </a:spcAft>
              <a:buSzPts val="1400"/>
              <a:buChar char="-"/>
            </a:pPr>
            <a:r>
              <a:rPr lang="en" sz="1400"/>
              <a:t>Random Forest Regressor</a:t>
            </a:r>
            <a:endParaRPr sz="1400"/>
          </a:p>
          <a:p>
            <a:pPr indent="-317500" lvl="0" marL="457200" rtl="0" algn="l">
              <a:spcBef>
                <a:spcPts val="0"/>
              </a:spcBef>
              <a:spcAft>
                <a:spcPts val="0"/>
              </a:spcAft>
              <a:buSzPts val="1400"/>
              <a:buChar char="-"/>
            </a:pPr>
            <a:r>
              <a:rPr lang="en" sz="1400"/>
              <a:t>Gradient Boosting Regressor</a:t>
            </a:r>
            <a:endParaRPr sz="1400"/>
          </a:p>
          <a:p>
            <a:pPr indent="-317500" lvl="0" marL="457200" rtl="0" algn="l">
              <a:spcBef>
                <a:spcPts val="0"/>
              </a:spcBef>
              <a:spcAft>
                <a:spcPts val="0"/>
              </a:spcAft>
              <a:buSzPts val="1400"/>
              <a:buChar char="-"/>
            </a:pPr>
            <a:r>
              <a:rPr lang="en" sz="1400"/>
              <a:t>Voting Regressor</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514" name="Google Shape;514;p5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Char char="●"/>
            </a:pPr>
            <a:r>
              <a:rPr lang="en" sz="1400">
                <a:solidFill>
                  <a:schemeClr val="dk1"/>
                </a:solidFill>
              </a:rPr>
              <a:t>Are we able to predict the suicide rates based on specific attributes of a population group that we think affect suicides?</a:t>
            </a:r>
            <a:endParaRPr sz="1400"/>
          </a:p>
        </p:txBody>
      </p:sp>
      <p:sp>
        <p:nvSpPr>
          <p:cNvPr id="515" name="Google Shape;515;p5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We </a:t>
            </a:r>
            <a:r>
              <a:rPr b="1" lang="en" sz="1400"/>
              <a:t>cannot rely on a single variable</a:t>
            </a:r>
            <a:r>
              <a:rPr lang="en" sz="1400"/>
              <a:t> or predictor to predict suicide rates</a:t>
            </a:r>
            <a:endParaRPr sz="1400"/>
          </a:p>
          <a:p>
            <a:pPr indent="-317500" lvl="0" marL="457200" rtl="0" algn="l">
              <a:spcBef>
                <a:spcPts val="0"/>
              </a:spcBef>
              <a:spcAft>
                <a:spcPts val="0"/>
              </a:spcAft>
              <a:buSzPts val="1400"/>
              <a:buChar char="-"/>
            </a:pPr>
            <a:r>
              <a:rPr lang="en" sz="1400"/>
              <a:t>However, when we</a:t>
            </a:r>
            <a:r>
              <a:rPr b="1" lang="en" sz="1400"/>
              <a:t> combine every possible variables</a:t>
            </a:r>
            <a:r>
              <a:rPr lang="en" sz="1400"/>
              <a:t> to build our model, a satisfactory result is produced</a:t>
            </a:r>
            <a:endParaRPr sz="1400"/>
          </a:p>
          <a:p>
            <a:pPr indent="-317500" lvl="0" marL="457200" rtl="0" algn="l">
              <a:spcBef>
                <a:spcPts val="0"/>
              </a:spcBef>
              <a:spcAft>
                <a:spcPts val="0"/>
              </a:spcAft>
              <a:buSzPts val="1400"/>
              <a:buChar char="-"/>
            </a:pPr>
            <a:r>
              <a:rPr lang="en" sz="1400"/>
              <a:t>There is a </a:t>
            </a:r>
            <a:r>
              <a:rPr b="1" lang="en" sz="1400"/>
              <a:t>complex interplay</a:t>
            </a:r>
            <a:r>
              <a:rPr lang="en" sz="1400"/>
              <a:t> of problems that leads to suicide</a:t>
            </a:r>
            <a:endParaRPr sz="1400"/>
          </a:p>
          <a:p>
            <a:pPr indent="-317500" lvl="0" marL="457200" rtl="0" algn="l">
              <a:spcBef>
                <a:spcPts val="0"/>
              </a:spcBef>
              <a:spcAft>
                <a:spcPts val="0"/>
              </a:spcAft>
              <a:buSzPts val="1400"/>
              <a:buChar char="-"/>
            </a:pPr>
            <a:r>
              <a:rPr b="1" lang="en" sz="1400"/>
              <a:t>Only provide macroscopic variables</a:t>
            </a:r>
            <a:r>
              <a:rPr lang="en" sz="1400"/>
              <a:t>, and ignore </a:t>
            </a:r>
            <a:r>
              <a:rPr lang="en" sz="1400"/>
              <a:t>microscopic</a:t>
            </a:r>
            <a:r>
              <a:rPr lang="en" sz="1400"/>
              <a:t> details that vary from people to people</a:t>
            </a:r>
            <a:endParaRPr sz="1400"/>
          </a:p>
          <a:p>
            <a:pPr indent="0" lvl="0" marL="457200" rtl="0" algn="l">
              <a:spcBef>
                <a:spcPts val="1600"/>
              </a:spcBef>
              <a:spcAft>
                <a:spcPts val="160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521" name="Google Shape;521;p6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lang="en">
                <a:solidFill>
                  <a:schemeClr val="dk1"/>
                </a:solidFill>
              </a:rPr>
              <a:t>Which model would be the best to predict the suicide rates?</a:t>
            </a:r>
            <a:endParaRPr sz="1100"/>
          </a:p>
        </p:txBody>
      </p:sp>
      <p:sp>
        <p:nvSpPr>
          <p:cNvPr id="522" name="Google Shape;522;p60"/>
          <p:cNvSpPr txBox="1"/>
          <p:nvPr>
            <p:ph idx="2" type="body"/>
          </p:nvPr>
        </p:nvSpPr>
        <p:spPr>
          <a:xfrm>
            <a:off x="4939500" y="1028875"/>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It is quite clear that </a:t>
            </a:r>
            <a:r>
              <a:rPr b="1" lang="en" sz="1400"/>
              <a:t>Multiple Linear Regression</a:t>
            </a:r>
            <a:r>
              <a:rPr lang="en" sz="1400"/>
              <a:t> is not a good model</a:t>
            </a:r>
            <a:endParaRPr sz="1400"/>
          </a:p>
          <a:p>
            <a:pPr indent="-317500" lvl="0" marL="457200" rtl="0" algn="l">
              <a:spcBef>
                <a:spcPts val="0"/>
              </a:spcBef>
              <a:spcAft>
                <a:spcPts val="0"/>
              </a:spcAft>
              <a:buSzPts val="1400"/>
              <a:buChar char="-"/>
            </a:pPr>
            <a:r>
              <a:rPr b="1" lang="en" sz="1400"/>
              <a:t>Scaling</a:t>
            </a:r>
            <a:r>
              <a:rPr lang="en" sz="1400"/>
              <a:t> the data is important in some models </a:t>
            </a:r>
            <a:endParaRPr sz="1400"/>
          </a:p>
          <a:p>
            <a:pPr indent="-317500" lvl="0" marL="457200" rtl="0" algn="l">
              <a:spcBef>
                <a:spcPts val="0"/>
              </a:spcBef>
              <a:spcAft>
                <a:spcPts val="0"/>
              </a:spcAft>
              <a:buSzPts val="1400"/>
              <a:buChar char="-"/>
            </a:pPr>
            <a:r>
              <a:rPr b="1" lang="en" sz="1400"/>
              <a:t>Hyperparameters</a:t>
            </a:r>
            <a:r>
              <a:rPr lang="en" sz="1400"/>
              <a:t> needs to be tuned to improve the linear regression models</a:t>
            </a:r>
            <a:endParaRPr sz="1400"/>
          </a:p>
          <a:p>
            <a:pPr indent="-317500" lvl="0" marL="457200" rtl="0" algn="l">
              <a:spcBef>
                <a:spcPts val="0"/>
              </a:spcBef>
              <a:spcAft>
                <a:spcPts val="0"/>
              </a:spcAft>
              <a:buSzPts val="1400"/>
              <a:buChar char="-"/>
            </a:pPr>
            <a:r>
              <a:rPr lang="en" sz="1400"/>
              <a:t>Overall, </a:t>
            </a:r>
            <a:r>
              <a:rPr b="1" lang="en" sz="1400"/>
              <a:t>Gradient Boosting Regressor</a:t>
            </a:r>
            <a:r>
              <a:rPr lang="en" sz="1400"/>
              <a:t> is the best model to predict suicide rates</a:t>
            </a:r>
            <a:endParaRPr sz="1400"/>
          </a:p>
          <a:p>
            <a:pPr indent="0" lvl="0" marL="457200" rtl="0" algn="l">
              <a:spcBef>
                <a:spcPts val="1600"/>
              </a:spcBef>
              <a:spcAft>
                <a:spcPts val="1600"/>
              </a:spcAft>
              <a:buNone/>
            </a:pPr>
            <a:r>
              <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26" name="Shape 526"/>
        <p:cNvGrpSpPr/>
        <p:nvPr/>
      </p:nvGrpSpPr>
      <p:grpSpPr>
        <a:xfrm>
          <a:off x="0" y="0"/>
          <a:ext cx="0" cy="0"/>
          <a:chOff x="0" y="0"/>
          <a:chExt cx="0" cy="0"/>
        </a:xfrm>
      </p:grpSpPr>
      <p:sp>
        <p:nvSpPr>
          <p:cNvPr id="527" name="Google Shape;527;p61"/>
          <p:cNvSpPr txBox="1"/>
          <p:nvPr>
            <p:ph idx="4294967295" type="title"/>
          </p:nvPr>
        </p:nvSpPr>
        <p:spPr>
          <a:xfrm>
            <a:off x="1048350" y="2330539"/>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700">
                <a:latin typeface="Arial"/>
                <a:ea typeface="Arial"/>
                <a:cs typeface="Arial"/>
                <a:sym typeface="Arial"/>
              </a:rPr>
              <a:t>Thank You</a:t>
            </a:r>
            <a:endParaRPr b="1" sz="37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483675" y="574050"/>
            <a:ext cx="8203200" cy="369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2400"/>
          </a:p>
          <a:p>
            <a:pPr indent="-381000" lvl="0" marL="457200" rtl="0" algn="just">
              <a:spcBef>
                <a:spcPts val="1600"/>
              </a:spcBef>
              <a:spcAft>
                <a:spcPts val="0"/>
              </a:spcAft>
              <a:buSzPts val="2400"/>
              <a:buChar char="●"/>
            </a:pPr>
            <a:r>
              <a:rPr lang="en" sz="2400"/>
              <a:t>Are we able to predict the suicide rates based on a specific attributes of a </a:t>
            </a:r>
            <a:r>
              <a:rPr lang="en" sz="2400"/>
              <a:t>population</a:t>
            </a:r>
            <a:r>
              <a:rPr lang="en" sz="2400"/>
              <a:t> group that we think affect suicides?</a:t>
            </a:r>
            <a:endParaRPr sz="2400"/>
          </a:p>
          <a:p>
            <a:pPr indent="-381000" lvl="0" marL="457200" rtl="0" algn="just">
              <a:spcBef>
                <a:spcPts val="0"/>
              </a:spcBef>
              <a:spcAft>
                <a:spcPts val="0"/>
              </a:spcAft>
              <a:buSzPts val="2400"/>
              <a:buChar char="●"/>
            </a:pPr>
            <a:r>
              <a:rPr lang="en" sz="2400"/>
              <a:t>Which model would be the best to predict the suicide rates?</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10" name="Google Shape;110;p20"/>
          <p:cNvSpPr txBox="1"/>
          <p:nvPr>
            <p:ph idx="1" type="body"/>
          </p:nvPr>
        </p:nvSpPr>
        <p:spPr>
          <a:xfrm>
            <a:off x="311700" y="896625"/>
            <a:ext cx="3999900" cy="19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Consists of countries from various years including their age groups, gender, suicide number, population, suicides per 100k population, HDI for the year, gdp for the year, gdp per capita, and the generation</a:t>
            </a:r>
            <a:endParaRPr/>
          </a:p>
        </p:txBody>
      </p:sp>
      <p:sp>
        <p:nvSpPr>
          <p:cNvPr id="111" name="Google Shape;111;p20"/>
          <p:cNvSpPr txBox="1"/>
          <p:nvPr>
            <p:ph idx="2" type="body"/>
          </p:nvPr>
        </p:nvSpPr>
        <p:spPr>
          <a:xfrm>
            <a:off x="4832400" y="896625"/>
            <a:ext cx="3999900" cy="198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Consists of variables describing </a:t>
            </a:r>
            <a:r>
              <a:rPr lang="en"/>
              <a:t>countries’ condition</a:t>
            </a:r>
            <a:r>
              <a:rPr lang="en"/>
              <a:t> from various years including the life ladder, log GDP per capita, social support level, healthy life expectancy at birth, freedom to make life choices, generosity, perceptions of corruption, positive affect, and negative affect</a:t>
            </a:r>
            <a:endParaRPr/>
          </a:p>
        </p:txBody>
      </p:sp>
      <p:sp>
        <p:nvSpPr>
          <p:cNvPr id="112" name="Google Shape;112;p20"/>
          <p:cNvSpPr txBox="1"/>
          <p:nvPr>
            <p:ph idx="2" type="body"/>
          </p:nvPr>
        </p:nvSpPr>
        <p:spPr>
          <a:xfrm>
            <a:off x="4832400" y="3134275"/>
            <a:ext cx="39999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https://www.kaggle.com/code/gcmadhan/world-happiness-index-report/data?select=world-happiness-report.csv</a:t>
            </a:r>
            <a:endParaRPr/>
          </a:p>
        </p:txBody>
      </p:sp>
      <p:sp>
        <p:nvSpPr>
          <p:cNvPr id="113" name="Google Shape;113;p20"/>
          <p:cNvSpPr txBox="1"/>
          <p:nvPr>
            <p:ph idx="2" type="body"/>
          </p:nvPr>
        </p:nvSpPr>
        <p:spPr>
          <a:xfrm>
            <a:off x="311700" y="3134275"/>
            <a:ext cx="3999900" cy="19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https://www.kaggle.com/datasets/russellyates88/suicide-rates-overview-1985-to-2016</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 the dataset</a:t>
            </a:r>
            <a:endParaRPr/>
          </a:p>
        </p:txBody>
      </p:sp>
      <p:sp>
        <p:nvSpPr>
          <p:cNvPr id="119" name="Google Shape;119;p21"/>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Merging and </a:t>
            </a:r>
            <a:r>
              <a:rPr lang="en"/>
              <a:t>cleaning</a:t>
            </a:r>
            <a:r>
              <a:rPr lang="en"/>
              <a:t> the two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a:t>
            </a:r>
            <a:endParaRPr/>
          </a:p>
        </p:txBody>
      </p:sp>
      <p:sp>
        <p:nvSpPr>
          <p:cNvPr id="125" name="Google Shape;125;p22"/>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Merged the two datasets and cleaned them by removing variables that has  a lot of missing data.</a:t>
            </a:r>
            <a:endParaRPr/>
          </a:p>
          <a:p>
            <a:pPr indent="-342900" lvl="0" marL="457200" rtl="0" algn="l">
              <a:spcBef>
                <a:spcPts val="0"/>
              </a:spcBef>
              <a:spcAft>
                <a:spcPts val="0"/>
              </a:spcAft>
              <a:buSzPts val="1800"/>
              <a:buChar char="-"/>
            </a:pPr>
            <a:r>
              <a:rPr lang="en"/>
              <a:t>Only included countries with full details from the year 2007 to 2015 with the following variables: Sex (2 groups), Age (6 groups), </a:t>
            </a:r>
            <a:r>
              <a:rPr lang="en"/>
              <a:t>suicide number, suicides per 100k population, and variables that are related to a country’s condition in a given year, such as </a:t>
            </a:r>
            <a:r>
              <a:rPr lang="en"/>
              <a:t>gdp per capita </a:t>
            </a:r>
            <a:r>
              <a:rPr lang="en">
                <a:solidFill>
                  <a:schemeClr val="dk1"/>
                </a:solidFill>
              </a:rPr>
              <a:t>(log)</a:t>
            </a:r>
            <a:r>
              <a:rPr lang="en"/>
              <a:t>, the life ladder, the social support rating, </a:t>
            </a:r>
            <a:r>
              <a:rPr lang="en"/>
              <a:t>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EDA</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