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7" r:id="rId3"/>
    <p:sldMasterId id="2147483680" r:id="rId4"/>
    <p:sldMasterId id="2147483693" r:id="rId5"/>
  </p:sldMasterIdLst>
  <p:notesMasterIdLst>
    <p:notesMasterId r:id="rId47"/>
  </p:notesMasterIdLst>
  <p:sldIdLst>
    <p:sldId id="262" r:id="rId6"/>
    <p:sldId id="340" r:id="rId7"/>
    <p:sldId id="357" r:id="rId8"/>
    <p:sldId id="263" r:id="rId9"/>
    <p:sldId id="264" r:id="rId10"/>
    <p:sldId id="265" r:id="rId11"/>
    <p:sldId id="383" r:id="rId12"/>
    <p:sldId id="266" r:id="rId13"/>
    <p:sldId id="267" r:id="rId14"/>
    <p:sldId id="268" r:id="rId15"/>
    <p:sldId id="269" r:id="rId16"/>
    <p:sldId id="288" r:id="rId17"/>
    <p:sldId id="348" r:id="rId18"/>
    <p:sldId id="347" r:id="rId19"/>
    <p:sldId id="310" r:id="rId20"/>
    <p:sldId id="359" r:id="rId21"/>
    <p:sldId id="360" r:id="rId22"/>
    <p:sldId id="361" r:id="rId23"/>
    <p:sldId id="362" r:id="rId24"/>
    <p:sldId id="363" r:id="rId25"/>
    <p:sldId id="364" r:id="rId26"/>
    <p:sldId id="365" r:id="rId27"/>
    <p:sldId id="309" r:id="rId28"/>
    <p:sldId id="351" r:id="rId29"/>
    <p:sldId id="273" r:id="rId30"/>
    <p:sldId id="355" r:id="rId31"/>
    <p:sldId id="303" r:id="rId32"/>
    <p:sldId id="304" r:id="rId33"/>
    <p:sldId id="305" r:id="rId34"/>
    <p:sldId id="307" r:id="rId35"/>
    <p:sldId id="308" r:id="rId36"/>
    <p:sldId id="289" r:id="rId37"/>
    <p:sldId id="290" r:id="rId38"/>
    <p:sldId id="292" r:id="rId39"/>
    <p:sldId id="293" r:id="rId40"/>
    <p:sldId id="334" r:id="rId41"/>
    <p:sldId id="335" r:id="rId42"/>
    <p:sldId id="336" r:id="rId43"/>
    <p:sldId id="337" r:id="rId44"/>
    <p:sldId id="338" r:id="rId45"/>
    <p:sldId id="339" r:id="rId4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726" autoAdjust="0"/>
    <p:restoredTop sz="94611" autoAdjust="0"/>
  </p:normalViewPr>
  <p:slideViewPr>
    <p:cSldViewPr>
      <p:cViewPr varScale="1">
        <p:scale>
          <a:sx n="112" d="100"/>
          <a:sy n="112" d="100"/>
        </p:scale>
        <p:origin x="-1584" y="-7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6C9542B-E8B2-431E-95DB-04CF2F7766A0}" type="doc">
      <dgm:prSet loTypeId="urn:microsoft.com/office/officeart/2005/8/layout/pyramid2" loCatId="pyramid" qsTypeId="urn:microsoft.com/office/officeart/2005/8/quickstyle/simple1" qsCatId="simple" csTypeId="urn:microsoft.com/office/officeart/2005/8/colors/accent3_3" csCatId="accent3" phldr="1"/>
      <dgm:spPr/>
    </dgm:pt>
    <dgm:pt modelId="{1050382D-0D2C-4597-8B7F-287939417A79}">
      <dgm:prSet phldrT="[Texte]" custT="1"/>
      <dgm:spPr/>
      <dgm:t>
        <a:bodyPr/>
        <a:lstStyle/>
        <a:p>
          <a:r>
            <a:rPr lang="fr-FR" sz="1800" b="1" dirty="0" smtClean="0"/>
            <a:t>SI Décisionnel </a:t>
          </a:r>
          <a:br>
            <a:rPr lang="fr-FR" sz="1800" b="1" dirty="0" smtClean="0"/>
          </a:br>
          <a:r>
            <a:rPr lang="fr-FR" sz="1800" b="1" dirty="0" smtClean="0"/>
            <a:t>(Analyse &amp; </a:t>
          </a:r>
          <a:r>
            <a:rPr lang="fr-FR" sz="1800" b="1" dirty="0" err="1" smtClean="0"/>
            <a:t>Reporting</a:t>
          </a:r>
          <a:r>
            <a:rPr lang="fr-FR" sz="1800" b="1" dirty="0" smtClean="0"/>
            <a:t>) </a:t>
          </a:r>
        </a:p>
        <a:p>
          <a:r>
            <a:rPr lang="fr-FR" sz="1800" dirty="0" smtClean="0"/>
            <a:t>pour</a:t>
          </a:r>
        </a:p>
        <a:p>
          <a:r>
            <a:rPr lang="fr-FR" sz="1800" b="1" dirty="0" smtClean="0">
              <a:solidFill>
                <a:schemeClr val="accent4">
                  <a:lumMod val="75000"/>
                </a:schemeClr>
              </a:solidFill>
            </a:rPr>
            <a:t>Le Pilotage de l’entreprise</a:t>
          </a:r>
          <a:br>
            <a:rPr lang="fr-FR" sz="1800" b="1" dirty="0" smtClean="0">
              <a:solidFill>
                <a:schemeClr val="accent4">
                  <a:lumMod val="75000"/>
                </a:schemeClr>
              </a:solidFill>
            </a:rPr>
          </a:br>
          <a:r>
            <a:rPr lang="fr-FR" sz="1800" b="1" dirty="0" smtClean="0">
              <a:solidFill>
                <a:schemeClr val="accent4">
                  <a:lumMod val="75000"/>
                </a:schemeClr>
              </a:solidFill>
            </a:rPr>
            <a:t>Le Pilotage des activités</a:t>
          </a:r>
          <a:endParaRPr lang="fr-FR" sz="1800" b="1" dirty="0">
            <a:solidFill>
              <a:schemeClr val="accent4">
                <a:lumMod val="75000"/>
              </a:schemeClr>
            </a:solidFill>
          </a:endParaRPr>
        </a:p>
      </dgm:t>
    </dgm:pt>
    <dgm:pt modelId="{483B9A40-15A4-4638-8B59-4785A311E8C5}" type="parTrans" cxnId="{81CF6821-38C7-459B-84FD-3E9FFB72695A}">
      <dgm:prSet/>
      <dgm:spPr/>
      <dgm:t>
        <a:bodyPr/>
        <a:lstStyle/>
        <a:p>
          <a:endParaRPr lang="fr-FR"/>
        </a:p>
      </dgm:t>
    </dgm:pt>
    <dgm:pt modelId="{3694F6D7-8D48-4469-A3CB-1085EE39909D}" type="sibTrans" cxnId="{81CF6821-38C7-459B-84FD-3E9FFB72695A}">
      <dgm:prSet/>
      <dgm:spPr/>
      <dgm:t>
        <a:bodyPr/>
        <a:lstStyle/>
        <a:p>
          <a:endParaRPr lang="fr-FR"/>
        </a:p>
      </dgm:t>
    </dgm:pt>
    <dgm:pt modelId="{FAD94367-17CB-47E1-BA00-257FC9272CFA}">
      <dgm:prSet phldrT="[Texte]" custT="1"/>
      <dgm:spPr/>
      <dgm:t>
        <a:bodyPr/>
        <a:lstStyle/>
        <a:p>
          <a:r>
            <a:rPr lang="fr-FR" sz="1800" b="1" dirty="0" smtClean="0"/>
            <a:t>SI Opérationnel </a:t>
          </a:r>
        </a:p>
        <a:p>
          <a:r>
            <a:rPr lang="fr-FR" sz="1800" dirty="0" smtClean="0"/>
            <a:t>pour </a:t>
          </a:r>
        </a:p>
        <a:p>
          <a:r>
            <a:rPr lang="fr-FR" sz="1800" b="1" dirty="0" smtClean="0">
              <a:solidFill>
                <a:schemeClr val="accent4">
                  <a:lumMod val="75000"/>
                </a:schemeClr>
              </a:solidFill>
            </a:rPr>
            <a:t>La Gestion au quotidien</a:t>
          </a:r>
          <a:endParaRPr lang="fr-FR" sz="1800" b="1" dirty="0">
            <a:solidFill>
              <a:schemeClr val="accent4">
                <a:lumMod val="75000"/>
              </a:schemeClr>
            </a:solidFill>
          </a:endParaRPr>
        </a:p>
      </dgm:t>
    </dgm:pt>
    <dgm:pt modelId="{9EAEAE27-2DFC-49D4-91DB-3197618BF1C6}" type="parTrans" cxnId="{9CD5831A-A86A-4CEE-82E9-092B747BB9B8}">
      <dgm:prSet/>
      <dgm:spPr/>
      <dgm:t>
        <a:bodyPr/>
        <a:lstStyle/>
        <a:p>
          <a:endParaRPr lang="fr-FR"/>
        </a:p>
      </dgm:t>
    </dgm:pt>
    <dgm:pt modelId="{B9F17C28-E43A-47C9-8B7D-1D265437B425}" type="sibTrans" cxnId="{9CD5831A-A86A-4CEE-82E9-092B747BB9B8}">
      <dgm:prSet/>
      <dgm:spPr/>
      <dgm:t>
        <a:bodyPr/>
        <a:lstStyle/>
        <a:p>
          <a:endParaRPr lang="fr-FR"/>
        </a:p>
      </dgm:t>
    </dgm:pt>
    <dgm:pt modelId="{03E6D076-AAAB-4649-A245-EF972CB3C69C}" type="pres">
      <dgm:prSet presAssocID="{56C9542B-E8B2-431E-95DB-04CF2F7766A0}" presName="compositeShape" presStyleCnt="0">
        <dgm:presLayoutVars>
          <dgm:dir/>
          <dgm:resizeHandles/>
        </dgm:presLayoutVars>
      </dgm:prSet>
      <dgm:spPr/>
    </dgm:pt>
    <dgm:pt modelId="{C08B5FCD-8434-4EEC-B2F7-70C59CD3C17C}" type="pres">
      <dgm:prSet presAssocID="{56C9542B-E8B2-431E-95DB-04CF2F7766A0}" presName="pyramid" presStyleLbl="node1" presStyleIdx="0" presStyleCnt="1" custScaleX="150931" custLinFactX="-25440" custLinFactNeighborX="-100000"/>
      <dgm:spPr/>
    </dgm:pt>
    <dgm:pt modelId="{6A2DA90C-803A-4D94-ACC0-808A02151EF8}" type="pres">
      <dgm:prSet presAssocID="{56C9542B-E8B2-431E-95DB-04CF2F7766A0}" presName="theList" presStyleCnt="0"/>
      <dgm:spPr/>
    </dgm:pt>
    <dgm:pt modelId="{F98336AB-195D-4ADA-AC16-E2FBD89CC559}" type="pres">
      <dgm:prSet presAssocID="{1050382D-0D2C-4597-8B7F-287939417A79}" presName="aNode" presStyleLbl="fgAcc1" presStyleIdx="0" presStyleCnt="2" custScaleX="165128">
        <dgm:presLayoutVars>
          <dgm:bulletEnabled val="1"/>
        </dgm:presLayoutVars>
      </dgm:prSet>
      <dgm:spPr/>
      <dgm:t>
        <a:bodyPr/>
        <a:lstStyle/>
        <a:p>
          <a:endParaRPr lang="fr-FR"/>
        </a:p>
      </dgm:t>
    </dgm:pt>
    <dgm:pt modelId="{197085B0-C7F8-4B4D-B5C3-1266B716A894}" type="pres">
      <dgm:prSet presAssocID="{1050382D-0D2C-4597-8B7F-287939417A79}" presName="aSpace" presStyleCnt="0"/>
      <dgm:spPr/>
    </dgm:pt>
    <dgm:pt modelId="{BC04FB9C-F6AD-4213-A527-648930C2E476}" type="pres">
      <dgm:prSet presAssocID="{FAD94367-17CB-47E1-BA00-257FC9272CFA}" presName="aNode" presStyleLbl="fgAcc1" presStyleIdx="1" presStyleCnt="2" custScaleX="161355">
        <dgm:presLayoutVars>
          <dgm:bulletEnabled val="1"/>
        </dgm:presLayoutVars>
      </dgm:prSet>
      <dgm:spPr/>
      <dgm:t>
        <a:bodyPr/>
        <a:lstStyle/>
        <a:p>
          <a:endParaRPr lang="fr-FR"/>
        </a:p>
      </dgm:t>
    </dgm:pt>
    <dgm:pt modelId="{81E5F9D9-AA6D-44FD-9C94-7904C4A45AF2}" type="pres">
      <dgm:prSet presAssocID="{FAD94367-17CB-47E1-BA00-257FC9272CFA}" presName="aSpace" presStyleCnt="0"/>
      <dgm:spPr/>
    </dgm:pt>
  </dgm:ptLst>
  <dgm:cxnLst>
    <dgm:cxn modelId="{8713830B-A734-4C97-923C-B66D395E5731}" type="presOf" srcId="{56C9542B-E8B2-431E-95DB-04CF2F7766A0}" destId="{03E6D076-AAAB-4649-A245-EF972CB3C69C}" srcOrd="0" destOrd="0" presId="urn:microsoft.com/office/officeart/2005/8/layout/pyramid2"/>
    <dgm:cxn modelId="{9CD5831A-A86A-4CEE-82E9-092B747BB9B8}" srcId="{56C9542B-E8B2-431E-95DB-04CF2F7766A0}" destId="{FAD94367-17CB-47E1-BA00-257FC9272CFA}" srcOrd="1" destOrd="0" parTransId="{9EAEAE27-2DFC-49D4-91DB-3197618BF1C6}" sibTransId="{B9F17C28-E43A-47C9-8B7D-1D265437B425}"/>
    <dgm:cxn modelId="{81CF6821-38C7-459B-84FD-3E9FFB72695A}" srcId="{56C9542B-E8B2-431E-95DB-04CF2F7766A0}" destId="{1050382D-0D2C-4597-8B7F-287939417A79}" srcOrd="0" destOrd="0" parTransId="{483B9A40-15A4-4638-8B59-4785A311E8C5}" sibTransId="{3694F6D7-8D48-4469-A3CB-1085EE39909D}"/>
    <dgm:cxn modelId="{DE3E9004-9D3E-47D7-9EC4-49A3AE7B2E87}" type="presOf" srcId="{FAD94367-17CB-47E1-BA00-257FC9272CFA}" destId="{BC04FB9C-F6AD-4213-A527-648930C2E476}" srcOrd="0" destOrd="0" presId="urn:microsoft.com/office/officeart/2005/8/layout/pyramid2"/>
    <dgm:cxn modelId="{5AFA4184-8E73-404F-906D-EA7280D96957}" type="presOf" srcId="{1050382D-0D2C-4597-8B7F-287939417A79}" destId="{F98336AB-195D-4ADA-AC16-E2FBD89CC559}" srcOrd="0" destOrd="0" presId="urn:microsoft.com/office/officeart/2005/8/layout/pyramid2"/>
    <dgm:cxn modelId="{9EBD5FD1-A067-4E22-845C-B4A23B8688FD}" type="presParOf" srcId="{03E6D076-AAAB-4649-A245-EF972CB3C69C}" destId="{C08B5FCD-8434-4EEC-B2F7-70C59CD3C17C}" srcOrd="0" destOrd="0" presId="urn:microsoft.com/office/officeart/2005/8/layout/pyramid2"/>
    <dgm:cxn modelId="{FF9D005D-EB89-4EA2-8DA0-AD0DA3933AEB}" type="presParOf" srcId="{03E6D076-AAAB-4649-A245-EF972CB3C69C}" destId="{6A2DA90C-803A-4D94-ACC0-808A02151EF8}" srcOrd="1" destOrd="0" presId="urn:microsoft.com/office/officeart/2005/8/layout/pyramid2"/>
    <dgm:cxn modelId="{8F55EA33-423D-426D-B571-0D064271D79C}" type="presParOf" srcId="{6A2DA90C-803A-4D94-ACC0-808A02151EF8}" destId="{F98336AB-195D-4ADA-AC16-E2FBD89CC559}" srcOrd="0" destOrd="0" presId="urn:microsoft.com/office/officeart/2005/8/layout/pyramid2"/>
    <dgm:cxn modelId="{DA2E333B-A6B7-479A-B472-BA786826CC5F}" type="presParOf" srcId="{6A2DA90C-803A-4D94-ACC0-808A02151EF8}" destId="{197085B0-C7F8-4B4D-B5C3-1266B716A894}" srcOrd="1" destOrd="0" presId="urn:microsoft.com/office/officeart/2005/8/layout/pyramid2"/>
    <dgm:cxn modelId="{BD43A9BE-55D2-4FD3-9A14-FBB68BED678D}" type="presParOf" srcId="{6A2DA90C-803A-4D94-ACC0-808A02151EF8}" destId="{BC04FB9C-F6AD-4213-A527-648930C2E476}" srcOrd="2" destOrd="0" presId="urn:microsoft.com/office/officeart/2005/8/layout/pyramid2"/>
    <dgm:cxn modelId="{1F0AFDFE-ED0F-4ABB-A4EF-DF8F8C8FE52A}" type="presParOf" srcId="{6A2DA90C-803A-4D94-ACC0-808A02151EF8}" destId="{81E5F9D9-AA6D-44FD-9C94-7904C4A45AF2}" srcOrd="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8B5FCD-8434-4EEC-B2F7-70C59CD3C17C}">
      <dsp:nvSpPr>
        <dsp:cNvPr id="0" name=""/>
        <dsp:cNvSpPr/>
      </dsp:nvSpPr>
      <dsp:spPr>
        <a:xfrm>
          <a:off x="-19374" y="0"/>
          <a:ext cx="4550576" cy="5379719"/>
        </a:xfrm>
        <a:prstGeom prst="triangle">
          <a:avLst/>
        </a:prstGeom>
        <a:solidFill>
          <a:schemeClr val="accent3">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8336AB-195D-4ADA-AC16-E2FBD89CC559}">
      <dsp:nvSpPr>
        <dsp:cNvPr id="0" name=""/>
        <dsp:cNvSpPr/>
      </dsp:nvSpPr>
      <dsp:spPr>
        <a:xfrm>
          <a:off x="1617739" y="538497"/>
          <a:ext cx="3236100" cy="1912321"/>
        </a:xfrm>
        <a:prstGeom prst="roundRect">
          <a:avLst/>
        </a:prstGeom>
        <a:solidFill>
          <a:schemeClr val="lt1">
            <a:alpha val="90000"/>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t>SI Décisionnel </a:t>
          </a:r>
          <a:br>
            <a:rPr lang="fr-FR" sz="1800" b="1" kern="1200" dirty="0" smtClean="0"/>
          </a:br>
          <a:r>
            <a:rPr lang="fr-FR" sz="1800" b="1" kern="1200" dirty="0" smtClean="0"/>
            <a:t>(Analyse &amp; </a:t>
          </a:r>
          <a:r>
            <a:rPr lang="fr-FR" sz="1800" b="1" kern="1200" dirty="0" err="1" smtClean="0"/>
            <a:t>Reporting</a:t>
          </a:r>
          <a:r>
            <a:rPr lang="fr-FR" sz="1800" b="1" kern="1200" dirty="0" smtClean="0"/>
            <a:t>) </a:t>
          </a:r>
        </a:p>
        <a:p>
          <a:pPr lvl="0" algn="ctr" defTabSz="800100">
            <a:lnSpc>
              <a:spcPct val="90000"/>
            </a:lnSpc>
            <a:spcBef>
              <a:spcPct val="0"/>
            </a:spcBef>
            <a:spcAft>
              <a:spcPct val="35000"/>
            </a:spcAft>
          </a:pPr>
          <a:r>
            <a:rPr lang="fr-FR" sz="1800" kern="1200" dirty="0" smtClean="0"/>
            <a:t>pour</a:t>
          </a:r>
        </a:p>
        <a:p>
          <a:pPr lvl="0" algn="ctr" defTabSz="800100">
            <a:lnSpc>
              <a:spcPct val="90000"/>
            </a:lnSpc>
            <a:spcBef>
              <a:spcPct val="0"/>
            </a:spcBef>
            <a:spcAft>
              <a:spcPct val="35000"/>
            </a:spcAft>
          </a:pPr>
          <a:r>
            <a:rPr lang="fr-FR" sz="1800" b="1" kern="1200" dirty="0" smtClean="0">
              <a:solidFill>
                <a:schemeClr val="accent4">
                  <a:lumMod val="75000"/>
                </a:schemeClr>
              </a:solidFill>
            </a:rPr>
            <a:t>Le Pilotage de l’entreprise</a:t>
          </a:r>
          <a:br>
            <a:rPr lang="fr-FR" sz="1800" b="1" kern="1200" dirty="0" smtClean="0">
              <a:solidFill>
                <a:schemeClr val="accent4">
                  <a:lumMod val="75000"/>
                </a:schemeClr>
              </a:solidFill>
            </a:rPr>
          </a:br>
          <a:r>
            <a:rPr lang="fr-FR" sz="1800" b="1" kern="1200" dirty="0" smtClean="0">
              <a:solidFill>
                <a:schemeClr val="accent4">
                  <a:lumMod val="75000"/>
                </a:schemeClr>
              </a:solidFill>
            </a:rPr>
            <a:t>Le Pilotage des activités</a:t>
          </a:r>
          <a:endParaRPr lang="fr-FR" sz="1800" b="1" kern="1200" dirty="0">
            <a:solidFill>
              <a:schemeClr val="accent4">
                <a:lumMod val="75000"/>
              </a:schemeClr>
            </a:solidFill>
          </a:endParaRPr>
        </a:p>
      </dsp:txBody>
      <dsp:txXfrm>
        <a:off x="1711091" y="631849"/>
        <a:ext cx="3049396" cy="1725617"/>
      </dsp:txXfrm>
    </dsp:sp>
    <dsp:sp modelId="{BC04FB9C-F6AD-4213-A527-648930C2E476}">
      <dsp:nvSpPr>
        <dsp:cNvPr id="0" name=""/>
        <dsp:cNvSpPr/>
      </dsp:nvSpPr>
      <dsp:spPr>
        <a:xfrm>
          <a:off x="1654710" y="2689859"/>
          <a:ext cx="3162159" cy="1912321"/>
        </a:xfrm>
        <a:prstGeom prst="roundRect">
          <a:avLst/>
        </a:prstGeom>
        <a:solidFill>
          <a:schemeClr val="lt1">
            <a:alpha val="90000"/>
            <a:hueOff val="0"/>
            <a:satOff val="0"/>
            <a:lumOff val="0"/>
            <a:alphaOff val="0"/>
          </a:schemeClr>
        </a:solidFill>
        <a:ln w="25400" cap="flat" cmpd="sng" algn="ctr">
          <a:solidFill>
            <a:schemeClr val="accent3">
              <a:shade val="80000"/>
              <a:hueOff val="511010"/>
              <a:satOff val="-26500"/>
              <a:lumOff val="312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fr-FR" sz="1800" b="1" kern="1200" dirty="0" smtClean="0"/>
            <a:t>SI Opérationnel </a:t>
          </a:r>
        </a:p>
        <a:p>
          <a:pPr lvl="0" algn="ctr" defTabSz="800100">
            <a:lnSpc>
              <a:spcPct val="90000"/>
            </a:lnSpc>
            <a:spcBef>
              <a:spcPct val="0"/>
            </a:spcBef>
            <a:spcAft>
              <a:spcPct val="35000"/>
            </a:spcAft>
          </a:pPr>
          <a:r>
            <a:rPr lang="fr-FR" sz="1800" kern="1200" dirty="0" smtClean="0"/>
            <a:t>pour </a:t>
          </a:r>
        </a:p>
        <a:p>
          <a:pPr lvl="0" algn="ctr" defTabSz="800100">
            <a:lnSpc>
              <a:spcPct val="90000"/>
            </a:lnSpc>
            <a:spcBef>
              <a:spcPct val="0"/>
            </a:spcBef>
            <a:spcAft>
              <a:spcPct val="35000"/>
            </a:spcAft>
          </a:pPr>
          <a:r>
            <a:rPr lang="fr-FR" sz="1800" b="1" kern="1200" dirty="0" smtClean="0">
              <a:solidFill>
                <a:schemeClr val="accent4">
                  <a:lumMod val="75000"/>
                </a:schemeClr>
              </a:solidFill>
            </a:rPr>
            <a:t>La Gestion au quotidien</a:t>
          </a:r>
          <a:endParaRPr lang="fr-FR" sz="1800" b="1" kern="1200" dirty="0">
            <a:solidFill>
              <a:schemeClr val="accent4">
                <a:lumMod val="75000"/>
              </a:schemeClr>
            </a:solidFill>
          </a:endParaRPr>
        </a:p>
      </dsp:txBody>
      <dsp:txXfrm>
        <a:off x="1748062" y="2783211"/>
        <a:ext cx="2975455" cy="1725617"/>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130C7F-B42D-428E-B587-CCF94948E694}" type="datetimeFigureOut">
              <a:rPr lang="fr-FR" smtClean="0"/>
              <a:t>06/09/2019</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25059B0-3412-4A38-A787-DCECE2B48FC8}" type="slidenum">
              <a:rPr lang="fr-FR" smtClean="0"/>
              <a:t>‹N°›</a:t>
            </a:fld>
            <a:endParaRPr lang="fr-FR"/>
          </a:p>
        </p:txBody>
      </p:sp>
    </p:spTree>
    <p:extLst>
      <p:ext uri="{BB962C8B-B14F-4D97-AF65-F5344CB8AC3E}">
        <p14:creationId xmlns:p14="http://schemas.microsoft.com/office/powerpoint/2010/main" val="816970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Espace réservé de l'image des diapositives 1"/>
          <p:cNvSpPr>
            <a:spLocks noGrp="1" noRot="1" noChangeAspect="1" noTextEdit="1"/>
          </p:cNvSpPr>
          <p:nvPr>
            <p:ph type="sldImg"/>
          </p:nvPr>
        </p:nvSpPr>
        <p:spPr>
          <a:ln/>
        </p:spPr>
      </p:sp>
      <p:sp>
        <p:nvSpPr>
          <p:cNvPr id="73731" name="Espace réservé des commentaires 2"/>
          <p:cNvSpPr>
            <a:spLocks noGrp="1"/>
          </p:cNvSpPr>
          <p:nvPr>
            <p:ph type="body" idx="1"/>
          </p:nvPr>
        </p:nvSpPr>
        <p:spPr>
          <a:noFill/>
        </p:spPr>
        <p:txBody>
          <a:bodyPr/>
          <a:lstStyle/>
          <a:p>
            <a:r>
              <a:rPr lang="fr-FR" altLang="fr-FR" smtClean="0"/>
              <a:t>Le Big Data n’est pas traité dans le cadre de référence de la relation  SIO-SID pour le projet « acquisition des données pour le SID ».</a:t>
            </a:r>
          </a:p>
        </p:txBody>
      </p:sp>
      <p:sp>
        <p:nvSpPr>
          <p:cNvPr id="73732" name="Espace réservé du numéro de diapositive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8ACE679-4A4E-4D6D-8247-69C27B98F27D}" type="slidenum">
              <a:rPr lang="fr-FR" altLang="fr-FR" smtClean="0">
                <a:solidFill>
                  <a:srgbClr val="000000"/>
                </a:solidFill>
              </a:rPr>
              <a:pPr eaLnBrk="1" hangingPunct="1">
                <a:spcBef>
                  <a:spcPct val="0"/>
                </a:spcBef>
              </a:pPr>
              <a:t>5</a:t>
            </a:fld>
            <a:endParaRPr lang="fr-FR" altLang="fr-FR" smtClean="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image des diapositives 1"/>
          <p:cNvSpPr>
            <a:spLocks noGrp="1" noRot="1" noChangeAspect="1" noTextEdit="1"/>
          </p:cNvSpPr>
          <p:nvPr>
            <p:ph type="sldImg"/>
          </p:nvPr>
        </p:nvSpPr>
        <p:spPr>
          <a:ln/>
        </p:spPr>
      </p:sp>
      <p:sp>
        <p:nvSpPr>
          <p:cNvPr id="10243" name="Espace réservé des commentair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4" name="Espace réservé du numéro de diapositive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3054" indent="-289636">
              <a:defRPr>
                <a:solidFill>
                  <a:schemeClr val="tx1"/>
                </a:solidFill>
                <a:latin typeface="Arial" charset="0"/>
                <a:cs typeface="Arial" charset="0"/>
              </a:defRPr>
            </a:lvl2pPr>
            <a:lvl3pPr marL="1158545" indent="-231709">
              <a:defRPr>
                <a:solidFill>
                  <a:schemeClr val="tx1"/>
                </a:solidFill>
                <a:latin typeface="Arial" charset="0"/>
                <a:cs typeface="Arial" charset="0"/>
              </a:defRPr>
            </a:lvl3pPr>
            <a:lvl4pPr marL="1621963" indent="-231709">
              <a:defRPr>
                <a:solidFill>
                  <a:schemeClr val="tx1"/>
                </a:solidFill>
                <a:latin typeface="Arial" charset="0"/>
                <a:cs typeface="Arial" charset="0"/>
              </a:defRPr>
            </a:lvl4pPr>
            <a:lvl5pPr marL="2085381" indent="-231709">
              <a:defRPr>
                <a:solidFill>
                  <a:schemeClr val="tx1"/>
                </a:solidFill>
                <a:latin typeface="Arial" charset="0"/>
                <a:cs typeface="Arial" charset="0"/>
              </a:defRPr>
            </a:lvl5pPr>
            <a:lvl6pPr marL="2548799" indent="-231709" eaLnBrk="0" fontAlgn="base" hangingPunct="0">
              <a:spcBef>
                <a:spcPct val="0"/>
              </a:spcBef>
              <a:spcAft>
                <a:spcPct val="0"/>
              </a:spcAft>
              <a:defRPr>
                <a:solidFill>
                  <a:schemeClr val="tx1"/>
                </a:solidFill>
                <a:latin typeface="Arial" charset="0"/>
                <a:cs typeface="Arial" charset="0"/>
              </a:defRPr>
            </a:lvl6pPr>
            <a:lvl7pPr marL="3012216" indent="-231709" eaLnBrk="0" fontAlgn="base" hangingPunct="0">
              <a:spcBef>
                <a:spcPct val="0"/>
              </a:spcBef>
              <a:spcAft>
                <a:spcPct val="0"/>
              </a:spcAft>
              <a:defRPr>
                <a:solidFill>
                  <a:schemeClr val="tx1"/>
                </a:solidFill>
                <a:latin typeface="Arial" charset="0"/>
                <a:cs typeface="Arial" charset="0"/>
              </a:defRPr>
            </a:lvl7pPr>
            <a:lvl8pPr marL="3475634" indent="-231709" eaLnBrk="0" fontAlgn="base" hangingPunct="0">
              <a:spcBef>
                <a:spcPct val="0"/>
              </a:spcBef>
              <a:spcAft>
                <a:spcPct val="0"/>
              </a:spcAft>
              <a:defRPr>
                <a:solidFill>
                  <a:schemeClr val="tx1"/>
                </a:solidFill>
                <a:latin typeface="Arial" charset="0"/>
                <a:cs typeface="Arial" charset="0"/>
              </a:defRPr>
            </a:lvl8pPr>
            <a:lvl9pPr marL="3939052" indent="-231709" eaLnBrk="0" fontAlgn="base" hangingPunct="0">
              <a:spcBef>
                <a:spcPct val="0"/>
              </a:spcBef>
              <a:spcAft>
                <a:spcPct val="0"/>
              </a:spcAft>
              <a:defRPr>
                <a:solidFill>
                  <a:schemeClr val="tx1"/>
                </a:solidFill>
                <a:latin typeface="Arial" charset="0"/>
                <a:cs typeface="Arial" charset="0"/>
              </a:defRPr>
            </a:lvl9pPr>
          </a:lstStyle>
          <a:p>
            <a:fld id="{AB2CC6FC-B15F-45E4-9738-2527BB546B43}" type="slidenum">
              <a:rPr lang="fr-FR" altLang="fr-FR" smtClean="0"/>
              <a:pPr/>
              <a:t>17</a:t>
            </a:fld>
            <a:endParaRPr lang="fr-FR" alt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Espace réservé de l'image des diapositives 1"/>
          <p:cNvSpPr>
            <a:spLocks noGrp="1" noRot="1" noChangeAspect="1" noTextEdit="1"/>
          </p:cNvSpPr>
          <p:nvPr>
            <p:ph type="sldImg"/>
          </p:nvPr>
        </p:nvSpPr>
        <p:spPr>
          <a:ln/>
        </p:spPr>
      </p:sp>
      <p:sp>
        <p:nvSpPr>
          <p:cNvPr id="10243" name="Espace réservé des commentaires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10244" name="Espace réservé du numéro de diapositive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53054" indent="-289636">
              <a:defRPr>
                <a:solidFill>
                  <a:schemeClr val="tx1"/>
                </a:solidFill>
                <a:latin typeface="Arial" charset="0"/>
                <a:cs typeface="Arial" charset="0"/>
              </a:defRPr>
            </a:lvl2pPr>
            <a:lvl3pPr marL="1158545" indent="-231709">
              <a:defRPr>
                <a:solidFill>
                  <a:schemeClr val="tx1"/>
                </a:solidFill>
                <a:latin typeface="Arial" charset="0"/>
                <a:cs typeface="Arial" charset="0"/>
              </a:defRPr>
            </a:lvl3pPr>
            <a:lvl4pPr marL="1621963" indent="-231709">
              <a:defRPr>
                <a:solidFill>
                  <a:schemeClr val="tx1"/>
                </a:solidFill>
                <a:latin typeface="Arial" charset="0"/>
                <a:cs typeface="Arial" charset="0"/>
              </a:defRPr>
            </a:lvl4pPr>
            <a:lvl5pPr marL="2085381" indent="-231709">
              <a:defRPr>
                <a:solidFill>
                  <a:schemeClr val="tx1"/>
                </a:solidFill>
                <a:latin typeface="Arial" charset="0"/>
                <a:cs typeface="Arial" charset="0"/>
              </a:defRPr>
            </a:lvl5pPr>
            <a:lvl6pPr marL="2548799" indent="-231709" eaLnBrk="0" fontAlgn="base" hangingPunct="0">
              <a:spcBef>
                <a:spcPct val="0"/>
              </a:spcBef>
              <a:spcAft>
                <a:spcPct val="0"/>
              </a:spcAft>
              <a:defRPr>
                <a:solidFill>
                  <a:schemeClr val="tx1"/>
                </a:solidFill>
                <a:latin typeface="Arial" charset="0"/>
                <a:cs typeface="Arial" charset="0"/>
              </a:defRPr>
            </a:lvl6pPr>
            <a:lvl7pPr marL="3012216" indent="-231709" eaLnBrk="0" fontAlgn="base" hangingPunct="0">
              <a:spcBef>
                <a:spcPct val="0"/>
              </a:spcBef>
              <a:spcAft>
                <a:spcPct val="0"/>
              </a:spcAft>
              <a:defRPr>
                <a:solidFill>
                  <a:schemeClr val="tx1"/>
                </a:solidFill>
                <a:latin typeface="Arial" charset="0"/>
                <a:cs typeface="Arial" charset="0"/>
              </a:defRPr>
            </a:lvl7pPr>
            <a:lvl8pPr marL="3475634" indent="-231709" eaLnBrk="0" fontAlgn="base" hangingPunct="0">
              <a:spcBef>
                <a:spcPct val="0"/>
              </a:spcBef>
              <a:spcAft>
                <a:spcPct val="0"/>
              </a:spcAft>
              <a:defRPr>
                <a:solidFill>
                  <a:schemeClr val="tx1"/>
                </a:solidFill>
                <a:latin typeface="Arial" charset="0"/>
                <a:cs typeface="Arial" charset="0"/>
              </a:defRPr>
            </a:lvl8pPr>
            <a:lvl9pPr marL="3939052" indent="-231709" eaLnBrk="0" fontAlgn="base" hangingPunct="0">
              <a:spcBef>
                <a:spcPct val="0"/>
              </a:spcBef>
              <a:spcAft>
                <a:spcPct val="0"/>
              </a:spcAft>
              <a:defRPr>
                <a:solidFill>
                  <a:schemeClr val="tx1"/>
                </a:solidFill>
                <a:latin typeface="Arial" charset="0"/>
                <a:cs typeface="Arial" charset="0"/>
              </a:defRPr>
            </a:lvl9pPr>
          </a:lstStyle>
          <a:p>
            <a:fld id="{AB2CC6FC-B15F-45E4-9738-2527BB546B43}" type="slidenum">
              <a:rPr lang="fr-FR" altLang="fr-FR" smtClean="0"/>
              <a:pPr/>
              <a:t>19</a:t>
            </a:fld>
            <a:endParaRPr lang="fr-FR" alt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Espace réservé de l'image des diapositives 1"/>
          <p:cNvSpPr>
            <a:spLocks noGrp="1" noRot="1" noChangeAspect="1" noTextEdit="1"/>
          </p:cNvSpPr>
          <p:nvPr>
            <p:ph type="sldImg"/>
          </p:nvPr>
        </p:nvSpPr>
        <p:spPr>
          <a:ln/>
        </p:spPr>
      </p:sp>
      <p:sp>
        <p:nvSpPr>
          <p:cNvPr id="28675" name="Espace réservé des commentaires 2"/>
          <p:cNvSpPr>
            <a:spLocks noGrp="1"/>
          </p:cNvSpPr>
          <p:nvPr>
            <p:ph type="body" idx="1"/>
          </p:nvPr>
        </p:nvSpPr>
        <p:spPr>
          <a:noFill/>
        </p:spPr>
        <p:txBody>
          <a:bodyPr/>
          <a:lstStyle/>
          <a:p>
            <a:endParaRPr lang="en-US" smtClean="0"/>
          </a:p>
        </p:txBody>
      </p:sp>
      <p:sp>
        <p:nvSpPr>
          <p:cNvPr id="28676" name="Espace réservé du numéro de diapositive 3"/>
          <p:cNvSpPr>
            <a:spLocks noGrp="1"/>
          </p:cNvSpPr>
          <p:nvPr>
            <p:ph type="sldNum" sz="quarter" idx="5"/>
          </p:nvPr>
        </p:nvSpPr>
        <p:spPr>
          <a:noFill/>
        </p:spPr>
        <p:txBody>
          <a:bodyPr/>
          <a:lstStyle>
            <a:lvl1pPr>
              <a:defRPr>
                <a:solidFill>
                  <a:schemeClr val="tx1"/>
                </a:solidFill>
                <a:latin typeface="Arial" charset="0"/>
                <a:cs typeface="Arial" charset="0"/>
              </a:defRPr>
            </a:lvl1pPr>
            <a:lvl2pPr marL="753054" indent="-289636">
              <a:defRPr>
                <a:solidFill>
                  <a:schemeClr val="tx1"/>
                </a:solidFill>
                <a:latin typeface="Arial" charset="0"/>
                <a:cs typeface="Arial" charset="0"/>
              </a:defRPr>
            </a:lvl2pPr>
            <a:lvl3pPr marL="1158545" indent="-231709">
              <a:defRPr>
                <a:solidFill>
                  <a:schemeClr val="tx1"/>
                </a:solidFill>
                <a:latin typeface="Arial" charset="0"/>
                <a:cs typeface="Arial" charset="0"/>
              </a:defRPr>
            </a:lvl3pPr>
            <a:lvl4pPr marL="1621963" indent="-231709">
              <a:defRPr>
                <a:solidFill>
                  <a:schemeClr val="tx1"/>
                </a:solidFill>
                <a:latin typeface="Arial" charset="0"/>
                <a:cs typeface="Arial" charset="0"/>
              </a:defRPr>
            </a:lvl4pPr>
            <a:lvl5pPr marL="2085381" indent="-231709">
              <a:defRPr>
                <a:solidFill>
                  <a:schemeClr val="tx1"/>
                </a:solidFill>
                <a:latin typeface="Arial" charset="0"/>
                <a:cs typeface="Arial" charset="0"/>
              </a:defRPr>
            </a:lvl5pPr>
            <a:lvl6pPr marL="2548799" indent="-231709" eaLnBrk="0" fontAlgn="base" hangingPunct="0">
              <a:spcBef>
                <a:spcPct val="0"/>
              </a:spcBef>
              <a:spcAft>
                <a:spcPct val="0"/>
              </a:spcAft>
              <a:defRPr>
                <a:solidFill>
                  <a:schemeClr val="tx1"/>
                </a:solidFill>
                <a:latin typeface="Arial" charset="0"/>
                <a:cs typeface="Arial" charset="0"/>
              </a:defRPr>
            </a:lvl6pPr>
            <a:lvl7pPr marL="3012216" indent="-231709" eaLnBrk="0" fontAlgn="base" hangingPunct="0">
              <a:spcBef>
                <a:spcPct val="0"/>
              </a:spcBef>
              <a:spcAft>
                <a:spcPct val="0"/>
              </a:spcAft>
              <a:defRPr>
                <a:solidFill>
                  <a:schemeClr val="tx1"/>
                </a:solidFill>
                <a:latin typeface="Arial" charset="0"/>
                <a:cs typeface="Arial" charset="0"/>
              </a:defRPr>
            </a:lvl7pPr>
            <a:lvl8pPr marL="3475634" indent="-231709" eaLnBrk="0" fontAlgn="base" hangingPunct="0">
              <a:spcBef>
                <a:spcPct val="0"/>
              </a:spcBef>
              <a:spcAft>
                <a:spcPct val="0"/>
              </a:spcAft>
              <a:defRPr>
                <a:solidFill>
                  <a:schemeClr val="tx1"/>
                </a:solidFill>
                <a:latin typeface="Arial" charset="0"/>
                <a:cs typeface="Arial" charset="0"/>
              </a:defRPr>
            </a:lvl8pPr>
            <a:lvl9pPr marL="3939052" indent="-231709" eaLnBrk="0" fontAlgn="base" hangingPunct="0">
              <a:spcBef>
                <a:spcPct val="0"/>
              </a:spcBef>
              <a:spcAft>
                <a:spcPct val="0"/>
              </a:spcAft>
              <a:defRPr>
                <a:solidFill>
                  <a:schemeClr val="tx1"/>
                </a:solidFill>
                <a:latin typeface="Arial" charset="0"/>
                <a:cs typeface="Arial" charset="0"/>
              </a:defRPr>
            </a:lvl9pPr>
          </a:lstStyle>
          <a:p>
            <a:fld id="{7B8152B7-5306-4563-B121-48552D23050C}" type="slidenum">
              <a:rPr lang="fr-FR" smtClean="0"/>
              <a:pPr/>
              <a:t>20</a:t>
            </a:fld>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Espace réservé de l'image des diapositives 1"/>
          <p:cNvSpPr>
            <a:spLocks noGrp="1" noRot="1" noChangeAspect="1" noTextEdit="1"/>
          </p:cNvSpPr>
          <p:nvPr>
            <p:ph type="sldImg"/>
          </p:nvPr>
        </p:nvSpPr>
        <p:spPr>
          <a:ln/>
        </p:spPr>
      </p:sp>
      <p:sp>
        <p:nvSpPr>
          <p:cNvPr id="77827" name="Espace réservé des commentaires 2"/>
          <p:cNvSpPr>
            <a:spLocks noGrp="1"/>
          </p:cNvSpPr>
          <p:nvPr>
            <p:ph type="body" idx="1"/>
          </p:nvPr>
        </p:nvSpPr>
        <p:spPr>
          <a:noFill/>
        </p:spPr>
        <p:txBody>
          <a:bodyPr/>
          <a:lstStyle/>
          <a:p>
            <a:endParaRPr lang="en-US" altLang="fr-FR" smtClean="0"/>
          </a:p>
        </p:txBody>
      </p:sp>
      <p:sp>
        <p:nvSpPr>
          <p:cNvPr id="77828" name="Espace réservé du numéro de diapositive 3"/>
          <p:cNvSpPr>
            <a:spLocks noGrp="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0DB02E37-A8CC-4121-8F87-6C26BE545252}" type="slidenum">
              <a:rPr lang="fr-FR" altLang="fr-FR" smtClean="0"/>
              <a:pPr eaLnBrk="1" hangingPunct="1">
                <a:spcBef>
                  <a:spcPct val="0"/>
                </a:spcBef>
              </a:pPr>
              <a:t>25</a:t>
            </a:fld>
            <a:endParaRPr lang="fr-FR" alt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525059B0-3412-4A38-A787-DCECE2B48FC8}" type="slidenum">
              <a:rPr lang="fr-FR" smtClean="0"/>
              <a:t>35</a:t>
            </a:fld>
            <a:endParaRPr lang="fr-FR"/>
          </a:p>
        </p:txBody>
      </p:sp>
    </p:spTree>
    <p:extLst>
      <p:ext uri="{BB962C8B-B14F-4D97-AF65-F5344CB8AC3E}">
        <p14:creationId xmlns:p14="http://schemas.microsoft.com/office/powerpoint/2010/main" val="82063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6.jpe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3.xml"/><Relationship Id="rId5" Type="http://schemas.openxmlformats.org/officeDocument/2006/relationships/image" Target="../media/image9.png"/><Relationship Id="rId4" Type="http://schemas.openxmlformats.org/officeDocument/2006/relationships/image" Target="../media/image1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4.xml"/><Relationship Id="rId5" Type="http://schemas.openxmlformats.org/officeDocument/2006/relationships/image" Target="../media/image9.png"/><Relationship Id="rId4" Type="http://schemas.openxmlformats.org/officeDocument/2006/relationships/image" Target="../media/image1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eg"/><Relationship Id="rId1" Type="http://schemas.openxmlformats.org/officeDocument/2006/relationships/slideMaster" Target="../slideMasters/slideMaster5.xml"/><Relationship Id="rId5" Type="http://schemas.openxmlformats.org/officeDocument/2006/relationships/image" Target="../media/image9.png"/><Relationship Id="rId4" Type="http://schemas.openxmlformats.org/officeDocument/2006/relationships/image" Target="../media/image13.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68552C9B-FFF6-4306-9DDE-7658620D9FBC}" type="datetimeFigureOut">
              <a:rPr lang="fr-FR" smtClean="0"/>
              <a:t>06/09/2019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2656176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552C9B-FFF6-4306-9DDE-7658620D9FBC}" type="datetimeFigureOut">
              <a:rPr lang="fr-FR" smtClean="0"/>
              <a:t>06/09/2019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2824700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552C9B-FFF6-4306-9DDE-7658620D9FBC}" type="datetimeFigureOut">
              <a:rPr lang="fr-FR" smtClean="0"/>
              <a:t>06/09/2019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116136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Freeform 3"/>
          <p:cNvSpPr>
            <a:spLocks/>
          </p:cNvSpPr>
          <p:nvPr userDrawn="1"/>
        </p:nvSpPr>
        <p:spPr bwMode="auto">
          <a:xfrm>
            <a:off x="684213" y="6548438"/>
            <a:ext cx="8459787" cy="163512"/>
          </a:xfrm>
          <a:custGeom>
            <a:avLst/>
            <a:gdLst>
              <a:gd name="connsiteX0" fmla="*/ 0 w 10000"/>
              <a:gd name="connsiteY0" fmla="*/ 0 h 10000"/>
              <a:gd name="connsiteX1" fmla="*/ 105 w 10000"/>
              <a:gd name="connsiteY1" fmla="*/ 10000 h 10000"/>
              <a:gd name="connsiteX2" fmla="*/ 10000 w 10000"/>
              <a:gd name="connsiteY2" fmla="*/ 9903 h 10000"/>
              <a:gd name="connsiteX3" fmla="*/ 10000 w 10000"/>
              <a:gd name="connsiteY3" fmla="*/ 0 h 10000"/>
              <a:gd name="connsiteX4" fmla="*/ 0 w 10000"/>
              <a:gd name="connsiteY4" fmla="*/ 0 h 10000"/>
              <a:gd name="connsiteX0" fmla="*/ 0 w 10000"/>
              <a:gd name="connsiteY0" fmla="*/ 0 h 10000"/>
              <a:gd name="connsiteX1" fmla="*/ 98 w 10000"/>
              <a:gd name="connsiteY1" fmla="*/ 10000 h 10000"/>
              <a:gd name="connsiteX2" fmla="*/ 10000 w 10000"/>
              <a:gd name="connsiteY2" fmla="*/ 9903 h 10000"/>
              <a:gd name="connsiteX3" fmla="*/ 10000 w 10000"/>
              <a:gd name="connsiteY3" fmla="*/ 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33" y="3333"/>
                  <a:pt x="65" y="6667"/>
                  <a:pt x="98" y="10000"/>
                </a:cubicBezTo>
                <a:lnTo>
                  <a:pt x="10000" y="9903"/>
                </a:lnTo>
                <a:lnTo>
                  <a:pt x="10000" y="0"/>
                </a:lnTo>
                <a:lnTo>
                  <a:pt x="0" y="0"/>
                </a:lnTo>
                <a:close/>
              </a:path>
            </a:pathLst>
          </a:custGeom>
          <a:solidFill>
            <a:srgbClr val="6A5B4C"/>
          </a:solidFill>
          <a:ln w="9525">
            <a:noFill/>
            <a:round/>
            <a:headEnd/>
            <a:tailEnd/>
          </a:ln>
          <a:effectLst/>
        </p:spPr>
        <p:txBody>
          <a:bodyPr lIns="91420" tIns="45710" rIns="91420" bIns="45710"/>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fr-FR">
              <a:solidFill>
                <a:prstClr val="black"/>
              </a:solidFill>
            </a:endParaRPr>
          </a:p>
        </p:txBody>
      </p:sp>
      <p:pic>
        <p:nvPicPr>
          <p:cNvPr id="5" name="Imag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00563" y="468313"/>
            <a:ext cx="4643437"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1450" y="111125"/>
            <a:ext cx="5084763"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p:cNvSpPr>
            <a:spLocks noGrp="1"/>
          </p:cNvSpPr>
          <p:nvPr>
            <p:ph type="ctrTitle"/>
          </p:nvPr>
        </p:nvSpPr>
        <p:spPr>
          <a:xfrm>
            <a:off x="728135" y="1626559"/>
            <a:ext cx="7772400" cy="1736905"/>
          </a:xfrm>
          <a:prstGeom prst="rect">
            <a:avLst/>
          </a:prstGeom>
        </p:spPr>
        <p:txBody>
          <a:bodyPr lIns="0" tIns="0" rIns="91420" bIns="0" anchor="b" anchorCtr="0">
            <a:normAutofit/>
          </a:bodyPr>
          <a:lstStyle>
            <a:lvl1pPr algn="l">
              <a:defRPr sz="2800" b="1">
                <a:latin typeface="Arial"/>
                <a:cs typeface="Arial"/>
              </a:defRPr>
            </a:lvl1pPr>
          </a:lstStyle>
          <a:p>
            <a:r>
              <a:rPr lang="fr-FR" dirty="0" smtClean="0"/>
              <a:t>Cliquez pour modifier le style du titre</a:t>
            </a:r>
            <a:endParaRPr lang="fr-FR" dirty="0"/>
          </a:p>
        </p:txBody>
      </p:sp>
      <p:sp>
        <p:nvSpPr>
          <p:cNvPr id="3" name="Sous-titre 2"/>
          <p:cNvSpPr>
            <a:spLocks noGrp="1"/>
          </p:cNvSpPr>
          <p:nvPr>
            <p:ph type="subTitle" idx="1"/>
          </p:nvPr>
        </p:nvSpPr>
        <p:spPr>
          <a:xfrm>
            <a:off x="728135" y="3439660"/>
            <a:ext cx="7772400" cy="1865916"/>
          </a:xfrm>
          <a:prstGeom prst="rect">
            <a:avLst/>
          </a:prstGeom>
        </p:spPr>
        <p:txBody>
          <a:bodyPr lIns="0" tIns="0" rIns="0" bIns="0" anchor="ctr"/>
          <a:lstStyle>
            <a:lvl1pPr marL="0" indent="0" algn="l">
              <a:buNone/>
              <a:defRPr sz="2500">
                <a:solidFill>
                  <a:schemeClr val="tx1">
                    <a:tint val="75000"/>
                  </a:schemeClr>
                </a:solidFill>
                <a:latin typeface="Arial"/>
                <a:cs typeface="Arial"/>
              </a:defRPr>
            </a:lvl1pPr>
            <a:lvl2pPr marL="457103" indent="0" algn="ctr">
              <a:buNone/>
              <a:defRPr>
                <a:solidFill>
                  <a:schemeClr val="tx1">
                    <a:tint val="75000"/>
                  </a:schemeClr>
                </a:solidFill>
              </a:defRPr>
            </a:lvl2pPr>
            <a:lvl3pPr marL="914205" indent="0" algn="ctr">
              <a:buNone/>
              <a:defRPr>
                <a:solidFill>
                  <a:schemeClr val="tx1">
                    <a:tint val="75000"/>
                  </a:schemeClr>
                </a:solidFill>
              </a:defRPr>
            </a:lvl3pPr>
            <a:lvl4pPr marL="1371309" indent="0" algn="ctr">
              <a:buNone/>
              <a:defRPr>
                <a:solidFill>
                  <a:schemeClr val="tx1">
                    <a:tint val="75000"/>
                  </a:schemeClr>
                </a:solidFill>
              </a:defRPr>
            </a:lvl4pPr>
            <a:lvl5pPr marL="1828413" indent="0" algn="ctr">
              <a:buNone/>
              <a:defRPr>
                <a:solidFill>
                  <a:schemeClr val="tx1">
                    <a:tint val="75000"/>
                  </a:schemeClr>
                </a:solidFill>
              </a:defRPr>
            </a:lvl5pPr>
            <a:lvl6pPr marL="2285514" indent="0" algn="ctr">
              <a:buNone/>
              <a:defRPr>
                <a:solidFill>
                  <a:schemeClr val="tx1">
                    <a:tint val="75000"/>
                  </a:schemeClr>
                </a:solidFill>
              </a:defRPr>
            </a:lvl6pPr>
            <a:lvl7pPr marL="2742618" indent="0" algn="ctr">
              <a:buNone/>
              <a:defRPr>
                <a:solidFill>
                  <a:schemeClr val="tx1">
                    <a:tint val="75000"/>
                  </a:schemeClr>
                </a:solidFill>
              </a:defRPr>
            </a:lvl7pPr>
            <a:lvl8pPr marL="3199720" indent="0" algn="ctr">
              <a:buNone/>
              <a:defRPr>
                <a:solidFill>
                  <a:schemeClr val="tx1">
                    <a:tint val="75000"/>
                  </a:schemeClr>
                </a:solidFill>
              </a:defRPr>
            </a:lvl8pPr>
            <a:lvl9pPr marL="3656823" indent="0" algn="ctr">
              <a:buNone/>
              <a:defRPr>
                <a:solidFill>
                  <a:schemeClr val="tx1">
                    <a:tint val="75000"/>
                  </a:schemeClr>
                </a:solidFill>
              </a:defRPr>
            </a:lvl9pPr>
          </a:lstStyle>
          <a:p>
            <a:r>
              <a:rPr lang="fr-FR" smtClean="0"/>
              <a:t>Cliquez pour modifier le style des sous-titres du masque</a:t>
            </a:r>
            <a:endParaRPr lang="fr-FR" dirty="0"/>
          </a:p>
        </p:txBody>
      </p:sp>
      <p:sp>
        <p:nvSpPr>
          <p:cNvPr id="7" name="Espace réservé du pied de page 1"/>
          <p:cNvSpPr>
            <a:spLocks noGrp="1"/>
          </p:cNvSpPr>
          <p:nvPr>
            <p:ph type="ftr" sz="quarter" idx="10"/>
          </p:nvPr>
        </p:nvSpPr>
        <p:spPr/>
        <p:txBody>
          <a:bodyPr/>
          <a:lstStyle>
            <a:lvl1pPr algn="ctr" defTabSz="914400" fontAlgn="base">
              <a:spcBef>
                <a:spcPct val="0"/>
              </a:spcBef>
              <a:spcAft>
                <a:spcPct val="0"/>
              </a:spcAft>
              <a:defRPr sz="900">
                <a:solidFill>
                  <a:prstClr val="white"/>
                </a:solidFill>
                <a:latin typeface="Arial" pitchFamily="34" charset="0"/>
                <a:cs typeface="Arial" pitchFamily="34" charset="0"/>
              </a:defRPr>
            </a:lvl1pPr>
          </a:lstStyle>
          <a:p>
            <a:pPr>
              <a:defRPr/>
            </a:pPr>
            <a:r>
              <a:rPr lang="fr-FR"/>
              <a:t>Cartographie des fonctions self-service du SI</a:t>
            </a:r>
          </a:p>
        </p:txBody>
      </p:sp>
    </p:spTree>
    <p:extLst>
      <p:ext uri="{BB962C8B-B14F-4D97-AF65-F5344CB8AC3E}">
        <p14:creationId xmlns:p14="http://schemas.microsoft.com/office/powerpoint/2010/main" val="1122476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grpSp>
        <p:nvGrpSpPr>
          <p:cNvPr id="4" name="Grouper 19"/>
          <p:cNvGrpSpPr>
            <a:grpSpLocks/>
          </p:cNvGrpSpPr>
          <p:nvPr userDrawn="1"/>
        </p:nvGrpSpPr>
        <p:grpSpPr bwMode="auto">
          <a:xfrm>
            <a:off x="-7938" y="428625"/>
            <a:ext cx="611188" cy="425450"/>
            <a:chOff x="-7708" y="482291"/>
            <a:chExt cx="611309" cy="424698"/>
          </a:xfrm>
        </p:grpSpPr>
        <p:pic>
          <p:nvPicPr>
            <p:cNvPr id="5" name="Image 10" descr="carré-gauch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140" y="482291"/>
              <a:ext cx="536461" cy="42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 11" descr="carré-gauche 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8" y="482291"/>
              <a:ext cx="528753" cy="41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Imag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959600" y="596900"/>
            <a:ext cx="2184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86563" y="74613"/>
            <a:ext cx="22669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Espace réservé du contenu 2"/>
          <p:cNvSpPr>
            <a:spLocks noGrp="1"/>
          </p:cNvSpPr>
          <p:nvPr>
            <p:ph idx="1"/>
          </p:nvPr>
        </p:nvSpPr>
        <p:spPr>
          <a:xfrm>
            <a:off x="432002" y="1053788"/>
            <a:ext cx="8307693" cy="5400000"/>
          </a:xfrm>
          <a:prstGeom prst="rect">
            <a:avLst/>
          </a:prstGeom>
        </p:spPr>
        <p:txBody>
          <a:bodyPr lIns="0" tIns="0" rIns="0" bIns="0">
            <a:normAutofit/>
          </a:bodyPr>
          <a:lstStyle>
            <a:lvl1pPr marL="342827" indent="-342827">
              <a:buClr>
                <a:schemeClr val="accent2"/>
              </a:buClr>
              <a:buSzPct val="100000"/>
              <a:buFont typeface="Wingdings" pitchFamily="2" charset="2"/>
              <a:buChar char="n"/>
              <a:defRPr sz="2000" b="1" baseline="0">
                <a:latin typeface="Arial"/>
                <a:cs typeface="Arial"/>
              </a:defRPr>
            </a:lvl1pPr>
            <a:lvl2pPr marL="742792" indent="-285690">
              <a:buClr>
                <a:schemeClr val="accent2"/>
              </a:buClr>
              <a:buSzPct val="50000"/>
              <a:buFont typeface="Wingdings" pitchFamily="2" charset="2"/>
              <a:buChar char=""/>
              <a:defRPr sz="1800">
                <a:latin typeface="Arial"/>
                <a:cs typeface="Arial"/>
              </a:defRPr>
            </a:lvl2pPr>
            <a:lvl3pPr marL="1142757" indent="-228552">
              <a:buClr>
                <a:schemeClr val="accent2"/>
              </a:buClr>
              <a:buSzPct val="60000"/>
              <a:buFont typeface="Wingdings" pitchFamily="2" charset="2"/>
              <a:buChar char=""/>
              <a:defRPr sz="1600">
                <a:latin typeface="Arial"/>
                <a:cs typeface="Arial"/>
              </a:defRPr>
            </a:lvl3pPr>
            <a:lvl4pPr marL="1599860" indent="-228552">
              <a:buFont typeface="Wingdings" charset="2"/>
              <a:buChar char="§"/>
              <a:defRPr sz="1600">
                <a:latin typeface="Arial"/>
                <a:cs typeface="Arial"/>
              </a:defRPr>
            </a:lvl4pPr>
            <a:lvl5pPr marL="2056962" indent="-228552">
              <a:buFont typeface="Wingdings" charset="2"/>
              <a:buChar char="§"/>
              <a:defRPr sz="1600">
                <a:latin typeface="Arial"/>
                <a:cs typeface="Arial"/>
              </a:defRPr>
            </a:lvl5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dirty="0"/>
          </a:p>
        </p:txBody>
      </p:sp>
      <p:sp>
        <p:nvSpPr>
          <p:cNvPr id="8" name="Titre 7"/>
          <p:cNvSpPr>
            <a:spLocks noGrp="1"/>
          </p:cNvSpPr>
          <p:nvPr>
            <p:ph type="title"/>
          </p:nvPr>
        </p:nvSpPr>
        <p:spPr>
          <a:xfrm>
            <a:off x="603602" y="73837"/>
            <a:ext cx="6355508" cy="773887"/>
          </a:xfrm>
          <a:prstGeom prst="rect">
            <a:avLst/>
          </a:prstGeom>
        </p:spPr>
        <p:txBody>
          <a:bodyPr vert="horz" lIns="0" tIns="0" rIns="0" bIns="0" anchor="b" anchorCtr="0">
            <a:normAutofit/>
          </a:bodyPr>
          <a:lstStyle>
            <a:lvl1pPr algn="l">
              <a:defRPr sz="2100" b="1">
                <a:latin typeface="Arial"/>
                <a:cs typeface="Arial"/>
              </a:defRPr>
            </a:lvl1pPr>
          </a:lstStyle>
          <a:p>
            <a:r>
              <a:rPr lang="fr-FR" dirty="0" smtClean="0"/>
              <a:t>Cliquez pour modifier le style du titre</a:t>
            </a:r>
            <a:endParaRPr lang="fr-FR" dirty="0"/>
          </a:p>
        </p:txBody>
      </p:sp>
      <p:sp>
        <p:nvSpPr>
          <p:cNvPr id="10" name="Espace réservé du pied de page 1"/>
          <p:cNvSpPr>
            <a:spLocks noGrp="1"/>
          </p:cNvSpPr>
          <p:nvPr>
            <p:ph type="ftr" sz="quarter" idx="10"/>
          </p:nvPr>
        </p:nvSpPr>
        <p:spPr/>
        <p:txBody>
          <a:bodyPr/>
          <a:lstStyle>
            <a:lvl1pPr algn="ctr" defTabSz="914400" fontAlgn="base">
              <a:spcBef>
                <a:spcPct val="0"/>
              </a:spcBef>
              <a:spcAft>
                <a:spcPct val="0"/>
              </a:spcAft>
              <a:defRPr sz="900">
                <a:solidFill>
                  <a:prstClr val="white"/>
                </a:solidFill>
                <a:latin typeface="Arial" pitchFamily="34" charset="0"/>
                <a:cs typeface="Arial" pitchFamily="34" charset="0"/>
              </a:defRPr>
            </a:lvl1pPr>
          </a:lstStyle>
          <a:p>
            <a:pPr>
              <a:defRPr/>
            </a:pPr>
            <a:r>
              <a:rPr lang="fr-FR"/>
              <a:t>Cartographie des fonctions self-service du SI</a:t>
            </a:r>
          </a:p>
        </p:txBody>
      </p:sp>
    </p:spTree>
    <p:extLst>
      <p:ext uri="{BB962C8B-B14F-4D97-AF65-F5344CB8AC3E}">
        <p14:creationId xmlns:p14="http://schemas.microsoft.com/office/powerpoint/2010/main" val="52451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grpSp>
        <p:nvGrpSpPr>
          <p:cNvPr id="5" name="Grouper 19"/>
          <p:cNvGrpSpPr>
            <a:grpSpLocks/>
          </p:cNvGrpSpPr>
          <p:nvPr userDrawn="1"/>
        </p:nvGrpSpPr>
        <p:grpSpPr bwMode="auto">
          <a:xfrm>
            <a:off x="-7938" y="428625"/>
            <a:ext cx="611188" cy="425450"/>
            <a:chOff x="-7708" y="482291"/>
            <a:chExt cx="611309" cy="424698"/>
          </a:xfrm>
        </p:grpSpPr>
        <p:pic>
          <p:nvPicPr>
            <p:cNvPr id="6" name="Image 10" descr="carré-gauch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140" y="482291"/>
              <a:ext cx="536461" cy="42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11" descr="carré-gauche 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8" y="482291"/>
              <a:ext cx="528753" cy="41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Imag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959600" y="596900"/>
            <a:ext cx="2184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86563" y="74613"/>
            <a:ext cx="22669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re 7"/>
          <p:cNvSpPr>
            <a:spLocks noGrp="1"/>
          </p:cNvSpPr>
          <p:nvPr>
            <p:ph type="title"/>
          </p:nvPr>
        </p:nvSpPr>
        <p:spPr>
          <a:xfrm>
            <a:off x="603602" y="73837"/>
            <a:ext cx="6355508" cy="773887"/>
          </a:xfrm>
          <a:prstGeom prst="rect">
            <a:avLst/>
          </a:prstGeom>
        </p:spPr>
        <p:txBody>
          <a:bodyPr vert="horz" lIns="0" tIns="0" rIns="0" bIns="0" anchor="b" anchorCtr="0">
            <a:normAutofit/>
          </a:bodyPr>
          <a:lstStyle>
            <a:lvl1pPr algn="l">
              <a:defRPr sz="2100" b="1">
                <a:latin typeface="Arial"/>
                <a:cs typeface="Arial"/>
              </a:defRPr>
            </a:lvl1pPr>
          </a:lstStyle>
          <a:p>
            <a:r>
              <a:rPr lang="fr-FR" dirty="0" smtClean="0"/>
              <a:t>Cliquez pour modifier le style du titre</a:t>
            </a:r>
            <a:endParaRPr lang="fr-FR" dirty="0"/>
          </a:p>
        </p:txBody>
      </p:sp>
      <p:sp>
        <p:nvSpPr>
          <p:cNvPr id="12" name="Espace réservé du contenu 2"/>
          <p:cNvSpPr>
            <a:spLocks noGrp="1"/>
          </p:cNvSpPr>
          <p:nvPr>
            <p:ph idx="1"/>
          </p:nvPr>
        </p:nvSpPr>
        <p:spPr>
          <a:xfrm>
            <a:off x="432002" y="1080000"/>
            <a:ext cx="3987693" cy="5400000"/>
          </a:xfrm>
          <a:prstGeom prst="rect">
            <a:avLst/>
          </a:prstGeom>
        </p:spPr>
        <p:txBody>
          <a:bodyPr lIns="0" tIns="0" rIns="0" bIns="0">
            <a:normAutofit/>
          </a:bodyPr>
          <a:lstStyle>
            <a:lvl1pPr marL="342827" indent="-342827">
              <a:buClr>
                <a:schemeClr val="accent2"/>
              </a:buClr>
              <a:buSzPct val="100000"/>
              <a:buFont typeface="Wingdings" pitchFamily="2" charset="2"/>
              <a:buChar char="n"/>
              <a:defRPr sz="2000" b="1">
                <a:latin typeface="Arial"/>
                <a:cs typeface="Arial"/>
              </a:defRPr>
            </a:lvl1pPr>
            <a:lvl2pPr marL="742792" indent="-285690">
              <a:buClr>
                <a:schemeClr val="accent2"/>
              </a:buClr>
              <a:buSzPct val="50000"/>
              <a:buFont typeface="Wingdings" pitchFamily="2" charset="2"/>
              <a:buChar char=""/>
              <a:defRPr sz="1800">
                <a:latin typeface="Arial"/>
                <a:cs typeface="Arial"/>
              </a:defRPr>
            </a:lvl2pPr>
            <a:lvl3pPr marL="1142757" indent="-228552">
              <a:buClr>
                <a:schemeClr val="accent2"/>
              </a:buClr>
              <a:buSzPct val="60000"/>
              <a:buFont typeface="Wingdings" pitchFamily="2" charset="2"/>
              <a:buChar char=""/>
              <a:defRPr sz="1600">
                <a:latin typeface="Arial"/>
                <a:cs typeface="Arial"/>
              </a:defRPr>
            </a:lvl3pPr>
            <a:lvl4pPr marL="1599860" indent="-228552">
              <a:buFont typeface="Wingdings" charset="2"/>
              <a:buChar char="§"/>
              <a:defRPr sz="1600">
                <a:latin typeface="Arial"/>
                <a:cs typeface="Arial"/>
              </a:defRPr>
            </a:lvl4pPr>
            <a:lvl5pPr marL="2056962" indent="-228552">
              <a:buFont typeface="Wingdings" charset="2"/>
              <a:buChar char="§"/>
              <a:defRPr sz="1600">
                <a:latin typeface="Arial"/>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3" name="Espace réservé du contenu 2"/>
          <p:cNvSpPr>
            <a:spLocks noGrp="1"/>
          </p:cNvSpPr>
          <p:nvPr>
            <p:ph idx="10"/>
          </p:nvPr>
        </p:nvSpPr>
        <p:spPr>
          <a:xfrm>
            <a:off x="4770974" y="1058741"/>
            <a:ext cx="3987693" cy="5400000"/>
          </a:xfrm>
          <a:prstGeom prst="rect">
            <a:avLst/>
          </a:prstGeom>
        </p:spPr>
        <p:txBody>
          <a:bodyPr lIns="0" tIns="0" rIns="0" bIns="0">
            <a:normAutofit/>
          </a:bodyPr>
          <a:lstStyle>
            <a:lvl1pPr marL="342827" indent="-342827">
              <a:buClr>
                <a:schemeClr val="accent2"/>
              </a:buClr>
              <a:buSzPct val="100000"/>
              <a:buFont typeface="Wingdings" pitchFamily="2" charset="2"/>
              <a:buChar char="n"/>
              <a:defRPr sz="2000" b="1">
                <a:latin typeface="Arial"/>
                <a:cs typeface="Arial"/>
              </a:defRPr>
            </a:lvl1pPr>
            <a:lvl2pPr marL="742792" indent="-285690">
              <a:buClr>
                <a:schemeClr val="accent2"/>
              </a:buClr>
              <a:buSzPct val="50000"/>
              <a:buFont typeface="Wingdings" pitchFamily="2" charset="2"/>
              <a:buChar char=""/>
              <a:defRPr sz="1800">
                <a:latin typeface="Arial"/>
                <a:cs typeface="Arial"/>
              </a:defRPr>
            </a:lvl2pPr>
            <a:lvl3pPr marL="1142757" indent="-228552">
              <a:buClr>
                <a:schemeClr val="accent2"/>
              </a:buClr>
              <a:buSzPct val="60000"/>
              <a:buFont typeface="Wingdings" pitchFamily="2" charset="2"/>
              <a:buChar char=""/>
              <a:defRPr sz="1600">
                <a:latin typeface="Arial"/>
                <a:cs typeface="Arial"/>
              </a:defRPr>
            </a:lvl3pPr>
            <a:lvl4pPr marL="1599860" indent="-228552">
              <a:buFont typeface="Wingdings" charset="2"/>
              <a:buChar char="§"/>
              <a:defRPr sz="1600">
                <a:latin typeface="Arial"/>
                <a:cs typeface="Arial"/>
              </a:defRPr>
            </a:lvl4pPr>
            <a:lvl5pPr marL="2056962" indent="-228552">
              <a:buFont typeface="Wingdings" charset="2"/>
              <a:buChar char="§"/>
              <a:defRPr sz="1600">
                <a:latin typeface="Arial"/>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u pied de page 1"/>
          <p:cNvSpPr>
            <a:spLocks noGrp="1"/>
          </p:cNvSpPr>
          <p:nvPr>
            <p:ph type="ftr" sz="quarter" idx="11"/>
          </p:nvPr>
        </p:nvSpPr>
        <p:spPr/>
        <p:txBody>
          <a:bodyPr/>
          <a:lstStyle>
            <a:lvl1pPr algn="ctr" defTabSz="914400" fontAlgn="base">
              <a:spcBef>
                <a:spcPct val="0"/>
              </a:spcBef>
              <a:spcAft>
                <a:spcPct val="0"/>
              </a:spcAft>
              <a:defRPr sz="900">
                <a:solidFill>
                  <a:prstClr val="white"/>
                </a:solidFill>
                <a:latin typeface="Arial" pitchFamily="34" charset="0"/>
                <a:cs typeface="Arial" pitchFamily="34" charset="0"/>
              </a:defRPr>
            </a:lvl1pPr>
          </a:lstStyle>
          <a:p>
            <a:pPr>
              <a:defRPr/>
            </a:pPr>
            <a:r>
              <a:rPr lang="fr-FR"/>
              <a:t>Cartographie des fonctions self-service du SI</a:t>
            </a:r>
          </a:p>
        </p:txBody>
      </p:sp>
    </p:spTree>
    <p:extLst>
      <p:ext uri="{BB962C8B-B14F-4D97-AF65-F5344CB8AC3E}">
        <p14:creationId xmlns:p14="http://schemas.microsoft.com/office/powerpoint/2010/main" val="1783509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pSp>
        <p:nvGrpSpPr>
          <p:cNvPr id="3" name="Grouper 19"/>
          <p:cNvGrpSpPr>
            <a:grpSpLocks/>
          </p:cNvGrpSpPr>
          <p:nvPr userDrawn="1"/>
        </p:nvGrpSpPr>
        <p:grpSpPr bwMode="auto">
          <a:xfrm>
            <a:off x="-7938" y="428625"/>
            <a:ext cx="611188" cy="425450"/>
            <a:chOff x="-7708" y="482291"/>
            <a:chExt cx="611309" cy="424698"/>
          </a:xfrm>
        </p:grpSpPr>
        <p:pic>
          <p:nvPicPr>
            <p:cNvPr id="4" name="Image 10" descr="carré-gauch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140" y="482291"/>
              <a:ext cx="536461" cy="42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 11" descr="carré-gauche 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8" y="482291"/>
              <a:ext cx="528753" cy="41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Imag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959600" y="596900"/>
            <a:ext cx="2184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13"/>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86563" y="74613"/>
            <a:ext cx="22669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itre 7"/>
          <p:cNvSpPr>
            <a:spLocks noGrp="1"/>
          </p:cNvSpPr>
          <p:nvPr>
            <p:ph type="title"/>
          </p:nvPr>
        </p:nvSpPr>
        <p:spPr>
          <a:xfrm>
            <a:off x="603602" y="73835"/>
            <a:ext cx="6355508" cy="779990"/>
          </a:xfrm>
          <a:prstGeom prst="rect">
            <a:avLst/>
          </a:prstGeom>
        </p:spPr>
        <p:txBody>
          <a:bodyPr vert="horz" lIns="0" tIns="0" rIns="0" bIns="0" anchor="b" anchorCtr="0">
            <a:normAutofit/>
          </a:bodyPr>
          <a:lstStyle>
            <a:lvl1pPr algn="l">
              <a:defRPr sz="2100" b="1">
                <a:latin typeface="Arial"/>
                <a:cs typeface="Arial"/>
              </a:defRPr>
            </a:lvl1pPr>
          </a:lstStyle>
          <a:p>
            <a:r>
              <a:rPr lang="fr-FR" dirty="0" smtClean="0"/>
              <a:t>Cliquez pour modifier le style du titre</a:t>
            </a:r>
            <a:endParaRPr lang="fr-FR" dirty="0"/>
          </a:p>
        </p:txBody>
      </p:sp>
      <p:sp>
        <p:nvSpPr>
          <p:cNvPr id="8" name="Espace réservé du pied de page 1"/>
          <p:cNvSpPr>
            <a:spLocks noGrp="1"/>
          </p:cNvSpPr>
          <p:nvPr>
            <p:ph type="ftr" sz="quarter" idx="10"/>
          </p:nvPr>
        </p:nvSpPr>
        <p:spPr/>
        <p:txBody>
          <a:bodyPr/>
          <a:lstStyle>
            <a:lvl1pPr algn="ctr" defTabSz="914400" fontAlgn="base">
              <a:spcBef>
                <a:spcPct val="0"/>
              </a:spcBef>
              <a:spcAft>
                <a:spcPct val="0"/>
              </a:spcAft>
              <a:defRPr sz="900">
                <a:solidFill>
                  <a:prstClr val="white"/>
                </a:solidFill>
                <a:latin typeface="Arial" pitchFamily="34" charset="0"/>
                <a:cs typeface="Arial" pitchFamily="34" charset="0"/>
              </a:defRPr>
            </a:lvl1pPr>
          </a:lstStyle>
          <a:p>
            <a:pPr>
              <a:defRPr/>
            </a:pPr>
            <a:r>
              <a:rPr lang="fr-FR"/>
              <a:t>Cartographie des fonctions self-service du SI</a:t>
            </a:r>
          </a:p>
        </p:txBody>
      </p:sp>
    </p:spTree>
    <p:extLst>
      <p:ext uri="{BB962C8B-B14F-4D97-AF65-F5344CB8AC3E}">
        <p14:creationId xmlns:p14="http://schemas.microsoft.com/office/powerpoint/2010/main" val="1887839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mage avec légende">
    <p:spTree>
      <p:nvGrpSpPr>
        <p:cNvPr id="1" name=""/>
        <p:cNvGrpSpPr/>
        <p:nvPr/>
      </p:nvGrpSpPr>
      <p:grpSpPr>
        <a:xfrm>
          <a:off x="0" y="0"/>
          <a:ext cx="0" cy="0"/>
          <a:chOff x="0" y="0"/>
          <a:chExt cx="0" cy="0"/>
        </a:xfrm>
      </p:grpSpPr>
      <p:grpSp>
        <p:nvGrpSpPr>
          <p:cNvPr id="5" name="Grouper 19"/>
          <p:cNvGrpSpPr>
            <a:grpSpLocks/>
          </p:cNvGrpSpPr>
          <p:nvPr userDrawn="1"/>
        </p:nvGrpSpPr>
        <p:grpSpPr bwMode="auto">
          <a:xfrm>
            <a:off x="-7938" y="428625"/>
            <a:ext cx="611188" cy="425450"/>
            <a:chOff x="-7708" y="482291"/>
            <a:chExt cx="611309" cy="424698"/>
          </a:xfrm>
        </p:grpSpPr>
        <p:pic>
          <p:nvPicPr>
            <p:cNvPr id="6" name="Image 10" descr="carré-gauch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140" y="482291"/>
              <a:ext cx="536461" cy="42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11" descr="carré-gauche 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8" y="482291"/>
              <a:ext cx="528753" cy="41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Image 12"/>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959600" y="596900"/>
            <a:ext cx="2184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p:cNvPicPr>
            <a:picLocks noChangeAspect="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6786563" y="74613"/>
            <a:ext cx="2266950"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Espace réservé pour une image  2"/>
          <p:cNvSpPr>
            <a:spLocks noGrp="1"/>
          </p:cNvSpPr>
          <p:nvPr>
            <p:ph type="pic" idx="1"/>
          </p:nvPr>
        </p:nvSpPr>
        <p:spPr>
          <a:xfrm>
            <a:off x="528754" y="1268046"/>
            <a:ext cx="3797714" cy="5220000"/>
          </a:xfrm>
          <a:prstGeom prst="rect">
            <a:avLst/>
          </a:prstGeom>
        </p:spPr>
        <p:txBody>
          <a:bodyPr lIns="91420" tIns="45710" rIns="91420" bIns="45710"/>
          <a:lstStyle>
            <a:lvl1pPr marL="0" indent="0">
              <a:buNone/>
              <a:defRPr sz="3300"/>
            </a:lvl1pPr>
            <a:lvl2pPr marL="457103" indent="0">
              <a:buNone/>
              <a:defRPr sz="2800"/>
            </a:lvl2pPr>
            <a:lvl3pPr marL="914205" indent="0">
              <a:buNone/>
              <a:defRPr sz="2500"/>
            </a:lvl3pPr>
            <a:lvl4pPr marL="1371309" indent="0">
              <a:buNone/>
              <a:defRPr sz="2000"/>
            </a:lvl4pPr>
            <a:lvl5pPr marL="1828413" indent="0">
              <a:buNone/>
              <a:defRPr sz="2000"/>
            </a:lvl5pPr>
            <a:lvl6pPr marL="2285514" indent="0">
              <a:buNone/>
              <a:defRPr sz="2000"/>
            </a:lvl6pPr>
            <a:lvl7pPr marL="2742618" indent="0">
              <a:buNone/>
              <a:defRPr sz="2000"/>
            </a:lvl7pPr>
            <a:lvl8pPr marL="3199720" indent="0">
              <a:buNone/>
              <a:defRPr sz="2000"/>
            </a:lvl8pPr>
            <a:lvl9pPr marL="3656823" indent="0">
              <a:buNone/>
              <a:defRPr sz="2000"/>
            </a:lvl9pPr>
          </a:lstStyle>
          <a:p>
            <a:pPr lvl="0"/>
            <a:r>
              <a:rPr lang="fr-FR" noProof="0" dirty="0" smtClean="0"/>
              <a:t>Cliquez sur l'icône pour ajouter une image</a:t>
            </a:r>
            <a:endParaRPr lang="fr-FR" noProof="0" dirty="0"/>
          </a:p>
        </p:txBody>
      </p:sp>
      <p:sp>
        <p:nvSpPr>
          <p:cNvPr id="26" name="Titre 7"/>
          <p:cNvSpPr>
            <a:spLocks noGrp="1"/>
          </p:cNvSpPr>
          <p:nvPr>
            <p:ph type="title"/>
          </p:nvPr>
        </p:nvSpPr>
        <p:spPr>
          <a:xfrm>
            <a:off x="603602" y="73837"/>
            <a:ext cx="6355508" cy="773887"/>
          </a:xfrm>
          <a:prstGeom prst="rect">
            <a:avLst/>
          </a:prstGeom>
        </p:spPr>
        <p:txBody>
          <a:bodyPr vert="horz" lIns="0" tIns="0" rIns="0" bIns="0" anchor="b" anchorCtr="0">
            <a:normAutofit/>
          </a:bodyPr>
          <a:lstStyle>
            <a:lvl1pPr algn="l">
              <a:defRPr sz="2100" b="1">
                <a:latin typeface="Arial"/>
                <a:cs typeface="Arial"/>
              </a:defRPr>
            </a:lvl1pPr>
          </a:lstStyle>
          <a:p>
            <a:r>
              <a:rPr lang="fr-FR" dirty="0" smtClean="0"/>
              <a:t>Cliquez pour modifier le style du titre</a:t>
            </a:r>
            <a:endParaRPr lang="fr-FR" dirty="0"/>
          </a:p>
        </p:txBody>
      </p:sp>
      <p:sp>
        <p:nvSpPr>
          <p:cNvPr id="12" name="Espace réservé du contenu 2"/>
          <p:cNvSpPr>
            <a:spLocks noGrp="1"/>
          </p:cNvSpPr>
          <p:nvPr>
            <p:ph idx="10"/>
          </p:nvPr>
        </p:nvSpPr>
        <p:spPr>
          <a:xfrm>
            <a:off x="4828787" y="1268046"/>
            <a:ext cx="3806297" cy="5220000"/>
          </a:xfrm>
          <a:prstGeom prst="rect">
            <a:avLst/>
          </a:prstGeom>
        </p:spPr>
        <p:txBody>
          <a:bodyPr lIns="0" tIns="0" rIns="0" bIns="0">
            <a:normAutofit/>
          </a:bodyPr>
          <a:lstStyle>
            <a:lvl1pPr marL="342827" indent="-342827">
              <a:buClr>
                <a:schemeClr val="accent2"/>
              </a:buClr>
              <a:buSzPct val="100000"/>
              <a:buFont typeface="Wingdings" pitchFamily="2" charset="2"/>
              <a:buChar char="n"/>
              <a:defRPr sz="2000" b="1">
                <a:latin typeface="Arial"/>
                <a:cs typeface="Arial"/>
              </a:defRPr>
            </a:lvl1pPr>
            <a:lvl2pPr marL="742792" indent="-285690">
              <a:buClr>
                <a:schemeClr val="accent2"/>
              </a:buClr>
              <a:buSzPct val="50000"/>
              <a:buFont typeface="Wingdings" pitchFamily="2" charset="2"/>
              <a:buChar char=""/>
              <a:defRPr sz="1800">
                <a:latin typeface="Arial"/>
                <a:cs typeface="Arial"/>
              </a:defRPr>
            </a:lvl2pPr>
            <a:lvl3pPr marL="1142757" indent="-228552">
              <a:buClr>
                <a:schemeClr val="accent2"/>
              </a:buClr>
              <a:buSzPct val="60000"/>
              <a:buFont typeface="Wingdings" pitchFamily="2" charset="2"/>
              <a:buChar char=""/>
              <a:defRPr sz="1600">
                <a:latin typeface="Arial"/>
                <a:cs typeface="Arial"/>
              </a:defRPr>
            </a:lvl3pPr>
            <a:lvl4pPr marL="1599860" indent="-228552">
              <a:buFont typeface="Wingdings" charset="2"/>
              <a:buChar char="§"/>
              <a:defRPr sz="1600">
                <a:latin typeface="Arial"/>
                <a:cs typeface="Arial"/>
              </a:defRPr>
            </a:lvl4pPr>
            <a:lvl5pPr marL="2056962" indent="-228552">
              <a:buFont typeface="Wingdings" charset="2"/>
              <a:buChar char="§"/>
              <a:defRPr sz="1600">
                <a:latin typeface="Arial"/>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10" name="Espace réservé du pied de page 1"/>
          <p:cNvSpPr>
            <a:spLocks noGrp="1"/>
          </p:cNvSpPr>
          <p:nvPr>
            <p:ph type="ftr" sz="quarter" idx="11"/>
          </p:nvPr>
        </p:nvSpPr>
        <p:spPr/>
        <p:txBody>
          <a:bodyPr/>
          <a:lstStyle>
            <a:lvl1pPr algn="ctr" defTabSz="914400" fontAlgn="base">
              <a:spcBef>
                <a:spcPct val="0"/>
              </a:spcBef>
              <a:spcAft>
                <a:spcPct val="0"/>
              </a:spcAft>
              <a:defRPr sz="900">
                <a:solidFill>
                  <a:prstClr val="white"/>
                </a:solidFill>
                <a:latin typeface="Arial" pitchFamily="34" charset="0"/>
                <a:cs typeface="Arial" pitchFamily="34" charset="0"/>
              </a:defRPr>
            </a:lvl1pPr>
          </a:lstStyle>
          <a:p>
            <a:pPr>
              <a:defRPr/>
            </a:pPr>
            <a:r>
              <a:rPr lang="fr-FR"/>
              <a:t>Cartographie des fonctions self-service du SI</a:t>
            </a:r>
          </a:p>
        </p:txBody>
      </p:sp>
    </p:spTree>
    <p:extLst>
      <p:ext uri="{BB962C8B-B14F-4D97-AF65-F5344CB8AC3E}">
        <p14:creationId xmlns:p14="http://schemas.microsoft.com/office/powerpoint/2010/main" val="2943339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grpSp>
        <p:nvGrpSpPr>
          <p:cNvPr id="5" name="Grouper 19"/>
          <p:cNvGrpSpPr>
            <a:grpSpLocks/>
          </p:cNvGrpSpPr>
          <p:nvPr userDrawn="1"/>
        </p:nvGrpSpPr>
        <p:grpSpPr bwMode="auto">
          <a:xfrm>
            <a:off x="-7938" y="428625"/>
            <a:ext cx="611188" cy="425450"/>
            <a:chOff x="-7708" y="482291"/>
            <a:chExt cx="611309" cy="424698"/>
          </a:xfrm>
        </p:grpSpPr>
        <p:pic>
          <p:nvPicPr>
            <p:cNvPr id="6" name="Image 10" descr="carré-gauche.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7140" y="482291"/>
              <a:ext cx="536461" cy="424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 11" descr="carré-gauche 2.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08" y="482291"/>
              <a:ext cx="528753" cy="418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8" name="Image 13"/>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959600" y="596900"/>
            <a:ext cx="21844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 13"/>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305675" y="127000"/>
            <a:ext cx="162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re 1"/>
          <p:cNvSpPr>
            <a:spLocks noGrp="1"/>
          </p:cNvSpPr>
          <p:nvPr>
            <p:ph type="title"/>
          </p:nvPr>
        </p:nvSpPr>
        <p:spPr>
          <a:xfrm>
            <a:off x="692563" y="233468"/>
            <a:ext cx="6190800" cy="620609"/>
          </a:xfrm>
          <a:prstGeom prst="rect">
            <a:avLst/>
          </a:prstGeom>
        </p:spPr>
        <p:txBody>
          <a:bodyPr vert="horz" lIns="0" tIns="0" rIns="0" bIns="0" anchor="b" anchorCtr="0">
            <a:normAutofit/>
          </a:bodyPr>
          <a:lstStyle>
            <a:lvl1pPr algn="l" defTabSz="429827" rtl="0" eaLnBrk="0" fontAlgn="base" hangingPunct="0">
              <a:spcBef>
                <a:spcPct val="0"/>
              </a:spcBef>
              <a:spcAft>
                <a:spcPct val="0"/>
              </a:spcAft>
              <a:defRPr lang="fr-FR" sz="2100" b="1" kern="1200" noProof="0">
                <a:solidFill>
                  <a:schemeClr val="tx1"/>
                </a:solidFill>
                <a:latin typeface="Arial"/>
                <a:ea typeface="+mj-ea"/>
                <a:cs typeface="Arial"/>
              </a:defRPr>
            </a:lvl1pPr>
          </a:lstStyle>
          <a:p>
            <a:r>
              <a:rPr lang="fr-FR" noProof="0" dirty="0" smtClean="0"/>
              <a:t>Cliquez pour modifier le style du titre</a:t>
            </a:r>
            <a:endParaRPr lang="fr-FR" noProof="0" dirty="0"/>
          </a:p>
        </p:txBody>
      </p:sp>
      <p:sp>
        <p:nvSpPr>
          <p:cNvPr id="10" name="Espace réservé du contenu 2"/>
          <p:cNvSpPr>
            <a:spLocks noGrp="1"/>
          </p:cNvSpPr>
          <p:nvPr>
            <p:ph idx="1"/>
          </p:nvPr>
        </p:nvSpPr>
        <p:spPr>
          <a:xfrm>
            <a:off x="432000" y="1053790"/>
            <a:ext cx="8307692" cy="5400000"/>
          </a:xfrm>
          <a:prstGeom prst="rect">
            <a:avLst/>
          </a:prstGeom>
        </p:spPr>
        <p:txBody>
          <a:bodyPr lIns="0" tIns="0" rIns="0" bIns="0">
            <a:normAutofit/>
          </a:bodyPr>
          <a:lstStyle>
            <a:lvl1pPr marL="322371" indent="-322371">
              <a:buClr>
                <a:srgbClr val="DC241F"/>
              </a:buClr>
              <a:buSzPct val="100000"/>
              <a:buFont typeface="Wingdings" pitchFamily="2" charset="2"/>
              <a:buChar char="n"/>
              <a:defRPr sz="1900" b="1" baseline="0">
                <a:latin typeface="Arial"/>
                <a:cs typeface="Arial"/>
              </a:defRPr>
            </a:lvl1pPr>
            <a:lvl2pPr marL="698469" indent="-268641">
              <a:buClr>
                <a:schemeClr val="accent2"/>
              </a:buClr>
              <a:buSzPct val="50000"/>
              <a:buFont typeface="Wingdings" pitchFamily="2" charset="2"/>
              <a:buChar char=""/>
              <a:defRPr sz="1700">
                <a:latin typeface="Arial"/>
                <a:cs typeface="Arial"/>
              </a:defRPr>
            </a:lvl2pPr>
            <a:lvl3pPr marL="1074568" indent="-214913">
              <a:buClr>
                <a:schemeClr val="accent2"/>
              </a:buClr>
              <a:buSzPct val="60000"/>
              <a:buFont typeface="Wingdings" pitchFamily="2" charset="2"/>
              <a:buChar char=""/>
              <a:defRPr sz="1500">
                <a:latin typeface="Arial"/>
                <a:cs typeface="Arial"/>
              </a:defRPr>
            </a:lvl3pPr>
            <a:lvl4pPr marL="1504395" indent="-214913">
              <a:buFont typeface="Wingdings" charset="2"/>
              <a:buChar char="§"/>
              <a:defRPr sz="1500">
                <a:latin typeface="Arial"/>
                <a:cs typeface="Arial"/>
              </a:defRPr>
            </a:lvl4pPr>
            <a:lvl5pPr marL="1934221" indent="-214913">
              <a:buFont typeface="Wingdings" charset="2"/>
              <a:buChar char="§"/>
              <a:defRPr sz="1500">
                <a:latin typeface="Arial"/>
                <a:cs typeface="Arial"/>
              </a:defRPr>
            </a:lvl5p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Tree>
    <p:extLst>
      <p:ext uri="{BB962C8B-B14F-4D97-AF65-F5344CB8AC3E}">
        <p14:creationId xmlns:p14="http://schemas.microsoft.com/office/powerpoint/2010/main" val="352607481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12"/>
          <p:cNvGrpSpPr>
            <a:grpSpLocks/>
          </p:cNvGrpSpPr>
          <p:nvPr/>
        </p:nvGrpSpPr>
        <p:grpSpPr bwMode="auto">
          <a:xfrm>
            <a:off x="0" y="0"/>
            <a:ext cx="9144000" cy="6858000"/>
            <a:chOff x="0" y="0"/>
            <a:chExt cx="5760" cy="4320"/>
          </a:xfrm>
        </p:grpSpPr>
        <p:pic>
          <p:nvPicPr>
            <p:cNvPr id="5" name="Picture 13" descr="fond"/>
            <p:cNvPicPr>
              <a:picLocks noChangeAspect="1" noChangeArrowheads="1"/>
            </p:cNvPicPr>
            <p:nvPr userDrawn="1"/>
          </p:nvPicPr>
          <p:blipFill>
            <a:blip r:embed="rId2">
              <a:extLst>
                <a:ext uri="{28A0092B-C50C-407E-A947-70E740481C1C}">
                  <a14:useLocalDpi xmlns:a14="http://schemas.microsoft.com/office/drawing/2010/main" val="0"/>
                </a:ext>
              </a:extLst>
            </a:blip>
            <a:srcRect t="89561" b="529"/>
            <a:stretch>
              <a:fillRect/>
            </a:stretch>
          </p:blipFill>
          <p:spPr bwMode="auto">
            <a:xfrm>
              <a:off x="0" y="3890"/>
              <a:ext cx="5760"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fond"/>
            <p:cNvPicPr>
              <a:picLocks noChangeAspect="1" noChangeArrowheads="1"/>
            </p:cNvPicPr>
            <p:nvPr userDrawn="1"/>
          </p:nvPicPr>
          <p:blipFill>
            <a:blip r:embed="rId2">
              <a:extLst>
                <a:ext uri="{28A0092B-C50C-407E-A947-70E740481C1C}">
                  <a14:useLocalDpi xmlns:a14="http://schemas.microsoft.com/office/drawing/2010/main" val="0"/>
                </a:ext>
              </a:extLst>
            </a:blip>
            <a:srcRect b="91005"/>
            <a:stretch>
              <a:fillRect/>
            </a:stretch>
          </p:blipFill>
          <p:spPr bwMode="auto">
            <a:xfrm>
              <a:off x="0" y="0"/>
              <a:ext cx="576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Image 8" descr="logo-technologie.png"/>
          <p:cNvPicPr preferRelativeResize="0">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375150" y="466725"/>
            <a:ext cx="478631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15" descr="logo-technologie-typ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500" y="454025"/>
            <a:ext cx="37973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6548438"/>
            <a:ext cx="8474075"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Rectangle 2"/>
          <p:cNvSpPr>
            <a:spLocks noGrp="1" noChangeArrowheads="1"/>
          </p:cNvSpPr>
          <p:nvPr>
            <p:ph type="ctrTitle"/>
          </p:nvPr>
        </p:nvSpPr>
        <p:spPr>
          <a:xfrm>
            <a:off x="719138" y="1265238"/>
            <a:ext cx="7769225" cy="1738312"/>
          </a:xfrm>
        </p:spPr>
        <p:txBody>
          <a:bodyPr/>
          <a:lstStyle>
            <a:lvl1pPr>
              <a:defRPr sz="2800" b="0"/>
            </a:lvl1pPr>
          </a:lstStyle>
          <a:p>
            <a:pPr lvl="0"/>
            <a:r>
              <a:rPr lang="fr-FR" noProof="0" smtClean="0"/>
              <a:t>Cliquez pour modifier le style du titre</a:t>
            </a:r>
          </a:p>
        </p:txBody>
      </p:sp>
      <p:sp>
        <p:nvSpPr>
          <p:cNvPr id="3075" name="Rectangle 3"/>
          <p:cNvSpPr>
            <a:spLocks noGrp="1" noChangeArrowheads="1"/>
          </p:cNvSpPr>
          <p:nvPr>
            <p:ph type="subTitle" idx="1"/>
          </p:nvPr>
        </p:nvSpPr>
        <p:spPr>
          <a:xfrm>
            <a:off x="719138" y="3079750"/>
            <a:ext cx="7769225" cy="1644650"/>
          </a:xfrm>
        </p:spPr>
        <p:txBody>
          <a:bodyPr lIns="0" tIns="0" rIns="0" bIns="0" anchor="ctr"/>
          <a:lstStyle>
            <a:lvl1pPr marL="0" indent="0">
              <a:buFont typeface="Wingdings" pitchFamily="2" charset="2"/>
              <a:buNone/>
              <a:defRPr sz="2400" b="0">
                <a:solidFill>
                  <a:srgbClr val="898989"/>
                </a:solidFill>
              </a:defRPr>
            </a:lvl1pPr>
          </a:lstStyle>
          <a:p>
            <a:pPr lvl="0"/>
            <a:r>
              <a:rPr lang="fr-FR" noProof="0" smtClean="0"/>
              <a:t>Cliquez pour modifier le style des sous-titres du masque</a:t>
            </a:r>
          </a:p>
        </p:txBody>
      </p:sp>
    </p:spTree>
    <p:extLst>
      <p:ext uri="{BB962C8B-B14F-4D97-AF65-F5344CB8AC3E}">
        <p14:creationId xmlns:p14="http://schemas.microsoft.com/office/powerpoint/2010/main" val="13569148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0CE793FC-1F7D-4B32-A408-1752C5FA314E}"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333282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68552C9B-FFF6-4306-9DDE-7658620D9FBC}" type="datetimeFigureOut">
              <a:rPr lang="fr-FR" smtClean="0"/>
              <a:t>06/09/2019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31030142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34039F9B-9E6F-4077-9A6E-0E4BE4C7F5E5}"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5922432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250825" y="1125538"/>
            <a:ext cx="4252913"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6138" y="1125538"/>
            <a:ext cx="425450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840F4592-A73F-4341-8E0F-04A43D07F2DF}"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32201869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A463BC18-F3D8-49FD-9EC8-7E66227D35C1}"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7595585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60388A69-21D3-4359-A0A4-5AD9DA8780D9}"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6024461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60048D6D-E773-4BAD-8D5D-C3C9365887FD}"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9794118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034A7171-B61E-4B21-A172-2AE1E3E6B561}"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7379637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77F66BF8-0BD7-4D8C-922D-E10FD2A306FD}"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22737680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F2E114D3-C50A-44AC-9A59-C3B610E0ED7A}"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88470625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46875" y="241300"/>
            <a:ext cx="2163763" cy="62452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250825" y="241300"/>
            <a:ext cx="6343650" cy="62452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F78CB510-2784-4E5F-813C-3EEF9DD78CEC}"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2456479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611188" y="241300"/>
            <a:ext cx="6113462" cy="657225"/>
          </a:xfrm>
        </p:spPr>
        <p:txBody>
          <a:bodyPr/>
          <a:lstStyle/>
          <a:p>
            <a:r>
              <a:rPr lang="fr-FR" smtClean="0"/>
              <a:t>Modifiez le style du titre</a:t>
            </a:r>
            <a:endParaRPr lang="fr-FR"/>
          </a:p>
        </p:txBody>
      </p:sp>
      <p:sp>
        <p:nvSpPr>
          <p:cNvPr id="3" name="Espace réservé du tableau 2"/>
          <p:cNvSpPr>
            <a:spLocks noGrp="1"/>
          </p:cNvSpPr>
          <p:nvPr>
            <p:ph type="tbl" idx="1"/>
          </p:nvPr>
        </p:nvSpPr>
        <p:spPr>
          <a:xfrm>
            <a:off x="250825" y="1125538"/>
            <a:ext cx="8659813" cy="5360987"/>
          </a:xfrm>
        </p:spPr>
        <p:txBody>
          <a:bodyPr/>
          <a:lstStyle/>
          <a:p>
            <a:pPr lvl="0"/>
            <a:endParaRPr lang="fr-FR" noProof="0" smtClean="0"/>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C058CA64-A598-41A1-B9E8-7D8D8EF2A417}"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264434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68552C9B-FFF6-4306-9DDE-7658620D9FBC}" type="datetimeFigureOut">
              <a:rPr lang="fr-FR" smtClean="0"/>
              <a:t>06/09/2019</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34585078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12"/>
          <p:cNvGrpSpPr>
            <a:grpSpLocks/>
          </p:cNvGrpSpPr>
          <p:nvPr/>
        </p:nvGrpSpPr>
        <p:grpSpPr bwMode="auto">
          <a:xfrm>
            <a:off x="0" y="0"/>
            <a:ext cx="9144000" cy="6858000"/>
            <a:chOff x="0" y="0"/>
            <a:chExt cx="5760" cy="4320"/>
          </a:xfrm>
        </p:grpSpPr>
        <p:pic>
          <p:nvPicPr>
            <p:cNvPr id="5" name="Picture 13" descr="fond"/>
            <p:cNvPicPr>
              <a:picLocks noChangeAspect="1" noChangeArrowheads="1"/>
            </p:cNvPicPr>
            <p:nvPr userDrawn="1"/>
          </p:nvPicPr>
          <p:blipFill>
            <a:blip r:embed="rId2">
              <a:extLst>
                <a:ext uri="{28A0092B-C50C-407E-A947-70E740481C1C}">
                  <a14:useLocalDpi xmlns:a14="http://schemas.microsoft.com/office/drawing/2010/main" val="0"/>
                </a:ext>
              </a:extLst>
            </a:blip>
            <a:srcRect t="89561" b="529"/>
            <a:stretch>
              <a:fillRect/>
            </a:stretch>
          </p:blipFill>
          <p:spPr bwMode="auto">
            <a:xfrm>
              <a:off x="0" y="3890"/>
              <a:ext cx="5760"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fond"/>
            <p:cNvPicPr>
              <a:picLocks noChangeAspect="1" noChangeArrowheads="1"/>
            </p:cNvPicPr>
            <p:nvPr userDrawn="1"/>
          </p:nvPicPr>
          <p:blipFill>
            <a:blip r:embed="rId2">
              <a:extLst>
                <a:ext uri="{28A0092B-C50C-407E-A947-70E740481C1C}">
                  <a14:useLocalDpi xmlns:a14="http://schemas.microsoft.com/office/drawing/2010/main" val="0"/>
                </a:ext>
              </a:extLst>
            </a:blip>
            <a:srcRect b="91005"/>
            <a:stretch>
              <a:fillRect/>
            </a:stretch>
          </p:blipFill>
          <p:spPr bwMode="auto">
            <a:xfrm>
              <a:off x="0" y="0"/>
              <a:ext cx="576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Image 8" descr="logo-technologie.png"/>
          <p:cNvPicPr preferRelativeResize="0">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375150" y="466725"/>
            <a:ext cx="478631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15" descr="logo-technologie-typ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500" y="454025"/>
            <a:ext cx="37973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6548438"/>
            <a:ext cx="8474075"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Rectangle 2"/>
          <p:cNvSpPr>
            <a:spLocks noGrp="1" noChangeArrowheads="1"/>
          </p:cNvSpPr>
          <p:nvPr>
            <p:ph type="ctrTitle"/>
          </p:nvPr>
        </p:nvSpPr>
        <p:spPr>
          <a:xfrm>
            <a:off x="719138" y="1265238"/>
            <a:ext cx="7769225" cy="1738312"/>
          </a:xfrm>
        </p:spPr>
        <p:txBody>
          <a:bodyPr/>
          <a:lstStyle>
            <a:lvl1pPr>
              <a:defRPr sz="2800" b="0"/>
            </a:lvl1pPr>
          </a:lstStyle>
          <a:p>
            <a:pPr lvl="0"/>
            <a:r>
              <a:rPr lang="fr-FR" noProof="0" smtClean="0"/>
              <a:t>Cliquez pour modifier le style du titre</a:t>
            </a:r>
          </a:p>
        </p:txBody>
      </p:sp>
      <p:sp>
        <p:nvSpPr>
          <p:cNvPr id="3075" name="Rectangle 3"/>
          <p:cNvSpPr>
            <a:spLocks noGrp="1" noChangeArrowheads="1"/>
          </p:cNvSpPr>
          <p:nvPr>
            <p:ph type="subTitle" idx="1"/>
          </p:nvPr>
        </p:nvSpPr>
        <p:spPr>
          <a:xfrm>
            <a:off x="719138" y="3079750"/>
            <a:ext cx="7769225" cy="1644650"/>
          </a:xfrm>
        </p:spPr>
        <p:txBody>
          <a:bodyPr lIns="0" tIns="0" rIns="0" bIns="0" anchor="ctr"/>
          <a:lstStyle>
            <a:lvl1pPr marL="0" indent="0">
              <a:buFont typeface="Wingdings" pitchFamily="2" charset="2"/>
              <a:buNone/>
              <a:defRPr sz="2400" b="0">
                <a:solidFill>
                  <a:srgbClr val="898989"/>
                </a:solidFill>
              </a:defRPr>
            </a:lvl1pPr>
          </a:lstStyle>
          <a:p>
            <a:pPr lvl="0"/>
            <a:r>
              <a:rPr lang="fr-FR" noProof="0" smtClean="0"/>
              <a:t>Cliquez pour modifier le style des sous-titres du masque</a:t>
            </a:r>
          </a:p>
        </p:txBody>
      </p:sp>
    </p:spTree>
    <p:extLst>
      <p:ext uri="{BB962C8B-B14F-4D97-AF65-F5344CB8AC3E}">
        <p14:creationId xmlns:p14="http://schemas.microsoft.com/office/powerpoint/2010/main" val="22605850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0CE793FC-1F7D-4B32-A408-1752C5FA314E}"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37035679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34039F9B-9E6F-4077-9A6E-0E4BE4C7F5E5}"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5783712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250825" y="1125538"/>
            <a:ext cx="4252913"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6138" y="1125538"/>
            <a:ext cx="425450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840F4592-A73F-4341-8E0F-04A43D07F2DF}"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25958173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A463BC18-F3D8-49FD-9EC8-7E66227D35C1}"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57394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60388A69-21D3-4359-A0A4-5AD9DA8780D9}"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3552699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60048D6D-E773-4BAD-8D5D-C3C9365887FD}"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0016620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034A7171-B61E-4B21-A172-2AE1E3E6B561}"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33706714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77F66BF8-0BD7-4D8C-922D-E10FD2A306FD}"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410527153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F2E114D3-C50A-44AC-9A59-C3B610E0ED7A}"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200239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68552C9B-FFF6-4306-9DDE-7658620D9FBC}" type="datetimeFigureOut">
              <a:rPr lang="fr-FR" smtClean="0"/>
              <a:t>06/09/2019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13067826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46875" y="241300"/>
            <a:ext cx="2163763" cy="62452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250825" y="241300"/>
            <a:ext cx="6343650" cy="62452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F78CB510-2784-4E5F-813C-3EEF9DD78CEC}"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292963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611188" y="241300"/>
            <a:ext cx="6113462" cy="657225"/>
          </a:xfrm>
        </p:spPr>
        <p:txBody>
          <a:bodyPr/>
          <a:lstStyle/>
          <a:p>
            <a:r>
              <a:rPr lang="fr-FR" smtClean="0"/>
              <a:t>Modifiez le style du titre</a:t>
            </a:r>
            <a:endParaRPr lang="fr-FR"/>
          </a:p>
        </p:txBody>
      </p:sp>
      <p:sp>
        <p:nvSpPr>
          <p:cNvPr id="3" name="Espace réservé du tableau 2"/>
          <p:cNvSpPr>
            <a:spLocks noGrp="1"/>
          </p:cNvSpPr>
          <p:nvPr>
            <p:ph type="tbl" idx="1"/>
          </p:nvPr>
        </p:nvSpPr>
        <p:spPr>
          <a:xfrm>
            <a:off x="250825" y="1125538"/>
            <a:ext cx="8659813" cy="5360987"/>
          </a:xfrm>
        </p:spPr>
        <p:txBody>
          <a:bodyPr/>
          <a:lstStyle/>
          <a:p>
            <a:pPr lvl="0"/>
            <a:endParaRPr lang="fr-FR" noProof="0" smtClean="0"/>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C058CA64-A598-41A1-B9E8-7D8D8EF2A417}"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33853275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4" name="Group 12"/>
          <p:cNvGrpSpPr>
            <a:grpSpLocks/>
          </p:cNvGrpSpPr>
          <p:nvPr/>
        </p:nvGrpSpPr>
        <p:grpSpPr bwMode="auto">
          <a:xfrm>
            <a:off x="0" y="0"/>
            <a:ext cx="9144000" cy="6858000"/>
            <a:chOff x="0" y="0"/>
            <a:chExt cx="5760" cy="4320"/>
          </a:xfrm>
        </p:grpSpPr>
        <p:pic>
          <p:nvPicPr>
            <p:cNvPr id="5" name="Picture 13" descr="fond"/>
            <p:cNvPicPr>
              <a:picLocks noChangeAspect="1" noChangeArrowheads="1"/>
            </p:cNvPicPr>
            <p:nvPr userDrawn="1"/>
          </p:nvPicPr>
          <p:blipFill>
            <a:blip r:embed="rId2">
              <a:extLst>
                <a:ext uri="{28A0092B-C50C-407E-A947-70E740481C1C}">
                  <a14:useLocalDpi xmlns:a14="http://schemas.microsoft.com/office/drawing/2010/main" val="0"/>
                </a:ext>
              </a:extLst>
            </a:blip>
            <a:srcRect t="89561" b="529"/>
            <a:stretch>
              <a:fillRect/>
            </a:stretch>
          </p:blipFill>
          <p:spPr bwMode="auto">
            <a:xfrm>
              <a:off x="0" y="3890"/>
              <a:ext cx="5760"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4" descr="fond"/>
            <p:cNvPicPr>
              <a:picLocks noChangeAspect="1" noChangeArrowheads="1"/>
            </p:cNvPicPr>
            <p:nvPr userDrawn="1"/>
          </p:nvPicPr>
          <p:blipFill>
            <a:blip r:embed="rId2">
              <a:extLst>
                <a:ext uri="{28A0092B-C50C-407E-A947-70E740481C1C}">
                  <a14:useLocalDpi xmlns:a14="http://schemas.microsoft.com/office/drawing/2010/main" val="0"/>
                </a:ext>
              </a:extLst>
            </a:blip>
            <a:srcRect b="91005"/>
            <a:stretch>
              <a:fillRect/>
            </a:stretch>
          </p:blipFill>
          <p:spPr bwMode="auto">
            <a:xfrm>
              <a:off x="0" y="0"/>
              <a:ext cx="576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7" name="Image 8" descr="logo-technologie.png"/>
          <p:cNvPicPr preferRelativeResize="0">
            <a:picLocks/>
          </p:cNvPicPr>
          <p:nvPr/>
        </p:nvPicPr>
        <p:blipFill>
          <a:blip r:embed="rId3">
            <a:extLst>
              <a:ext uri="{28A0092B-C50C-407E-A947-70E740481C1C}">
                <a14:useLocalDpi xmlns:a14="http://schemas.microsoft.com/office/drawing/2010/main" val="0"/>
              </a:ext>
            </a:extLst>
          </a:blip>
          <a:srcRect/>
          <a:stretch>
            <a:fillRect/>
          </a:stretch>
        </p:blipFill>
        <p:spPr bwMode="auto">
          <a:xfrm>
            <a:off x="4375150" y="466725"/>
            <a:ext cx="4786313"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 15" descr="logo-technologie-typo.png"/>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7500" y="454025"/>
            <a:ext cx="37973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25" y="6548438"/>
            <a:ext cx="8474075"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4" name="Rectangle 2"/>
          <p:cNvSpPr>
            <a:spLocks noGrp="1" noChangeArrowheads="1"/>
          </p:cNvSpPr>
          <p:nvPr>
            <p:ph type="ctrTitle"/>
          </p:nvPr>
        </p:nvSpPr>
        <p:spPr>
          <a:xfrm>
            <a:off x="719138" y="1265238"/>
            <a:ext cx="7769225" cy="1738312"/>
          </a:xfrm>
        </p:spPr>
        <p:txBody>
          <a:bodyPr/>
          <a:lstStyle>
            <a:lvl1pPr>
              <a:defRPr sz="2800" b="0"/>
            </a:lvl1pPr>
          </a:lstStyle>
          <a:p>
            <a:pPr lvl="0"/>
            <a:r>
              <a:rPr lang="fr-FR" noProof="0" smtClean="0"/>
              <a:t>Cliquez pour modifier le style du titre</a:t>
            </a:r>
          </a:p>
        </p:txBody>
      </p:sp>
      <p:sp>
        <p:nvSpPr>
          <p:cNvPr id="3075" name="Rectangle 3"/>
          <p:cNvSpPr>
            <a:spLocks noGrp="1" noChangeArrowheads="1"/>
          </p:cNvSpPr>
          <p:nvPr>
            <p:ph type="subTitle" idx="1"/>
          </p:nvPr>
        </p:nvSpPr>
        <p:spPr>
          <a:xfrm>
            <a:off x="719138" y="3079750"/>
            <a:ext cx="7769225" cy="1644650"/>
          </a:xfrm>
        </p:spPr>
        <p:txBody>
          <a:bodyPr lIns="0" tIns="0" rIns="0" bIns="0" anchor="ctr"/>
          <a:lstStyle>
            <a:lvl1pPr marL="0" indent="0">
              <a:buFont typeface="Wingdings" pitchFamily="2" charset="2"/>
              <a:buNone/>
              <a:defRPr sz="2400" b="0">
                <a:solidFill>
                  <a:srgbClr val="898989"/>
                </a:solidFill>
              </a:defRPr>
            </a:lvl1pPr>
          </a:lstStyle>
          <a:p>
            <a:pPr lvl="0"/>
            <a:r>
              <a:rPr lang="fr-FR" noProof="0" smtClean="0"/>
              <a:t>Cliquez pour modifier le style des sous-titres du masque</a:t>
            </a:r>
          </a:p>
        </p:txBody>
      </p:sp>
    </p:spTree>
    <p:extLst>
      <p:ext uri="{BB962C8B-B14F-4D97-AF65-F5344CB8AC3E}">
        <p14:creationId xmlns:p14="http://schemas.microsoft.com/office/powerpoint/2010/main" val="3225737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0CE793FC-1F7D-4B32-A408-1752C5FA314E}"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2144818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Modifiez les styles du texte du masque</a:t>
            </a: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34039F9B-9E6F-4077-9A6E-0E4BE4C7F5E5}"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5527484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250825" y="1125538"/>
            <a:ext cx="4252913"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56138" y="1125538"/>
            <a:ext cx="4254500" cy="53609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840F4592-A73F-4341-8E0F-04A43D07F2DF}"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322918669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A463BC18-F3D8-49FD-9EC8-7E66227D35C1}"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4870540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60388A69-21D3-4359-A0A4-5AD9DA8780D9}"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57210209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60048D6D-E773-4BAD-8D5D-C3C9365887FD}"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8234341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034A7171-B61E-4B21-A172-2AE1E3E6B561}"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03413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68552C9B-FFF6-4306-9DDE-7658620D9FBC}" type="datetimeFigureOut">
              <a:rPr lang="fr-FR" smtClean="0"/>
              <a:t>06/09/2019</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59744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77F66BF8-0BD7-4D8C-922D-E10FD2A306FD}"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26968849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F2E114D3-C50A-44AC-9A59-C3B610E0ED7A}"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409442066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46875" y="241300"/>
            <a:ext cx="2163763" cy="62452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250825" y="241300"/>
            <a:ext cx="6343650" cy="62452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F78CB510-2784-4E5F-813C-3EEF9DD78CEC}"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8415070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Titre et tableau">
    <p:spTree>
      <p:nvGrpSpPr>
        <p:cNvPr id="1" name=""/>
        <p:cNvGrpSpPr/>
        <p:nvPr/>
      </p:nvGrpSpPr>
      <p:grpSpPr>
        <a:xfrm>
          <a:off x="0" y="0"/>
          <a:ext cx="0" cy="0"/>
          <a:chOff x="0" y="0"/>
          <a:chExt cx="0" cy="0"/>
        </a:xfrm>
      </p:grpSpPr>
      <p:sp>
        <p:nvSpPr>
          <p:cNvPr id="2" name="Titre 1"/>
          <p:cNvSpPr>
            <a:spLocks noGrp="1"/>
          </p:cNvSpPr>
          <p:nvPr>
            <p:ph type="title"/>
          </p:nvPr>
        </p:nvSpPr>
        <p:spPr>
          <a:xfrm>
            <a:off x="611188" y="241300"/>
            <a:ext cx="6113462" cy="657225"/>
          </a:xfrm>
        </p:spPr>
        <p:txBody>
          <a:bodyPr/>
          <a:lstStyle/>
          <a:p>
            <a:r>
              <a:rPr lang="fr-FR" smtClean="0"/>
              <a:t>Modifiez le style du titre</a:t>
            </a:r>
            <a:endParaRPr lang="fr-FR"/>
          </a:p>
        </p:txBody>
      </p:sp>
      <p:sp>
        <p:nvSpPr>
          <p:cNvPr id="3" name="Espace réservé du tableau 2"/>
          <p:cNvSpPr>
            <a:spLocks noGrp="1"/>
          </p:cNvSpPr>
          <p:nvPr>
            <p:ph type="tbl" idx="1"/>
          </p:nvPr>
        </p:nvSpPr>
        <p:spPr>
          <a:xfrm>
            <a:off x="250825" y="1125538"/>
            <a:ext cx="8659813" cy="5360987"/>
          </a:xfrm>
        </p:spPr>
        <p:txBody>
          <a:bodyPr/>
          <a:lstStyle/>
          <a:p>
            <a:pPr lvl="0"/>
            <a:endParaRPr lang="fr-FR" noProof="0" smtClean="0"/>
          </a:p>
        </p:txBody>
      </p:sp>
      <p:sp>
        <p:nvSpPr>
          <p:cNvPr id="4" name="Rectangle 5"/>
          <p:cNvSpPr>
            <a:spLocks noGrp="1" noChangeArrowheads="1"/>
          </p:cNvSpPr>
          <p:nvPr>
            <p:ph type="ftr" sz="quarter" idx="10"/>
          </p:nvPr>
        </p:nvSpPr>
        <p:spPr>
          <a:ln/>
        </p:spPr>
        <p:txBody>
          <a:bodyPr/>
          <a:lstStyle>
            <a:lvl1pPr>
              <a:defRPr/>
            </a:lvl1pPr>
          </a:lstStyle>
          <a:p>
            <a:pPr>
              <a:defRPr/>
            </a:pPr>
            <a:fld id="{B47C838B-BA8D-4F19-B5DC-7357F0B6213B}" type="datetime1">
              <a:rPr lang="fr-FR">
                <a:solidFill>
                  <a:srgbClr val="FFFFFF"/>
                </a:solidFill>
              </a:rPr>
              <a:pPr>
                <a:defRPr/>
              </a:pPr>
              <a:t>06/09/2019</a:t>
            </a:fld>
            <a:r>
              <a:rPr lang="fr-FR">
                <a:solidFill>
                  <a:srgbClr val="FFFFFF"/>
                </a:solidFill>
              </a:rPr>
              <a:t> • Page : N° </a:t>
            </a:r>
            <a:fld id="{C058CA64-A598-41A1-B9E8-7D8D8EF2A417}" type="slidenum">
              <a:rPr lang="fr-FR">
                <a:solidFill>
                  <a:srgbClr val="FFFFFF"/>
                </a:solidFill>
              </a:rPr>
              <a:pPr>
                <a:defRPr/>
              </a:pPr>
              <a:t>‹N°›</a:t>
            </a:fld>
            <a:r>
              <a:rPr lang="fr-FR">
                <a:solidFill>
                  <a:srgbClr val="FFFFFF"/>
                </a:solidFill>
              </a:rPr>
              <a:t> </a:t>
            </a:r>
          </a:p>
        </p:txBody>
      </p:sp>
    </p:spTree>
    <p:extLst>
      <p:ext uri="{BB962C8B-B14F-4D97-AF65-F5344CB8AC3E}">
        <p14:creationId xmlns:p14="http://schemas.microsoft.com/office/powerpoint/2010/main" val="1770208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68552C9B-FFF6-4306-9DDE-7658620D9FBC}" type="datetimeFigureOut">
              <a:rPr lang="fr-FR" smtClean="0"/>
              <a:t>06/09/2019</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212544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8552C9B-FFF6-4306-9DDE-7658620D9FBC}" type="datetimeFigureOut">
              <a:rPr lang="fr-FR" smtClean="0"/>
              <a:t>06/09/2019</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1426311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8552C9B-FFF6-4306-9DDE-7658620D9FBC}" type="datetimeFigureOut">
              <a:rPr lang="fr-FR" smtClean="0"/>
              <a:t>06/09/2019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2492579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68552C9B-FFF6-4306-9DDE-7658620D9FBC}" type="datetimeFigureOut">
              <a:rPr lang="fr-FR" smtClean="0"/>
              <a:t>06/09/2019</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EB79550-00EE-488B-9FB8-2F0EB8C689D9}" type="slidenum">
              <a:rPr lang="fr-FR" smtClean="0"/>
              <a:t>‹N°›</a:t>
            </a:fld>
            <a:endParaRPr lang="fr-FR"/>
          </a:p>
        </p:txBody>
      </p:sp>
    </p:spTree>
    <p:extLst>
      <p:ext uri="{BB962C8B-B14F-4D97-AF65-F5344CB8AC3E}">
        <p14:creationId xmlns:p14="http://schemas.microsoft.com/office/powerpoint/2010/main" val="255796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3.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image" Target="../media/image11.png"/><Relationship Id="rId2" Type="http://schemas.openxmlformats.org/officeDocument/2006/relationships/slideLayout" Target="../slideLayouts/slideLayout19.xml"/><Relationship Id="rId16" Type="http://schemas.openxmlformats.org/officeDocument/2006/relationships/image" Target="../media/image10.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image" Target="../media/image9.png"/><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image" Target="../media/image8.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theme" Target="../theme/theme4.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image" Target="../media/image11.png"/><Relationship Id="rId2" Type="http://schemas.openxmlformats.org/officeDocument/2006/relationships/slideLayout" Target="../slideLayouts/slideLayout31.xml"/><Relationship Id="rId16" Type="http://schemas.openxmlformats.org/officeDocument/2006/relationships/image" Target="../media/image10.png"/><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9.pn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image" Target="../media/image8.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5.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image" Target="../media/image11.png"/><Relationship Id="rId2" Type="http://schemas.openxmlformats.org/officeDocument/2006/relationships/slideLayout" Target="../slideLayouts/slideLayout43.xml"/><Relationship Id="rId16" Type="http://schemas.openxmlformats.org/officeDocument/2006/relationships/image" Target="../media/image10.png"/><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5" Type="http://schemas.openxmlformats.org/officeDocument/2006/relationships/image" Target="../media/image9.png"/><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image" Target="../media/image8.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52C9B-FFF6-4306-9DDE-7658620D9FBC}" type="datetimeFigureOut">
              <a:rPr lang="fr-FR" smtClean="0"/>
              <a:t>06/09/2019</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B79550-00EE-488B-9FB8-2F0EB8C689D9}" type="slidenum">
              <a:rPr lang="fr-FR" smtClean="0"/>
              <a:t>‹N°›</a:t>
            </a:fld>
            <a:endParaRPr lang="fr-FR"/>
          </a:p>
        </p:txBody>
      </p:sp>
    </p:spTree>
    <p:extLst>
      <p:ext uri="{BB962C8B-B14F-4D97-AF65-F5344CB8AC3E}">
        <p14:creationId xmlns:p14="http://schemas.microsoft.com/office/powerpoint/2010/main" val="2282727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0" y="6548438"/>
            <a:ext cx="9144000" cy="315912"/>
          </a:xfrm>
          <a:prstGeom prst="rect">
            <a:avLst/>
          </a:prstGeom>
          <a:solidFill>
            <a:srgbClr val="B7AFA9"/>
          </a:solidFill>
          <a:ln>
            <a:noFill/>
          </a:ln>
          <a:effectLst>
            <a:outerShdw blurRad="1651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20" tIns="45710" rIns="91420" bIns="45710" anchor="ctr"/>
          <a:lstStyle/>
          <a:p>
            <a:pPr algn="ctr" defTabSz="457103">
              <a:defRPr/>
            </a:pPr>
            <a:endParaRPr lang="fr-FR" sz="1400" dirty="0">
              <a:solidFill>
                <a:prstClr val="white"/>
              </a:solidFill>
              <a:latin typeface="Arial"/>
              <a:cs typeface="Arial"/>
            </a:endParaRPr>
          </a:p>
        </p:txBody>
      </p:sp>
      <p:sp>
        <p:nvSpPr>
          <p:cNvPr id="7" name="Rectangle 6"/>
          <p:cNvSpPr/>
          <p:nvPr/>
        </p:nvSpPr>
        <p:spPr>
          <a:xfrm>
            <a:off x="0" y="0"/>
            <a:ext cx="9144000" cy="65088"/>
          </a:xfrm>
          <a:prstGeom prst="rect">
            <a:avLst/>
          </a:prstGeom>
          <a:solidFill>
            <a:srgbClr val="B7AFA9"/>
          </a:solidFill>
          <a:ln>
            <a:noFill/>
          </a:ln>
          <a:effectLst>
            <a:outerShdw blurRad="1651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91420" tIns="45710" rIns="91420" bIns="45710" anchor="ctr"/>
          <a:lstStyle/>
          <a:p>
            <a:pPr algn="ctr" defTabSz="457103">
              <a:defRPr/>
            </a:pPr>
            <a:endParaRPr lang="fr-FR" sz="1400" dirty="0">
              <a:solidFill>
                <a:prstClr val="white"/>
              </a:solidFill>
              <a:latin typeface="Arial"/>
              <a:cs typeface="Arial"/>
            </a:endParaRPr>
          </a:p>
        </p:txBody>
      </p:sp>
      <p:sp>
        <p:nvSpPr>
          <p:cNvPr id="10" name="Freeform 3"/>
          <p:cNvSpPr>
            <a:spLocks/>
          </p:cNvSpPr>
          <p:nvPr/>
        </p:nvSpPr>
        <p:spPr bwMode="auto">
          <a:xfrm>
            <a:off x="684213" y="6559550"/>
            <a:ext cx="8459787" cy="163513"/>
          </a:xfrm>
          <a:custGeom>
            <a:avLst/>
            <a:gdLst>
              <a:gd name="connsiteX0" fmla="*/ 0 w 10000"/>
              <a:gd name="connsiteY0" fmla="*/ 0 h 10000"/>
              <a:gd name="connsiteX1" fmla="*/ 105 w 10000"/>
              <a:gd name="connsiteY1" fmla="*/ 10000 h 10000"/>
              <a:gd name="connsiteX2" fmla="*/ 10000 w 10000"/>
              <a:gd name="connsiteY2" fmla="*/ 9903 h 10000"/>
              <a:gd name="connsiteX3" fmla="*/ 10000 w 10000"/>
              <a:gd name="connsiteY3" fmla="*/ 0 h 10000"/>
              <a:gd name="connsiteX4" fmla="*/ 0 w 10000"/>
              <a:gd name="connsiteY4" fmla="*/ 0 h 10000"/>
              <a:gd name="connsiteX0" fmla="*/ 0 w 10000"/>
              <a:gd name="connsiteY0" fmla="*/ 0 h 10000"/>
              <a:gd name="connsiteX1" fmla="*/ 98 w 10000"/>
              <a:gd name="connsiteY1" fmla="*/ 10000 h 10000"/>
              <a:gd name="connsiteX2" fmla="*/ 10000 w 10000"/>
              <a:gd name="connsiteY2" fmla="*/ 9903 h 10000"/>
              <a:gd name="connsiteX3" fmla="*/ 10000 w 10000"/>
              <a:gd name="connsiteY3" fmla="*/ 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cubicBezTo>
                  <a:pt x="33" y="3333"/>
                  <a:pt x="65" y="6667"/>
                  <a:pt x="98" y="10000"/>
                </a:cubicBezTo>
                <a:lnTo>
                  <a:pt x="10000" y="9903"/>
                </a:lnTo>
                <a:lnTo>
                  <a:pt x="10000" y="0"/>
                </a:lnTo>
                <a:lnTo>
                  <a:pt x="0" y="0"/>
                </a:lnTo>
                <a:close/>
              </a:path>
            </a:pathLst>
          </a:custGeom>
          <a:solidFill>
            <a:srgbClr val="6A5B4C"/>
          </a:solidFill>
          <a:ln w="9525">
            <a:noFill/>
            <a:round/>
            <a:headEnd/>
            <a:tailEnd/>
          </a:ln>
          <a:effectLst/>
        </p:spPr>
        <p:txBody>
          <a:bodyPr lIns="91420" tIns="45710" rIns="91420" bIns="45710"/>
          <a:ls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endParaRPr lang="fr-FR">
              <a:solidFill>
                <a:prstClr val="black"/>
              </a:solidFill>
            </a:endParaRPr>
          </a:p>
        </p:txBody>
      </p:sp>
      <p:sp>
        <p:nvSpPr>
          <p:cNvPr id="6" name="Espace réservé de la date 3"/>
          <p:cNvSpPr txBox="1">
            <a:spLocks/>
          </p:cNvSpPr>
          <p:nvPr/>
        </p:nvSpPr>
        <p:spPr>
          <a:xfrm>
            <a:off x="744538" y="6686550"/>
            <a:ext cx="8399462" cy="187325"/>
          </a:xfrm>
          <a:prstGeom prst="rect">
            <a:avLst/>
          </a:prstGeom>
        </p:spPr>
        <p:txBody>
          <a:bodyPr lIns="91420" tIns="45710" rIns="91420" bIns="45710" anchor="ctr"/>
          <a:lstStyle>
            <a:defPPr>
              <a:defRPr lang="fr-FR"/>
            </a:defPPr>
            <a:lvl1pPr marL="0" algn="l" defTabSz="457200" rtl="0" eaLnBrk="1" latinLnBrk="0" hangingPunct="1">
              <a:defRPr sz="8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r>
              <a:rPr lang="fr-FR" sz="700" dirty="0" smtClean="0">
                <a:solidFill>
                  <a:prstClr val="white"/>
                </a:solidFill>
              </a:rPr>
              <a:t>GIE Crédit Agricole Technologies et Services  - Ce document est la propriété exclusive du GIE et ne peut être utilisé ou reproduit qu'avec l'autorisation écrite du GIE </a:t>
            </a:r>
            <a:endParaRPr lang="fr-FR" sz="700" dirty="0">
              <a:solidFill>
                <a:prstClr val="white"/>
              </a:solidFill>
            </a:endParaRPr>
          </a:p>
        </p:txBody>
      </p:sp>
      <p:sp>
        <p:nvSpPr>
          <p:cNvPr id="9" name="Espace réservé de la date 3"/>
          <p:cNvSpPr txBox="1">
            <a:spLocks/>
          </p:cNvSpPr>
          <p:nvPr/>
        </p:nvSpPr>
        <p:spPr>
          <a:xfrm>
            <a:off x="744538" y="6532563"/>
            <a:ext cx="8178800" cy="188912"/>
          </a:xfrm>
          <a:prstGeom prst="rect">
            <a:avLst/>
          </a:prstGeom>
        </p:spPr>
        <p:txBody>
          <a:bodyPr lIns="91420" tIns="45710" rIns="91420" bIns="45710"/>
          <a:lstStyle>
            <a:defPPr>
              <a:defRPr lang="fr-FR"/>
            </a:defPPr>
            <a:lvl1pPr marL="0" algn="l" defTabSz="457200" rtl="0" eaLnBrk="1" latinLnBrk="0" hangingPunct="1">
              <a:defRPr sz="800" kern="1200">
                <a:solidFill>
                  <a:schemeClr val="bg1"/>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defRPr/>
            </a:pPr>
            <a:fld id="{A486860E-930E-BD48-9042-E4141DED200D}" type="datetimeFigureOut">
              <a:rPr lang="fr-FR" sz="700" smtClean="0">
                <a:solidFill>
                  <a:prstClr val="white"/>
                </a:solidFill>
              </a:rPr>
              <a:pPr>
                <a:defRPr/>
              </a:pPr>
              <a:t>06/09/2019</a:t>
            </a:fld>
            <a:r>
              <a:rPr lang="fr-FR" sz="700" dirty="0" smtClean="0">
                <a:solidFill>
                  <a:prstClr val="white"/>
                </a:solidFill>
              </a:rPr>
              <a:t> • Page : N° </a:t>
            </a:r>
            <a:fld id="{9E78DCFF-BDA8-4DA1-9AE6-13BBCB892063}" type="slidenum">
              <a:rPr lang="fr-FR" sz="700" smtClean="0">
                <a:solidFill>
                  <a:prstClr val="white"/>
                </a:solidFill>
              </a:rPr>
              <a:pPr>
                <a:defRPr/>
              </a:pPr>
              <a:t>‹N°›</a:t>
            </a:fld>
            <a:endParaRPr lang="fr-FR" sz="700" dirty="0">
              <a:solidFill>
                <a:prstClr val="white"/>
              </a:solidFill>
            </a:endParaRPr>
          </a:p>
        </p:txBody>
      </p:sp>
      <p:sp>
        <p:nvSpPr>
          <p:cNvPr id="2" name="Espace réservé du pied de page 1"/>
          <p:cNvSpPr>
            <a:spLocks noGrp="1"/>
          </p:cNvSpPr>
          <p:nvPr>
            <p:ph type="ftr" sz="quarter" idx="3"/>
          </p:nvPr>
        </p:nvSpPr>
        <p:spPr>
          <a:xfrm>
            <a:off x="3124200" y="6532563"/>
            <a:ext cx="2895600" cy="188912"/>
          </a:xfrm>
          <a:prstGeom prst="rect">
            <a:avLst/>
          </a:prstGeom>
        </p:spPr>
        <p:txBody>
          <a:bodyPr vert="horz" lIns="91420" tIns="45710" rIns="91420" bIns="45710" rtlCol="0" anchor="ctr"/>
          <a:lstStyle>
            <a:lvl1pPr algn="ctr" defTabSz="457103" fontAlgn="auto">
              <a:spcBef>
                <a:spcPts val="0"/>
              </a:spcBef>
              <a:spcAft>
                <a:spcPts val="0"/>
              </a:spcAft>
              <a:defRPr sz="900">
                <a:solidFill>
                  <a:prstClr val="white"/>
                </a:solidFill>
                <a:latin typeface="Arial" pitchFamily="34" charset="0"/>
                <a:cs typeface="Arial" pitchFamily="34" charset="0"/>
              </a:defRPr>
            </a:lvl1pPr>
          </a:lstStyle>
          <a:p>
            <a:pPr>
              <a:defRPr/>
            </a:pPr>
            <a:r>
              <a:rPr lang="fr-FR"/>
              <a:t>Cartographie des fonctions self-service du SI</a:t>
            </a:r>
          </a:p>
        </p:txBody>
      </p:sp>
    </p:spTree>
    <p:extLst>
      <p:ext uri="{BB962C8B-B14F-4D97-AF65-F5344CB8AC3E}">
        <p14:creationId xmlns:p14="http://schemas.microsoft.com/office/powerpoint/2010/main" val="22717453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iming>
    <p:tnLst>
      <p:par>
        <p:cTn id="1" dur="indefinite" restart="never" nodeType="tmRoot"/>
      </p:par>
    </p:tnLst>
  </p:timing>
  <p:hf sldNum="0" hdr="0" dt="0"/>
  <p:txStyles>
    <p:titleStyle>
      <a:lvl1pPr algn="ctr" defTabSz="455613" rtl="0" eaLnBrk="0" fontAlgn="base" hangingPunct="0">
        <a:spcBef>
          <a:spcPct val="0"/>
        </a:spcBef>
        <a:spcAft>
          <a:spcPct val="0"/>
        </a:spcAft>
        <a:defRPr sz="3600" kern="1200">
          <a:solidFill>
            <a:schemeClr val="tx1"/>
          </a:solidFill>
          <a:latin typeface="Arial" pitchFamily="34" charset="0"/>
          <a:ea typeface="+mj-ea"/>
          <a:cs typeface="Arial" pitchFamily="34" charset="0"/>
        </a:defRPr>
      </a:lvl1pPr>
      <a:lvl2pPr algn="ctr" defTabSz="455613" rtl="0" eaLnBrk="0" fontAlgn="base" hangingPunct="0">
        <a:spcBef>
          <a:spcPct val="0"/>
        </a:spcBef>
        <a:spcAft>
          <a:spcPct val="0"/>
        </a:spcAft>
        <a:defRPr sz="3600">
          <a:solidFill>
            <a:schemeClr val="tx1"/>
          </a:solidFill>
          <a:latin typeface="Arial" charset="0"/>
          <a:cs typeface="Arial" charset="0"/>
        </a:defRPr>
      </a:lvl2pPr>
      <a:lvl3pPr algn="ctr" defTabSz="455613" rtl="0" eaLnBrk="0" fontAlgn="base" hangingPunct="0">
        <a:spcBef>
          <a:spcPct val="0"/>
        </a:spcBef>
        <a:spcAft>
          <a:spcPct val="0"/>
        </a:spcAft>
        <a:defRPr sz="3600">
          <a:solidFill>
            <a:schemeClr val="tx1"/>
          </a:solidFill>
          <a:latin typeface="Arial" charset="0"/>
          <a:cs typeface="Arial" charset="0"/>
        </a:defRPr>
      </a:lvl3pPr>
      <a:lvl4pPr algn="ctr" defTabSz="455613" rtl="0" eaLnBrk="0" fontAlgn="base" hangingPunct="0">
        <a:spcBef>
          <a:spcPct val="0"/>
        </a:spcBef>
        <a:spcAft>
          <a:spcPct val="0"/>
        </a:spcAft>
        <a:defRPr sz="3600">
          <a:solidFill>
            <a:schemeClr val="tx1"/>
          </a:solidFill>
          <a:latin typeface="Arial" charset="0"/>
          <a:cs typeface="Arial" charset="0"/>
        </a:defRPr>
      </a:lvl4pPr>
      <a:lvl5pPr algn="ctr" defTabSz="455613" rtl="0" eaLnBrk="0" fontAlgn="base" hangingPunct="0">
        <a:spcBef>
          <a:spcPct val="0"/>
        </a:spcBef>
        <a:spcAft>
          <a:spcPct val="0"/>
        </a:spcAft>
        <a:defRPr sz="3600">
          <a:solidFill>
            <a:schemeClr val="tx1"/>
          </a:solidFill>
          <a:latin typeface="Arial" charset="0"/>
          <a:cs typeface="Arial" charset="0"/>
        </a:defRPr>
      </a:lvl5pPr>
      <a:lvl6pPr marL="457200" algn="ctr" defTabSz="455613" rtl="0" fontAlgn="base">
        <a:spcBef>
          <a:spcPct val="0"/>
        </a:spcBef>
        <a:spcAft>
          <a:spcPct val="0"/>
        </a:spcAft>
        <a:defRPr sz="3600">
          <a:solidFill>
            <a:schemeClr val="tx1"/>
          </a:solidFill>
          <a:latin typeface="Arial" charset="0"/>
          <a:cs typeface="Arial" charset="0"/>
        </a:defRPr>
      </a:lvl6pPr>
      <a:lvl7pPr marL="914400" algn="ctr" defTabSz="455613" rtl="0" fontAlgn="base">
        <a:spcBef>
          <a:spcPct val="0"/>
        </a:spcBef>
        <a:spcAft>
          <a:spcPct val="0"/>
        </a:spcAft>
        <a:defRPr sz="3600">
          <a:solidFill>
            <a:schemeClr val="tx1"/>
          </a:solidFill>
          <a:latin typeface="Arial" charset="0"/>
          <a:cs typeface="Arial" charset="0"/>
        </a:defRPr>
      </a:lvl7pPr>
      <a:lvl8pPr marL="1371600" algn="ctr" defTabSz="455613" rtl="0" fontAlgn="base">
        <a:spcBef>
          <a:spcPct val="0"/>
        </a:spcBef>
        <a:spcAft>
          <a:spcPct val="0"/>
        </a:spcAft>
        <a:defRPr sz="3600">
          <a:solidFill>
            <a:schemeClr val="tx1"/>
          </a:solidFill>
          <a:latin typeface="Arial" charset="0"/>
          <a:cs typeface="Arial" charset="0"/>
        </a:defRPr>
      </a:lvl8pPr>
      <a:lvl9pPr marL="1828800" algn="ctr" defTabSz="455613" rtl="0" fontAlgn="base">
        <a:spcBef>
          <a:spcPct val="0"/>
        </a:spcBef>
        <a:spcAft>
          <a:spcPct val="0"/>
        </a:spcAft>
        <a:defRPr sz="3600">
          <a:solidFill>
            <a:schemeClr val="tx1"/>
          </a:solidFill>
          <a:latin typeface="Arial" charset="0"/>
          <a:cs typeface="Arial" charset="0"/>
        </a:defRPr>
      </a:lvl9pPr>
    </p:titleStyle>
    <p:bodyStyle>
      <a:lvl1pPr marL="341313" indent="-341313" algn="l" defTabSz="455613" rtl="0" eaLnBrk="0" fontAlgn="base" hangingPunct="0">
        <a:spcBef>
          <a:spcPct val="20000"/>
        </a:spcBef>
        <a:spcAft>
          <a:spcPct val="0"/>
        </a:spcAft>
        <a:buFont typeface="Arial" charset="0"/>
        <a:buChar char="•"/>
        <a:defRPr sz="3300" kern="1200">
          <a:solidFill>
            <a:schemeClr val="tx1"/>
          </a:solidFill>
          <a:latin typeface="+mn-lt"/>
          <a:ea typeface="+mn-ea"/>
          <a:cs typeface="+mn-cs"/>
        </a:defRPr>
      </a:lvl1pPr>
      <a:lvl2pPr marL="741363" indent="-284163" algn="l" defTabSz="455613"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1413" indent="-227013" algn="l" defTabSz="455613" rtl="0" eaLnBrk="0" fontAlgn="base" hangingPunct="0">
        <a:spcBef>
          <a:spcPct val="20000"/>
        </a:spcBef>
        <a:spcAft>
          <a:spcPct val="0"/>
        </a:spcAft>
        <a:buFont typeface="Arial" charset="0"/>
        <a:buChar char="•"/>
        <a:defRPr sz="2500" kern="1200">
          <a:solidFill>
            <a:schemeClr val="tx1"/>
          </a:solidFill>
          <a:latin typeface="+mn-lt"/>
          <a:ea typeface="+mn-ea"/>
          <a:cs typeface="+mn-cs"/>
        </a:defRPr>
      </a:lvl3pPr>
      <a:lvl4pPr marL="15986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5813" indent="-227013" algn="l" defTabSz="455613"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066" indent="-228552" algn="l" defTabSz="457103" rtl="0" eaLnBrk="1" latinLnBrk="0" hangingPunct="1">
        <a:spcBef>
          <a:spcPct val="20000"/>
        </a:spcBef>
        <a:buFont typeface="Arial"/>
        <a:buChar char="•"/>
        <a:defRPr sz="2000" kern="1200">
          <a:solidFill>
            <a:schemeClr val="tx1"/>
          </a:solidFill>
          <a:latin typeface="+mn-lt"/>
          <a:ea typeface="+mn-ea"/>
          <a:cs typeface="+mn-cs"/>
        </a:defRPr>
      </a:lvl6pPr>
      <a:lvl7pPr marL="2971169" indent="-228552" algn="l" defTabSz="457103" rtl="0" eaLnBrk="1" latinLnBrk="0" hangingPunct="1">
        <a:spcBef>
          <a:spcPct val="20000"/>
        </a:spcBef>
        <a:buFont typeface="Arial"/>
        <a:buChar char="•"/>
        <a:defRPr sz="2000" kern="1200">
          <a:solidFill>
            <a:schemeClr val="tx1"/>
          </a:solidFill>
          <a:latin typeface="+mn-lt"/>
          <a:ea typeface="+mn-ea"/>
          <a:cs typeface="+mn-cs"/>
        </a:defRPr>
      </a:lvl7pPr>
      <a:lvl8pPr marL="3428271" indent="-228552" algn="l" defTabSz="457103" rtl="0" eaLnBrk="1" latinLnBrk="0" hangingPunct="1">
        <a:spcBef>
          <a:spcPct val="20000"/>
        </a:spcBef>
        <a:buFont typeface="Arial"/>
        <a:buChar char="•"/>
        <a:defRPr sz="2000" kern="1200">
          <a:solidFill>
            <a:schemeClr val="tx1"/>
          </a:solidFill>
          <a:latin typeface="+mn-lt"/>
          <a:ea typeface="+mn-ea"/>
          <a:cs typeface="+mn-cs"/>
        </a:defRPr>
      </a:lvl8pPr>
      <a:lvl9pPr marL="3885374" indent="-228552" algn="l" defTabSz="457103"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103" rtl="0" eaLnBrk="1" latinLnBrk="0" hangingPunct="1">
        <a:defRPr sz="1800" kern="1200">
          <a:solidFill>
            <a:schemeClr val="tx1"/>
          </a:solidFill>
          <a:latin typeface="+mn-lt"/>
          <a:ea typeface="+mn-ea"/>
          <a:cs typeface="+mn-cs"/>
        </a:defRPr>
      </a:lvl1pPr>
      <a:lvl2pPr marL="457103" algn="l" defTabSz="457103" rtl="0" eaLnBrk="1" latinLnBrk="0" hangingPunct="1">
        <a:defRPr sz="1800" kern="1200">
          <a:solidFill>
            <a:schemeClr val="tx1"/>
          </a:solidFill>
          <a:latin typeface="+mn-lt"/>
          <a:ea typeface="+mn-ea"/>
          <a:cs typeface="+mn-cs"/>
        </a:defRPr>
      </a:lvl2pPr>
      <a:lvl3pPr marL="914205" algn="l" defTabSz="457103" rtl="0" eaLnBrk="1" latinLnBrk="0" hangingPunct="1">
        <a:defRPr sz="1800" kern="1200">
          <a:solidFill>
            <a:schemeClr val="tx1"/>
          </a:solidFill>
          <a:latin typeface="+mn-lt"/>
          <a:ea typeface="+mn-ea"/>
          <a:cs typeface="+mn-cs"/>
        </a:defRPr>
      </a:lvl3pPr>
      <a:lvl4pPr marL="1371309" algn="l" defTabSz="457103" rtl="0" eaLnBrk="1" latinLnBrk="0" hangingPunct="1">
        <a:defRPr sz="1800" kern="1200">
          <a:solidFill>
            <a:schemeClr val="tx1"/>
          </a:solidFill>
          <a:latin typeface="+mn-lt"/>
          <a:ea typeface="+mn-ea"/>
          <a:cs typeface="+mn-cs"/>
        </a:defRPr>
      </a:lvl4pPr>
      <a:lvl5pPr marL="1828413" algn="l" defTabSz="457103" rtl="0" eaLnBrk="1" latinLnBrk="0" hangingPunct="1">
        <a:defRPr sz="1800" kern="1200">
          <a:solidFill>
            <a:schemeClr val="tx1"/>
          </a:solidFill>
          <a:latin typeface="+mn-lt"/>
          <a:ea typeface="+mn-ea"/>
          <a:cs typeface="+mn-cs"/>
        </a:defRPr>
      </a:lvl5pPr>
      <a:lvl6pPr marL="2285514" algn="l" defTabSz="457103" rtl="0" eaLnBrk="1" latinLnBrk="0" hangingPunct="1">
        <a:defRPr sz="1800" kern="1200">
          <a:solidFill>
            <a:schemeClr val="tx1"/>
          </a:solidFill>
          <a:latin typeface="+mn-lt"/>
          <a:ea typeface="+mn-ea"/>
          <a:cs typeface="+mn-cs"/>
        </a:defRPr>
      </a:lvl6pPr>
      <a:lvl7pPr marL="2742618" algn="l" defTabSz="457103" rtl="0" eaLnBrk="1" latinLnBrk="0" hangingPunct="1">
        <a:defRPr sz="1800" kern="1200">
          <a:solidFill>
            <a:schemeClr val="tx1"/>
          </a:solidFill>
          <a:latin typeface="+mn-lt"/>
          <a:ea typeface="+mn-ea"/>
          <a:cs typeface="+mn-cs"/>
        </a:defRPr>
      </a:lvl7pPr>
      <a:lvl8pPr marL="3199720" algn="l" defTabSz="457103" rtl="0" eaLnBrk="1" latinLnBrk="0" hangingPunct="1">
        <a:defRPr sz="1800" kern="1200">
          <a:solidFill>
            <a:schemeClr val="tx1"/>
          </a:solidFill>
          <a:latin typeface="+mn-lt"/>
          <a:ea typeface="+mn-ea"/>
          <a:cs typeface="+mn-cs"/>
        </a:defRPr>
      </a:lvl8pPr>
      <a:lvl9pPr marL="3656823" algn="l" defTabSz="45710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p:nvGrpSpPr>
        <p:grpSpPr bwMode="auto">
          <a:xfrm>
            <a:off x="0" y="0"/>
            <a:ext cx="9144000" cy="6858000"/>
            <a:chOff x="0" y="0"/>
            <a:chExt cx="5760" cy="4320"/>
          </a:xfrm>
        </p:grpSpPr>
        <p:pic>
          <p:nvPicPr>
            <p:cNvPr id="1034" name="Picture 7" descr="fond"/>
            <p:cNvPicPr>
              <a:picLocks noChangeAspect="1" noChangeArrowheads="1"/>
            </p:cNvPicPr>
            <p:nvPr userDrawn="1"/>
          </p:nvPicPr>
          <p:blipFill>
            <a:blip r:embed="rId14">
              <a:extLst>
                <a:ext uri="{28A0092B-C50C-407E-A947-70E740481C1C}">
                  <a14:useLocalDpi xmlns:a14="http://schemas.microsoft.com/office/drawing/2010/main" val="0"/>
                </a:ext>
              </a:extLst>
            </a:blip>
            <a:srcRect t="89561" b="529"/>
            <a:stretch>
              <a:fillRect/>
            </a:stretch>
          </p:blipFill>
          <p:spPr bwMode="auto">
            <a:xfrm>
              <a:off x="0" y="3890"/>
              <a:ext cx="5760"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4" descr="fond"/>
            <p:cNvPicPr>
              <a:picLocks noChangeAspect="1" noChangeArrowheads="1"/>
            </p:cNvPicPr>
            <p:nvPr userDrawn="1"/>
          </p:nvPicPr>
          <p:blipFill>
            <a:blip r:embed="rId14">
              <a:extLst>
                <a:ext uri="{28A0092B-C50C-407E-A947-70E740481C1C}">
                  <a14:useLocalDpi xmlns:a14="http://schemas.microsoft.com/office/drawing/2010/main" val="0"/>
                </a:ext>
              </a:extLst>
            </a:blip>
            <a:srcRect b="91005"/>
            <a:stretch>
              <a:fillRect/>
            </a:stretch>
          </p:blipFill>
          <p:spPr bwMode="auto">
            <a:xfrm>
              <a:off x="0" y="0"/>
              <a:ext cx="576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7"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2625" y="6548438"/>
            <a:ext cx="8474075"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 name="Rectangle 2"/>
          <p:cNvSpPr>
            <a:spLocks noGrp="1" noChangeArrowheads="1"/>
          </p:cNvSpPr>
          <p:nvPr>
            <p:ph type="title"/>
          </p:nvPr>
        </p:nvSpPr>
        <p:spPr bwMode="auto">
          <a:xfrm>
            <a:off x="611188" y="241300"/>
            <a:ext cx="6113462"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fr-FR" smtClean="0"/>
              <a:t>Cliquez pour modifier le style du titre</a:t>
            </a:r>
          </a:p>
        </p:txBody>
      </p:sp>
      <p:sp>
        <p:nvSpPr>
          <p:cNvPr id="1029" name="Rectangle 3"/>
          <p:cNvSpPr>
            <a:spLocks noGrp="1" noChangeArrowheads="1"/>
          </p:cNvSpPr>
          <p:nvPr>
            <p:ph type="body" idx="1"/>
          </p:nvPr>
        </p:nvSpPr>
        <p:spPr bwMode="auto">
          <a:xfrm>
            <a:off x="250825" y="1125538"/>
            <a:ext cx="8659813"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5"/>
          <p:cNvSpPr>
            <a:spLocks noGrp="1" noChangeArrowheads="1"/>
          </p:cNvSpPr>
          <p:nvPr>
            <p:ph type="ftr" sz="quarter" idx="3"/>
          </p:nvPr>
        </p:nvSpPr>
        <p:spPr bwMode="auto">
          <a:xfrm>
            <a:off x="827088" y="6548438"/>
            <a:ext cx="8131175"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eaLnBrk="1" hangingPunct="1">
              <a:defRPr sz="700">
                <a:solidFill>
                  <a:schemeClr val="bg1"/>
                </a:solidFill>
                <a:latin typeface="Arial" charset="0"/>
                <a:cs typeface="Arial" charset="0"/>
              </a:defRPr>
            </a:lvl1pPr>
          </a:lstStyle>
          <a:p>
            <a:pPr fontAlgn="base">
              <a:spcBef>
                <a:spcPct val="0"/>
              </a:spcBef>
              <a:spcAft>
                <a:spcPct val="0"/>
              </a:spcAft>
              <a:defRPr/>
            </a:pPr>
            <a:fld id="{B47C838B-BA8D-4F19-B5DC-7357F0B6213B}" type="datetime1">
              <a:rPr lang="fr-FR">
                <a:solidFill>
                  <a:srgbClr val="FFFFFF"/>
                </a:solidFill>
              </a:rPr>
              <a:pPr fontAlgn="base">
                <a:spcBef>
                  <a:spcPct val="0"/>
                </a:spcBef>
                <a:spcAft>
                  <a:spcPct val="0"/>
                </a:spcAft>
                <a:defRPr/>
              </a:pPr>
              <a:t>06/09/2019</a:t>
            </a:fld>
            <a:r>
              <a:rPr lang="fr-FR">
                <a:solidFill>
                  <a:srgbClr val="FFFFFF"/>
                </a:solidFill>
              </a:rPr>
              <a:t> • Page : N° </a:t>
            </a:r>
            <a:fld id="{4935DA0A-DC6A-4AA8-AA96-0A1A35CD8E03}" type="slidenum">
              <a:rPr lang="fr-FR">
                <a:solidFill>
                  <a:srgbClr val="FFFFFF"/>
                </a:solidFill>
              </a:rPr>
              <a:pPr fontAlgn="base">
                <a:spcBef>
                  <a:spcPct val="0"/>
                </a:spcBef>
                <a:spcAft>
                  <a:spcPct val="0"/>
                </a:spcAft>
                <a:defRPr/>
              </a:pPr>
              <a:t>‹N°›</a:t>
            </a:fld>
            <a:r>
              <a:rPr lang="fr-FR">
                <a:solidFill>
                  <a:srgbClr val="FFFFFF"/>
                </a:solidFill>
              </a:rPr>
              <a:t> </a:t>
            </a:r>
          </a:p>
        </p:txBody>
      </p:sp>
      <p:sp>
        <p:nvSpPr>
          <p:cNvPr id="1031" name="Text Box 13"/>
          <p:cNvSpPr txBox="1">
            <a:spLocks noChangeArrowheads="1"/>
          </p:cNvSpPr>
          <p:nvPr/>
        </p:nvSpPr>
        <p:spPr bwMode="auto">
          <a:xfrm>
            <a:off x="827088" y="6683375"/>
            <a:ext cx="81375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defRPr/>
            </a:pPr>
            <a:r>
              <a:rPr lang="fr-FR" sz="700" smtClean="0">
                <a:solidFill>
                  <a:srgbClr val="FFFFFF"/>
                </a:solidFill>
              </a:rPr>
              <a:t>GIE CA Technologies - Ce document est la propriété exclusive du GIE CA Technologies et ne peut être utilisé ou reproduit qu’avec l’autorisation écrite du GIE CA Technologies</a:t>
            </a:r>
          </a:p>
        </p:txBody>
      </p:sp>
      <p:pic>
        <p:nvPicPr>
          <p:cNvPr id="1032" name="Picture 3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500063"/>
            <a:ext cx="57308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35"/>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16688" y="212725"/>
            <a:ext cx="2627312"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647036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Lst>
  <p:hf sldNum="0" hdr="0" dt="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charset="0"/>
          <a:cs typeface="Arial" charset="0"/>
        </a:defRPr>
      </a:lvl2pPr>
      <a:lvl3pPr algn="l" rtl="0" eaLnBrk="0" fontAlgn="base" hangingPunct="0">
        <a:spcBef>
          <a:spcPct val="0"/>
        </a:spcBef>
        <a:spcAft>
          <a:spcPct val="0"/>
        </a:spcAft>
        <a:defRPr sz="2200" b="1">
          <a:solidFill>
            <a:schemeClr val="tx2"/>
          </a:solidFill>
          <a:latin typeface="Arial" charset="0"/>
          <a:cs typeface="Arial" charset="0"/>
        </a:defRPr>
      </a:lvl3pPr>
      <a:lvl4pPr algn="l" rtl="0" eaLnBrk="0" fontAlgn="base" hangingPunct="0">
        <a:spcBef>
          <a:spcPct val="0"/>
        </a:spcBef>
        <a:spcAft>
          <a:spcPct val="0"/>
        </a:spcAft>
        <a:defRPr sz="2200" b="1">
          <a:solidFill>
            <a:schemeClr val="tx2"/>
          </a:solidFill>
          <a:latin typeface="Arial" charset="0"/>
          <a:cs typeface="Arial" charset="0"/>
        </a:defRPr>
      </a:lvl4pPr>
      <a:lvl5pPr algn="l" rtl="0" eaLnBrk="0" fontAlgn="base" hangingPunct="0">
        <a:spcBef>
          <a:spcPct val="0"/>
        </a:spcBef>
        <a:spcAft>
          <a:spcPct val="0"/>
        </a:spcAft>
        <a:defRPr sz="2200" b="1">
          <a:solidFill>
            <a:schemeClr val="tx2"/>
          </a:solidFill>
          <a:latin typeface="Arial" charset="0"/>
          <a:cs typeface="Arial" charset="0"/>
        </a:defRPr>
      </a:lvl5pPr>
      <a:lvl6pPr marL="457200" algn="l" rtl="0" fontAlgn="base">
        <a:spcBef>
          <a:spcPct val="0"/>
        </a:spcBef>
        <a:spcAft>
          <a:spcPct val="0"/>
        </a:spcAft>
        <a:defRPr sz="2200" b="1">
          <a:solidFill>
            <a:schemeClr val="tx2"/>
          </a:solidFill>
          <a:latin typeface="Arial" charset="0"/>
          <a:cs typeface="Arial" charset="0"/>
        </a:defRPr>
      </a:lvl6pPr>
      <a:lvl7pPr marL="914400" algn="l" rtl="0" fontAlgn="base">
        <a:spcBef>
          <a:spcPct val="0"/>
        </a:spcBef>
        <a:spcAft>
          <a:spcPct val="0"/>
        </a:spcAft>
        <a:defRPr sz="2200" b="1">
          <a:solidFill>
            <a:schemeClr val="tx2"/>
          </a:solidFill>
          <a:latin typeface="Arial" charset="0"/>
          <a:cs typeface="Arial" charset="0"/>
        </a:defRPr>
      </a:lvl7pPr>
      <a:lvl8pPr marL="1371600" algn="l" rtl="0" fontAlgn="base">
        <a:spcBef>
          <a:spcPct val="0"/>
        </a:spcBef>
        <a:spcAft>
          <a:spcPct val="0"/>
        </a:spcAft>
        <a:defRPr sz="2200" b="1">
          <a:solidFill>
            <a:schemeClr val="tx2"/>
          </a:solidFill>
          <a:latin typeface="Arial" charset="0"/>
          <a:cs typeface="Arial" charset="0"/>
        </a:defRPr>
      </a:lvl8pPr>
      <a:lvl9pPr marL="1828800" algn="l" rtl="0" fontAlgn="base">
        <a:spcBef>
          <a:spcPct val="0"/>
        </a:spcBef>
        <a:spcAft>
          <a:spcPct val="0"/>
        </a:spcAft>
        <a:defRPr sz="22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n"/>
        <a:defRPr>
          <a:solidFill>
            <a:schemeClr val="tx1"/>
          </a:solidFill>
          <a:latin typeface="+mn-lt"/>
          <a:cs typeface="+mn-cs"/>
        </a:defRPr>
      </a:lvl2pPr>
      <a:lvl3pPr marL="1143000" indent="-228600" algn="l" rtl="0" eaLnBrk="0" fontAlgn="base" hangingPunct="0">
        <a:spcBef>
          <a:spcPct val="20000"/>
        </a:spcBef>
        <a:spcAft>
          <a:spcPct val="0"/>
        </a:spcAft>
        <a:buClr>
          <a:schemeClr val="accent2"/>
        </a:buClr>
        <a:buSzPct val="60000"/>
        <a:buFont typeface="Wingdings" pitchFamily="2" charset="2"/>
        <a:buChar char="o"/>
        <a:defRPr sz="1600">
          <a:solidFill>
            <a:schemeClr val="tx1"/>
          </a:solidFill>
          <a:latin typeface="+mn-lt"/>
          <a:cs typeface="+mn-cs"/>
        </a:defRPr>
      </a:lvl3pPr>
      <a:lvl4pPr marL="1600200" indent="-228600" algn="l" rtl="0" eaLnBrk="0" fontAlgn="base" hangingPunct="0">
        <a:spcBef>
          <a:spcPct val="20000"/>
        </a:spcBef>
        <a:spcAft>
          <a:spcPct val="0"/>
        </a:spcAft>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Font typeface="Wingdings" pitchFamily="2" charset="2"/>
        <a:buChar char="§"/>
        <a:defRPr sz="16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p:nvGrpSpPr>
        <p:grpSpPr bwMode="auto">
          <a:xfrm>
            <a:off x="0" y="0"/>
            <a:ext cx="9144000" cy="6858000"/>
            <a:chOff x="0" y="0"/>
            <a:chExt cx="5760" cy="4320"/>
          </a:xfrm>
        </p:grpSpPr>
        <p:pic>
          <p:nvPicPr>
            <p:cNvPr id="1034" name="Picture 7" descr="fond"/>
            <p:cNvPicPr>
              <a:picLocks noChangeAspect="1" noChangeArrowheads="1"/>
            </p:cNvPicPr>
            <p:nvPr userDrawn="1"/>
          </p:nvPicPr>
          <p:blipFill>
            <a:blip r:embed="rId14">
              <a:extLst>
                <a:ext uri="{28A0092B-C50C-407E-A947-70E740481C1C}">
                  <a14:useLocalDpi xmlns:a14="http://schemas.microsoft.com/office/drawing/2010/main" val="0"/>
                </a:ext>
              </a:extLst>
            </a:blip>
            <a:srcRect t="89561" b="529"/>
            <a:stretch>
              <a:fillRect/>
            </a:stretch>
          </p:blipFill>
          <p:spPr bwMode="auto">
            <a:xfrm>
              <a:off x="0" y="3890"/>
              <a:ext cx="5760"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4" descr="fond"/>
            <p:cNvPicPr>
              <a:picLocks noChangeAspect="1" noChangeArrowheads="1"/>
            </p:cNvPicPr>
            <p:nvPr userDrawn="1"/>
          </p:nvPicPr>
          <p:blipFill>
            <a:blip r:embed="rId14">
              <a:extLst>
                <a:ext uri="{28A0092B-C50C-407E-A947-70E740481C1C}">
                  <a14:useLocalDpi xmlns:a14="http://schemas.microsoft.com/office/drawing/2010/main" val="0"/>
                </a:ext>
              </a:extLst>
            </a:blip>
            <a:srcRect b="91005"/>
            <a:stretch>
              <a:fillRect/>
            </a:stretch>
          </p:blipFill>
          <p:spPr bwMode="auto">
            <a:xfrm>
              <a:off x="0" y="0"/>
              <a:ext cx="576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7"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2625" y="6548438"/>
            <a:ext cx="8474075"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 name="Rectangle 2"/>
          <p:cNvSpPr>
            <a:spLocks noGrp="1" noChangeArrowheads="1"/>
          </p:cNvSpPr>
          <p:nvPr>
            <p:ph type="title"/>
          </p:nvPr>
        </p:nvSpPr>
        <p:spPr bwMode="auto">
          <a:xfrm>
            <a:off x="611188" y="241300"/>
            <a:ext cx="6113462"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fr-FR" smtClean="0"/>
              <a:t>Cliquez pour modifier le style du titre</a:t>
            </a:r>
          </a:p>
        </p:txBody>
      </p:sp>
      <p:sp>
        <p:nvSpPr>
          <p:cNvPr id="1029" name="Rectangle 3"/>
          <p:cNvSpPr>
            <a:spLocks noGrp="1" noChangeArrowheads="1"/>
          </p:cNvSpPr>
          <p:nvPr>
            <p:ph type="body" idx="1"/>
          </p:nvPr>
        </p:nvSpPr>
        <p:spPr bwMode="auto">
          <a:xfrm>
            <a:off x="250825" y="1125538"/>
            <a:ext cx="8659813"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5"/>
          <p:cNvSpPr>
            <a:spLocks noGrp="1" noChangeArrowheads="1"/>
          </p:cNvSpPr>
          <p:nvPr>
            <p:ph type="ftr" sz="quarter" idx="3"/>
          </p:nvPr>
        </p:nvSpPr>
        <p:spPr bwMode="auto">
          <a:xfrm>
            <a:off x="827088" y="6548438"/>
            <a:ext cx="8131175"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eaLnBrk="1" hangingPunct="1">
              <a:defRPr sz="700">
                <a:solidFill>
                  <a:schemeClr val="bg1"/>
                </a:solidFill>
                <a:latin typeface="Arial" charset="0"/>
                <a:cs typeface="Arial" charset="0"/>
              </a:defRPr>
            </a:lvl1pPr>
          </a:lstStyle>
          <a:p>
            <a:pPr fontAlgn="base">
              <a:spcBef>
                <a:spcPct val="0"/>
              </a:spcBef>
              <a:spcAft>
                <a:spcPct val="0"/>
              </a:spcAft>
              <a:defRPr/>
            </a:pPr>
            <a:fld id="{B47C838B-BA8D-4F19-B5DC-7357F0B6213B}" type="datetime1">
              <a:rPr lang="fr-FR">
                <a:solidFill>
                  <a:srgbClr val="FFFFFF"/>
                </a:solidFill>
              </a:rPr>
              <a:pPr fontAlgn="base">
                <a:spcBef>
                  <a:spcPct val="0"/>
                </a:spcBef>
                <a:spcAft>
                  <a:spcPct val="0"/>
                </a:spcAft>
                <a:defRPr/>
              </a:pPr>
              <a:t>06/09/2019</a:t>
            </a:fld>
            <a:r>
              <a:rPr lang="fr-FR">
                <a:solidFill>
                  <a:srgbClr val="FFFFFF"/>
                </a:solidFill>
              </a:rPr>
              <a:t> • Page : N° </a:t>
            </a:r>
            <a:fld id="{4935DA0A-DC6A-4AA8-AA96-0A1A35CD8E03}" type="slidenum">
              <a:rPr lang="fr-FR">
                <a:solidFill>
                  <a:srgbClr val="FFFFFF"/>
                </a:solidFill>
              </a:rPr>
              <a:pPr fontAlgn="base">
                <a:spcBef>
                  <a:spcPct val="0"/>
                </a:spcBef>
                <a:spcAft>
                  <a:spcPct val="0"/>
                </a:spcAft>
                <a:defRPr/>
              </a:pPr>
              <a:t>‹N°›</a:t>
            </a:fld>
            <a:r>
              <a:rPr lang="fr-FR">
                <a:solidFill>
                  <a:srgbClr val="FFFFFF"/>
                </a:solidFill>
              </a:rPr>
              <a:t> </a:t>
            </a:r>
          </a:p>
        </p:txBody>
      </p:sp>
      <p:sp>
        <p:nvSpPr>
          <p:cNvPr id="1031" name="Text Box 13"/>
          <p:cNvSpPr txBox="1">
            <a:spLocks noChangeArrowheads="1"/>
          </p:cNvSpPr>
          <p:nvPr/>
        </p:nvSpPr>
        <p:spPr bwMode="auto">
          <a:xfrm>
            <a:off x="827088" y="6683375"/>
            <a:ext cx="81375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defRPr/>
            </a:pPr>
            <a:r>
              <a:rPr lang="fr-FR" sz="700" smtClean="0">
                <a:solidFill>
                  <a:srgbClr val="FFFFFF"/>
                </a:solidFill>
              </a:rPr>
              <a:t>GIE CA Technologies - Ce document est la propriété exclusive du GIE CA Technologies et ne peut être utilisé ou reproduit qu’avec l’autorisation écrite du GIE CA Technologies</a:t>
            </a:r>
          </a:p>
        </p:txBody>
      </p:sp>
      <p:pic>
        <p:nvPicPr>
          <p:cNvPr id="1032" name="Picture 3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500063"/>
            <a:ext cx="57308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35"/>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16688" y="212725"/>
            <a:ext cx="2627312"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879521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Lst>
  <p:hf sldNum="0" hdr="0" dt="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charset="0"/>
          <a:cs typeface="Arial" charset="0"/>
        </a:defRPr>
      </a:lvl2pPr>
      <a:lvl3pPr algn="l" rtl="0" eaLnBrk="0" fontAlgn="base" hangingPunct="0">
        <a:spcBef>
          <a:spcPct val="0"/>
        </a:spcBef>
        <a:spcAft>
          <a:spcPct val="0"/>
        </a:spcAft>
        <a:defRPr sz="2200" b="1">
          <a:solidFill>
            <a:schemeClr val="tx2"/>
          </a:solidFill>
          <a:latin typeface="Arial" charset="0"/>
          <a:cs typeface="Arial" charset="0"/>
        </a:defRPr>
      </a:lvl3pPr>
      <a:lvl4pPr algn="l" rtl="0" eaLnBrk="0" fontAlgn="base" hangingPunct="0">
        <a:spcBef>
          <a:spcPct val="0"/>
        </a:spcBef>
        <a:spcAft>
          <a:spcPct val="0"/>
        </a:spcAft>
        <a:defRPr sz="2200" b="1">
          <a:solidFill>
            <a:schemeClr val="tx2"/>
          </a:solidFill>
          <a:latin typeface="Arial" charset="0"/>
          <a:cs typeface="Arial" charset="0"/>
        </a:defRPr>
      </a:lvl4pPr>
      <a:lvl5pPr algn="l" rtl="0" eaLnBrk="0" fontAlgn="base" hangingPunct="0">
        <a:spcBef>
          <a:spcPct val="0"/>
        </a:spcBef>
        <a:spcAft>
          <a:spcPct val="0"/>
        </a:spcAft>
        <a:defRPr sz="2200" b="1">
          <a:solidFill>
            <a:schemeClr val="tx2"/>
          </a:solidFill>
          <a:latin typeface="Arial" charset="0"/>
          <a:cs typeface="Arial" charset="0"/>
        </a:defRPr>
      </a:lvl5pPr>
      <a:lvl6pPr marL="457200" algn="l" rtl="0" fontAlgn="base">
        <a:spcBef>
          <a:spcPct val="0"/>
        </a:spcBef>
        <a:spcAft>
          <a:spcPct val="0"/>
        </a:spcAft>
        <a:defRPr sz="2200" b="1">
          <a:solidFill>
            <a:schemeClr val="tx2"/>
          </a:solidFill>
          <a:latin typeface="Arial" charset="0"/>
          <a:cs typeface="Arial" charset="0"/>
        </a:defRPr>
      </a:lvl6pPr>
      <a:lvl7pPr marL="914400" algn="l" rtl="0" fontAlgn="base">
        <a:spcBef>
          <a:spcPct val="0"/>
        </a:spcBef>
        <a:spcAft>
          <a:spcPct val="0"/>
        </a:spcAft>
        <a:defRPr sz="2200" b="1">
          <a:solidFill>
            <a:schemeClr val="tx2"/>
          </a:solidFill>
          <a:latin typeface="Arial" charset="0"/>
          <a:cs typeface="Arial" charset="0"/>
        </a:defRPr>
      </a:lvl7pPr>
      <a:lvl8pPr marL="1371600" algn="l" rtl="0" fontAlgn="base">
        <a:spcBef>
          <a:spcPct val="0"/>
        </a:spcBef>
        <a:spcAft>
          <a:spcPct val="0"/>
        </a:spcAft>
        <a:defRPr sz="2200" b="1">
          <a:solidFill>
            <a:schemeClr val="tx2"/>
          </a:solidFill>
          <a:latin typeface="Arial" charset="0"/>
          <a:cs typeface="Arial" charset="0"/>
        </a:defRPr>
      </a:lvl8pPr>
      <a:lvl9pPr marL="1828800" algn="l" rtl="0" fontAlgn="base">
        <a:spcBef>
          <a:spcPct val="0"/>
        </a:spcBef>
        <a:spcAft>
          <a:spcPct val="0"/>
        </a:spcAft>
        <a:defRPr sz="22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n"/>
        <a:defRPr>
          <a:solidFill>
            <a:schemeClr val="tx1"/>
          </a:solidFill>
          <a:latin typeface="+mn-lt"/>
          <a:cs typeface="+mn-cs"/>
        </a:defRPr>
      </a:lvl2pPr>
      <a:lvl3pPr marL="1143000" indent="-228600" algn="l" rtl="0" eaLnBrk="0" fontAlgn="base" hangingPunct="0">
        <a:spcBef>
          <a:spcPct val="20000"/>
        </a:spcBef>
        <a:spcAft>
          <a:spcPct val="0"/>
        </a:spcAft>
        <a:buClr>
          <a:schemeClr val="accent2"/>
        </a:buClr>
        <a:buSzPct val="60000"/>
        <a:buFont typeface="Wingdings" pitchFamily="2" charset="2"/>
        <a:buChar char="o"/>
        <a:defRPr sz="1600">
          <a:solidFill>
            <a:schemeClr val="tx1"/>
          </a:solidFill>
          <a:latin typeface="+mn-lt"/>
          <a:cs typeface="+mn-cs"/>
        </a:defRPr>
      </a:lvl3pPr>
      <a:lvl4pPr marL="1600200" indent="-228600" algn="l" rtl="0" eaLnBrk="0" fontAlgn="base" hangingPunct="0">
        <a:spcBef>
          <a:spcPct val="20000"/>
        </a:spcBef>
        <a:spcAft>
          <a:spcPct val="0"/>
        </a:spcAft>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Font typeface="Wingdings" pitchFamily="2" charset="2"/>
        <a:buChar char="§"/>
        <a:defRPr sz="16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p:nvGrpSpPr>
        <p:grpSpPr bwMode="auto">
          <a:xfrm>
            <a:off x="0" y="0"/>
            <a:ext cx="9144000" cy="6858000"/>
            <a:chOff x="0" y="0"/>
            <a:chExt cx="5760" cy="4320"/>
          </a:xfrm>
        </p:grpSpPr>
        <p:pic>
          <p:nvPicPr>
            <p:cNvPr id="1034" name="Picture 7" descr="fond"/>
            <p:cNvPicPr>
              <a:picLocks noChangeAspect="1" noChangeArrowheads="1"/>
            </p:cNvPicPr>
            <p:nvPr userDrawn="1"/>
          </p:nvPicPr>
          <p:blipFill>
            <a:blip r:embed="rId14">
              <a:extLst>
                <a:ext uri="{28A0092B-C50C-407E-A947-70E740481C1C}">
                  <a14:useLocalDpi xmlns:a14="http://schemas.microsoft.com/office/drawing/2010/main" val="0"/>
                </a:ext>
              </a:extLst>
            </a:blip>
            <a:srcRect t="89561" b="529"/>
            <a:stretch>
              <a:fillRect/>
            </a:stretch>
          </p:blipFill>
          <p:spPr bwMode="auto">
            <a:xfrm>
              <a:off x="0" y="3890"/>
              <a:ext cx="5760"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4" descr="fond"/>
            <p:cNvPicPr>
              <a:picLocks noChangeAspect="1" noChangeArrowheads="1"/>
            </p:cNvPicPr>
            <p:nvPr userDrawn="1"/>
          </p:nvPicPr>
          <p:blipFill>
            <a:blip r:embed="rId14">
              <a:extLst>
                <a:ext uri="{28A0092B-C50C-407E-A947-70E740481C1C}">
                  <a14:useLocalDpi xmlns:a14="http://schemas.microsoft.com/office/drawing/2010/main" val="0"/>
                </a:ext>
              </a:extLst>
            </a:blip>
            <a:srcRect b="91005"/>
            <a:stretch>
              <a:fillRect/>
            </a:stretch>
          </p:blipFill>
          <p:spPr bwMode="auto">
            <a:xfrm>
              <a:off x="0" y="0"/>
              <a:ext cx="576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027"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2625" y="6548438"/>
            <a:ext cx="8474075" cy="195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8" name="Rectangle 2"/>
          <p:cNvSpPr>
            <a:spLocks noGrp="1" noChangeArrowheads="1"/>
          </p:cNvSpPr>
          <p:nvPr>
            <p:ph type="title"/>
          </p:nvPr>
        </p:nvSpPr>
        <p:spPr bwMode="auto">
          <a:xfrm>
            <a:off x="611188" y="241300"/>
            <a:ext cx="6113462"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fr-FR" smtClean="0"/>
              <a:t>Cliquez pour modifier le style du titre</a:t>
            </a:r>
          </a:p>
        </p:txBody>
      </p:sp>
      <p:sp>
        <p:nvSpPr>
          <p:cNvPr id="1029" name="Rectangle 3"/>
          <p:cNvSpPr>
            <a:spLocks noGrp="1" noChangeArrowheads="1"/>
          </p:cNvSpPr>
          <p:nvPr>
            <p:ph type="body" idx="1"/>
          </p:nvPr>
        </p:nvSpPr>
        <p:spPr bwMode="auto">
          <a:xfrm>
            <a:off x="250825" y="1125538"/>
            <a:ext cx="8659813" cy="5360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2" name="Rectangle 5"/>
          <p:cNvSpPr>
            <a:spLocks noGrp="1" noChangeArrowheads="1"/>
          </p:cNvSpPr>
          <p:nvPr>
            <p:ph type="ftr" sz="quarter" idx="3"/>
          </p:nvPr>
        </p:nvSpPr>
        <p:spPr bwMode="auto">
          <a:xfrm>
            <a:off x="827088" y="6548438"/>
            <a:ext cx="8131175" cy="16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eaLnBrk="1" hangingPunct="1">
              <a:defRPr sz="700">
                <a:solidFill>
                  <a:schemeClr val="bg1"/>
                </a:solidFill>
                <a:latin typeface="Arial" charset="0"/>
                <a:cs typeface="Arial" charset="0"/>
              </a:defRPr>
            </a:lvl1pPr>
          </a:lstStyle>
          <a:p>
            <a:pPr fontAlgn="base">
              <a:spcBef>
                <a:spcPct val="0"/>
              </a:spcBef>
              <a:spcAft>
                <a:spcPct val="0"/>
              </a:spcAft>
              <a:defRPr/>
            </a:pPr>
            <a:fld id="{B47C838B-BA8D-4F19-B5DC-7357F0B6213B}" type="datetime1">
              <a:rPr lang="fr-FR">
                <a:solidFill>
                  <a:srgbClr val="FFFFFF"/>
                </a:solidFill>
              </a:rPr>
              <a:pPr fontAlgn="base">
                <a:spcBef>
                  <a:spcPct val="0"/>
                </a:spcBef>
                <a:spcAft>
                  <a:spcPct val="0"/>
                </a:spcAft>
                <a:defRPr/>
              </a:pPr>
              <a:t>06/09/2019</a:t>
            </a:fld>
            <a:r>
              <a:rPr lang="fr-FR">
                <a:solidFill>
                  <a:srgbClr val="FFFFFF"/>
                </a:solidFill>
              </a:rPr>
              <a:t> • Page : N° </a:t>
            </a:r>
            <a:fld id="{4935DA0A-DC6A-4AA8-AA96-0A1A35CD8E03}" type="slidenum">
              <a:rPr lang="fr-FR">
                <a:solidFill>
                  <a:srgbClr val="FFFFFF"/>
                </a:solidFill>
              </a:rPr>
              <a:pPr fontAlgn="base">
                <a:spcBef>
                  <a:spcPct val="0"/>
                </a:spcBef>
                <a:spcAft>
                  <a:spcPct val="0"/>
                </a:spcAft>
                <a:defRPr/>
              </a:pPr>
              <a:t>‹N°›</a:t>
            </a:fld>
            <a:r>
              <a:rPr lang="fr-FR">
                <a:solidFill>
                  <a:srgbClr val="FFFFFF"/>
                </a:solidFill>
              </a:rPr>
              <a:t> </a:t>
            </a:r>
          </a:p>
        </p:txBody>
      </p:sp>
      <p:sp>
        <p:nvSpPr>
          <p:cNvPr id="1031" name="Text Box 13"/>
          <p:cNvSpPr txBox="1">
            <a:spLocks noChangeArrowheads="1"/>
          </p:cNvSpPr>
          <p:nvPr/>
        </p:nvSpPr>
        <p:spPr bwMode="auto">
          <a:xfrm>
            <a:off x="827088" y="6683375"/>
            <a:ext cx="8137525" cy="20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ctr" eaLnBrk="0" fontAlgn="base" hangingPunct="0">
              <a:spcBef>
                <a:spcPct val="0"/>
              </a:spcBef>
              <a:spcAft>
                <a:spcPct val="0"/>
              </a:spcAft>
              <a:defRPr>
                <a:solidFill>
                  <a:schemeClr val="tx1"/>
                </a:solidFill>
                <a:latin typeface="Arial" charset="0"/>
                <a:cs typeface="Arial" charset="0"/>
              </a:defRPr>
            </a:lvl6pPr>
            <a:lvl7pPr marL="2971800" indent="-228600" algn="ctr" eaLnBrk="0" fontAlgn="base" hangingPunct="0">
              <a:spcBef>
                <a:spcPct val="0"/>
              </a:spcBef>
              <a:spcAft>
                <a:spcPct val="0"/>
              </a:spcAft>
              <a:defRPr>
                <a:solidFill>
                  <a:schemeClr val="tx1"/>
                </a:solidFill>
                <a:latin typeface="Arial" charset="0"/>
                <a:cs typeface="Arial" charset="0"/>
              </a:defRPr>
            </a:lvl7pPr>
            <a:lvl8pPr marL="3429000" indent="-228600" algn="ctr" eaLnBrk="0" fontAlgn="base" hangingPunct="0">
              <a:spcBef>
                <a:spcPct val="0"/>
              </a:spcBef>
              <a:spcAft>
                <a:spcPct val="0"/>
              </a:spcAft>
              <a:defRPr>
                <a:solidFill>
                  <a:schemeClr val="tx1"/>
                </a:solidFill>
                <a:latin typeface="Arial" charset="0"/>
                <a:cs typeface="Arial" charset="0"/>
              </a:defRPr>
            </a:lvl8pPr>
            <a:lvl9pPr marL="3886200" indent="-228600" algn="ctr"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defRPr/>
            </a:pPr>
            <a:r>
              <a:rPr lang="fr-FR" sz="700" smtClean="0">
                <a:solidFill>
                  <a:srgbClr val="FFFFFF"/>
                </a:solidFill>
              </a:rPr>
              <a:t>GIE CA Technologies - Ce document est la propriété exclusive du GIE CA Technologies et ne peut être utilisé ou reproduit qu’avec l’autorisation écrite du GIE CA Technologies</a:t>
            </a:r>
          </a:p>
        </p:txBody>
      </p:sp>
      <p:pic>
        <p:nvPicPr>
          <p:cNvPr id="1032" name="Picture 34"/>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500063"/>
            <a:ext cx="573088" cy="41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35"/>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516688" y="212725"/>
            <a:ext cx="2627312"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733839"/>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hf sldNum="0" hdr="0" dt="0"/>
  <p:txStyles>
    <p:titleStyle>
      <a:lvl1pPr algn="l" rtl="0" eaLnBrk="0" fontAlgn="base" hangingPunct="0">
        <a:spcBef>
          <a:spcPct val="0"/>
        </a:spcBef>
        <a:spcAft>
          <a:spcPct val="0"/>
        </a:spcAft>
        <a:defRPr sz="2200" b="1">
          <a:solidFill>
            <a:schemeClr val="tx2"/>
          </a:solidFill>
          <a:latin typeface="+mj-lt"/>
          <a:ea typeface="+mj-ea"/>
          <a:cs typeface="+mj-cs"/>
        </a:defRPr>
      </a:lvl1pPr>
      <a:lvl2pPr algn="l" rtl="0" eaLnBrk="0" fontAlgn="base" hangingPunct="0">
        <a:spcBef>
          <a:spcPct val="0"/>
        </a:spcBef>
        <a:spcAft>
          <a:spcPct val="0"/>
        </a:spcAft>
        <a:defRPr sz="2200" b="1">
          <a:solidFill>
            <a:schemeClr val="tx2"/>
          </a:solidFill>
          <a:latin typeface="Arial" charset="0"/>
          <a:cs typeface="Arial" charset="0"/>
        </a:defRPr>
      </a:lvl2pPr>
      <a:lvl3pPr algn="l" rtl="0" eaLnBrk="0" fontAlgn="base" hangingPunct="0">
        <a:spcBef>
          <a:spcPct val="0"/>
        </a:spcBef>
        <a:spcAft>
          <a:spcPct val="0"/>
        </a:spcAft>
        <a:defRPr sz="2200" b="1">
          <a:solidFill>
            <a:schemeClr val="tx2"/>
          </a:solidFill>
          <a:latin typeface="Arial" charset="0"/>
          <a:cs typeface="Arial" charset="0"/>
        </a:defRPr>
      </a:lvl3pPr>
      <a:lvl4pPr algn="l" rtl="0" eaLnBrk="0" fontAlgn="base" hangingPunct="0">
        <a:spcBef>
          <a:spcPct val="0"/>
        </a:spcBef>
        <a:spcAft>
          <a:spcPct val="0"/>
        </a:spcAft>
        <a:defRPr sz="2200" b="1">
          <a:solidFill>
            <a:schemeClr val="tx2"/>
          </a:solidFill>
          <a:latin typeface="Arial" charset="0"/>
          <a:cs typeface="Arial" charset="0"/>
        </a:defRPr>
      </a:lvl4pPr>
      <a:lvl5pPr algn="l" rtl="0" eaLnBrk="0" fontAlgn="base" hangingPunct="0">
        <a:spcBef>
          <a:spcPct val="0"/>
        </a:spcBef>
        <a:spcAft>
          <a:spcPct val="0"/>
        </a:spcAft>
        <a:defRPr sz="2200" b="1">
          <a:solidFill>
            <a:schemeClr val="tx2"/>
          </a:solidFill>
          <a:latin typeface="Arial" charset="0"/>
          <a:cs typeface="Arial" charset="0"/>
        </a:defRPr>
      </a:lvl5pPr>
      <a:lvl6pPr marL="457200" algn="l" rtl="0" fontAlgn="base">
        <a:spcBef>
          <a:spcPct val="0"/>
        </a:spcBef>
        <a:spcAft>
          <a:spcPct val="0"/>
        </a:spcAft>
        <a:defRPr sz="2200" b="1">
          <a:solidFill>
            <a:schemeClr val="tx2"/>
          </a:solidFill>
          <a:latin typeface="Arial" charset="0"/>
          <a:cs typeface="Arial" charset="0"/>
        </a:defRPr>
      </a:lvl6pPr>
      <a:lvl7pPr marL="914400" algn="l" rtl="0" fontAlgn="base">
        <a:spcBef>
          <a:spcPct val="0"/>
        </a:spcBef>
        <a:spcAft>
          <a:spcPct val="0"/>
        </a:spcAft>
        <a:defRPr sz="2200" b="1">
          <a:solidFill>
            <a:schemeClr val="tx2"/>
          </a:solidFill>
          <a:latin typeface="Arial" charset="0"/>
          <a:cs typeface="Arial" charset="0"/>
        </a:defRPr>
      </a:lvl7pPr>
      <a:lvl8pPr marL="1371600" algn="l" rtl="0" fontAlgn="base">
        <a:spcBef>
          <a:spcPct val="0"/>
        </a:spcBef>
        <a:spcAft>
          <a:spcPct val="0"/>
        </a:spcAft>
        <a:defRPr sz="2200" b="1">
          <a:solidFill>
            <a:schemeClr val="tx2"/>
          </a:solidFill>
          <a:latin typeface="Arial" charset="0"/>
          <a:cs typeface="Arial" charset="0"/>
        </a:defRPr>
      </a:lvl8pPr>
      <a:lvl9pPr marL="1828800" algn="l" rtl="0" fontAlgn="base">
        <a:spcBef>
          <a:spcPct val="0"/>
        </a:spcBef>
        <a:spcAft>
          <a:spcPct val="0"/>
        </a:spcAft>
        <a:defRPr sz="22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lr>
          <a:schemeClr val="accent2"/>
        </a:buClr>
        <a:buFont typeface="Wingdings" pitchFamily="2" charset="2"/>
        <a:buChar char="n"/>
        <a:defRPr sz="20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0000"/>
        <a:buFont typeface="Wingdings" pitchFamily="2" charset="2"/>
        <a:buChar char="n"/>
        <a:defRPr>
          <a:solidFill>
            <a:schemeClr val="tx1"/>
          </a:solidFill>
          <a:latin typeface="+mn-lt"/>
          <a:cs typeface="+mn-cs"/>
        </a:defRPr>
      </a:lvl2pPr>
      <a:lvl3pPr marL="1143000" indent="-228600" algn="l" rtl="0" eaLnBrk="0" fontAlgn="base" hangingPunct="0">
        <a:spcBef>
          <a:spcPct val="20000"/>
        </a:spcBef>
        <a:spcAft>
          <a:spcPct val="0"/>
        </a:spcAft>
        <a:buClr>
          <a:schemeClr val="accent2"/>
        </a:buClr>
        <a:buSzPct val="60000"/>
        <a:buFont typeface="Wingdings" pitchFamily="2" charset="2"/>
        <a:buChar char="o"/>
        <a:defRPr sz="1600">
          <a:solidFill>
            <a:schemeClr val="tx1"/>
          </a:solidFill>
          <a:latin typeface="+mn-lt"/>
          <a:cs typeface="+mn-cs"/>
        </a:defRPr>
      </a:lvl3pPr>
      <a:lvl4pPr marL="1600200" indent="-228600" algn="l" rtl="0" eaLnBrk="0" fontAlgn="base" hangingPunct="0">
        <a:spcBef>
          <a:spcPct val="20000"/>
        </a:spcBef>
        <a:spcAft>
          <a:spcPct val="0"/>
        </a:spcAft>
        <a:buFont typeface="Wingdings" pitchFamily="2" charset="2"/>
        <a:buChar char="§"/>
        <a:defRPr sz="1600">
          <a:solidFill>
            <a:schemeClr val="tx1"/>
          </a:solidFill>
          <a:latin typeface="+mn-lt"/>
          <a:cs typeface="+mn-cs"/>
        </a:defRPr>
      </a:lvl4pPr>
      <a:lvl5pPr marL="2057400" indent="-228600" algn="l" rtl="0" eaLnBrk="0" fontAlgn="base" hangingPunct="0">
        <a:spcBef>
          <a:spcPct val="20000"/>
        </a:spcBef>
        <a:spcAft>
          <a:spcPct val="0"/>
        </a:spcAft>
        <a:buFont typeface="Wingdings" pitchFamily="2" charset="2"/>
        <a:buChar char="§"/>
        <a:defRPr sz="1600">
          <a:solidFill>
            <a:schemeClr val="tx1"/>
          </a:solidFill>
          <a:latin typeface="+mn-lt"/>
          <a:cs typeface="+mn-cs"/>
        </a:defRPr>
      </a:lvl5pPr>
      <a:lvl6pPr marL="2514600" indent="-228600" algn="l" rtl="0" fontAlgn="base">
        <a:spcBef>
          <a:spcPct val="20000"/>
        </a:spcBef>
        <a:spcAft>
          <a:spcPct val="0"/>
        </a:spcAft>
        <a:buFont typeface="Wingdings" pitchFamily="2" charset="2"/>
        <a:buChar char="§"/>
        <a:defRPr sz="1600">
          <a:solidFill>
            <a:schemeClr val="tx1"/>
          </a:solidFill>
          <a:latin typeface="+mn-lt"/>
          <a:cs typeface="+mn-cs"/>
        </a:defRPr>
      </a:lvl6pPr>
      <a:lvl7pPr marL="2971800" indent="-228600" algn="l" rtl="0" fontAlgn="base">
        <a:spcBef>
          <a:spcPct val="20000"/>
        </a:spcBef>
        <a:spcAft>
          <a:spcPct val="0"/>
        </a:spcAft>
        <a:buFont typeface="Wingdings" pitchFamily="2" charset="2"/>
        <a:buChar char="§"/>
        <a:defRPr sz="1600">
          <a:solidFill>
            <a:schemeClr val="tx1"/>
          </a:solidFill>
          <a:latin typeface="+mn-lt"/>
          <a:cs typeface="+mn-cs"/>
        </a:defRPr>
      </a:lvl7pPr>
      <a:lvl8pPr marL="3429000" indent="-228600" algn="l" rtl="0" fontAlgn="base">
        <a:spcBef>
          <a:spcPct val="20000"/>
        </a:spcBef>
        <a:spcAft>
          <a:spcPct val="0"/>
        </a:spcAft>
        <a:buFont typeface="Wingdings" pitchFamily="2" charset="2"/>
        <a:buChar char="§"/>
        <a:defRPr sz="1600">
          <a:solidFill>
            <a:schemeClr val="tx1"/>
          </a:solidFill>
          <a:latin typeface="+mn-lt"/>
          <a:cs typeface="+mn-cs"/>
        </a:defRPr>
      </a:lvl8pPr>
      <a:lvl9pPr marL="3886200" indent="-228600" algn="l" rtl="0" fontAlgn="base">
        <a:spcBef>
          <a:spcPct val="20000"/>
        </a:spcBef>
        <a:spcAft>
          <a:spcPct val="0"/>
        </a:spcAft>
        <a:buFont typeface="Wingdings" pitchFamily="2" charset="2"/>
        <a:buChar char="§"/>
        <a:defRPr sz="1600">
          <a:solidFill>
            <a:schemeClr val="tx1"/>
          </a:solidFill>
          <a:latin typeface="+mn-lt"/>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r>
              <a:rPr lang="fr-FR" b="0" dirty="0"/>
              <a:t/>
            </a:r>
            <a:br>
              <a:rPr lang="fr-FR" b="0" dirty="0"/>
            </a:br>
            <a:r>
              <a:rPr lang="fr-FR" dirty="0" smtClean="0"/>
              <a:t>Présentation Data</a:t>
            </a:r>
            <a:endParaRPr lang="fr-FR" altLang="fr-FR" dirty="0" smtClean="0">
              <a:latin typeface="Arial" charset="0"/>
              <a:cs typeface="Arial" charset="0"/>
            </a:endParaRP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dirty="0"/>
          </a:p>
        </p:txBody>
      </p:sp>
      <p:sp>
        <p:nvSpPr>
          <p:cNvPr id="12292"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fr-FR" altLang="fr-FR" sz="1300"/>
          </a:p>
        </p:txBody>
      </p:sp>
    </p:spTree>
    <p:extLst>
      <p:ext uri="{BB962C8B-B14F-4D97-AF65-F5344CB8AC3E}">
        <p14:creationId xmlns:p14="http://schemas.microsoft.com/office/powerpoint/2010/main" val="38462197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dirty="0" smtClean="0">
                <a:latin typeface="Arial" charset="0"/>
                <a:cs typeface="Arial" charset="0"/>
              </a:rPr>
              <a:t>Architecture détaillée des SIO / SID V2</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a:p>
        </p:txBody>
      </p:sp>
      <p:sp>
        <p:nvSpPr>
          <p:cNvPr id="19460"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fr-FR" altLang="fr-FR" sz="1300"/>
          </a:p>
        </p:txBody>
      </p:sp>
    </p:spTree>
    <p:extLst>
      <p:ext uri="{BB962C8B-B14F-4D97-AF65-F5344CB8AC3E}">
        <p14:creationId xmlns:p14="http://schemas.microsoft.com/office/powerpoint/2010/main" val="27623204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Rectangle 102"/>
          <p:cNvSpPr/>
          <p:nvPr/>
        </p:nvSpPr>
        <p:spPr>
          <a:xfrm>
            <a:off x="2790826" y="2790826"/>
            <a:ext cx="3044825" cy="1343025"/>
          </a:xfrm>
          <a:prstGeom prst="rect">
            <a:avLst/>
          </a:prstGeom>
          <a:solidFill>
            <a:schemeClr val="accent6">
              <a:lumMod val="20000"/>
              <a:lumOff val="80000"/>
              <a:alpha val="61000"/>
            </a:schemeClr>
          </a:solidFill>
          <a:ln>
            <a:noFill/>
          </a:ln>
          <a:effectLst/>
        </p:spPr>
        <p:style>
          <a:lnRef idx="1">
            <a:schemeClr val="accent1"/>
          </a:lnRef>
          <a:fillRef idx="3">
            <a:schemeClr val="accent1"/>
          </a:fillRef>
          <a:effectRef idx="2">
            <a:schemeClr val="accent1"/>
          </a:effectRef>
          <a:fontRef idx="minor">
            <a:schemeClr val="lt1"/>
          </a:fontRef>
        </p:style>
        <p:txBody>
          <a:bodyPr lIns="103155" tIns="51577" rIns="103155" bIns="51577" anchor="ctr"/>
          <a:lstStyle/>
          <a:p>
            <a:pPr algn="just" defTabSz="457068" fontAlgn="auto">
              <a:spcBef>
                <a:spcPts val="0"/>
              </a:spcBef>
              <a:spcAft>
                <a:spcPts val="0"/>
              </a:spcAft>
              <a:defRPr/>
            </a:pPr>
            <a:endParaRPr lang="fr-FR" sz="1600" dirty="0">
              <a:solidFill>
                <a:prstClr val="white"/>
              </a:solidFill>
              <a:latin typeface="Arial"/>
              <a:cs typeface="Arial"/>
            </a:endParaRPr>
          </a:p>
        </p:txBody>
      </p:sp>
      <p:sp>
        <p:nvSpPr>
          <p:cNvPr id="5" name="Rectangle à coins arrondis 4"/>
          <p:cNvSpPr/>
          <p:nvPr/>
        </p:nvSpPr>
        <p:spPr>
          <a:xfrm>
            <a:off x="1068388" y="2413002"/>
            <a:ext cx="3225800" cy="4119563"/>
          </a:xfrm>
          <a:prstGeom prst="roundRect">
            <a:avLst/>
          </a:prstGeom>
          <a:solidFill>
            <a:srgbClr val="0D9BB7"/>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03155" tIns="51577" rIns="103155" bIns="51577" anchor="b" anchorCtr="1"/>
          <a:lstStyle/>
          <a:p>
            <a:pPr algn="ctr" defTabSz="457068" fontAlgn="auto">
              <a:spcBef>
                <a:spcPts val="0"/>
              </a:spcBef>
              <a:spcAft>
                <a:spcPts val="0"/>
              </a:spcAft>
              <a:defRPr/>
            </a:pPr>
            <a:r>
              <a:rPr lang="fr-FR" sz="1600" b="1" dirty="0">
                <a:solidFill>
                  <a:prstClr val="white"/>
                </a:solidFill>
                <a:effectLst>
                  <a:outerShdw blurRad="38100" dist="38100" dir="2700000" algn="tl">
                    <a:srgbClr val="000000">
                      <a:alpha val="43137"/>
                    </a:srgbClr>
                  </a:outerShdw>
                </a:effectLst>
                <a:latin typeface="Arial"/>
                <a:cs typeface="Arial"/>
              </a:rPr>
              <a:t>SIO</a:t>
            </a:r>
          </a:p>
        </p:txBody>
      </p:sp>
      <p:sp>
        <p:nvSpPr>
          <p:cNvPr id="183" name="Rectangle 182"/>
          <p:cNvSpPr/>
          <p:nvPr/>
        </p:nvSpPr>
        <p:spPr>
          <a:xfrm>
            <a:off x="2763839" y="2413002"/>
            <a:ext cx="1449387" cy="2239963"/>
          </a:xfrm>
          <a:prstGeom prst="rect">
            <a:avLst/>
          </a:prstGeom>
          <a:solidFill>
            <a:schemeClr val="accent6">
              <a:lumMod val="20000"/>
              <a:lumOff val="80000"/>
              <a:alpha val="61000"/>
            </a:schemeClr>
          </a:solidFill>
          <a:ln w="28575">
            <a:noFill/>
          </a:ln>
          <a:effectLst/>
        </p:spPr>
        <p:style>
          <a:lnRef idx="1">
            <a:schemeClr val="accent1"/>
          </a:lnRef>
          <a:fillRef idx="3">
            <a:schemeClr val="accent1"/>
          </a:fillRef>
          <a:effectRef idx="2">
            <a:schemeClr val="accent1"/>
          </a:effectRef>
          <a:fontRef idx="minor">
            <a:schemeClr val="lt1"/>
          </a:fontRef>
        </p:style>
        <p:txBody>
          <a:bodyPr lIns="103155" tIns="51577" rIns="103155" bIns="51577" anchor="ctr"/>
          <a:lstStyle/>
          <a:p>
            <a:pPr algn="just" defTabSz="457068" fontAlgn="auto">
              <a:spcBef>
                <a:spcPts val="0"/>
              </a:spcBef>
              <a:spcAft>
                <a:spcPts val="0"/>
              </a:spcAft>
              <a:defRPr/>
            </a:pPr>
            <a:endParaRPr lang="fr-FR" sz="1600" dirty="0">
              <a:solidFill>
                <a:prstClr val="white"/>
              </a:solidFill>
              <a:latin typeface="Arial"/>
              <a:cs typeface="Arial"/>
            </a:endParaRPr>
          </a:p>
        </p:txBody>
      </p:sp>
      <p:sp>
        <p:nvSpPr>
          <p:cNvPr id="6" name="Rectangle à coins arrondis 5"/>
          <p:cNvSpPr/>
          <p:nvPr/>
        </p:nvSpPr>
        <p:spPr>
          <a:xfrm>
            <a:off x="4370389" y="2405063"/>
            <a:ext cx="3225800" cy="4127500"/>
          </a:xfrm>
          <a:prstGeom prst="roundRect">
            <a:avLst/>
          </a:prstGeom>
          <a:solidFill>
            <a:srgbClr val="EAC9B0"/>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03155" tIns="51577" rIns="103155" bIns="51577" anchor="b"/>
          <a:lstStyle/>
          <a:p>
            <a:pPr algn="ctr" defTabSz="457068" fontAlgn="auto">
              <a:spcBef>
                <a:spcPts val="0"/>
              </a:spcBef>
              <a:spcAft>
                <a:spcPts val="0"/>
              </a:spcAft>
              <a:defRPr/>
            </a:pPr>
            <a:endParaRPr lang="fr-FR" sz="1600" b="1" dirty="0">
              <a:solidFill>
                <a:prstClr val="white"/>
              </a:solidFill>
              <a:effectLst>
                <a:outerShdw blurRad="38100" dist="38100" dir="2700000" algn="tl">
                  <a:srgbClr val="000000">
                    <a:alpha val="43137"/>
                  </a:srgbClr>
                </a:outerShdw>
              </a:effectLst>
              <a:latin typeface="Arial"/>
              <a:cs typeface="Arial"/>
            </a:endParaRPr>
          </a:p>
          <a:p>
            <a:pPr algn="ctr" defTabSz="457068" fontAlgn="auto">
              <a:spcBef>
                <a:spcPts val="0"/>
              </a:spcBef>
              <a:spcAft>
                <a:spcPts val="0"/>
              </a:spcAft>
              <a:defRPr/>
            </a:pPr>
            <a:r>
              <a:rPr lang="fr-FR" sz="1600" b="1" dirty="0">
                <a:solidFill>
                  <a:prstClr val="white"/>
                </a:solidFill>
                <a:effectLst>
                  <a:outerShdw blurRad="38100" dist="38100" dir="2700000" algn="tl">
                    <a:srgbClr val="000000">
                      <a:alpha val="43137"/>
                    </a:srgbClr>
                  </a:outerShdw>
                </a:effectLst>
                <a:latin typeface="Arial"/>
                <a:cs typeface="Arial"/>
              </a:rPr>
              <a:t>SID</a:t>
            </a:r>
          </a:p>
        </p:txBody>
      </p:sp>
      <p:sp>
        <p:nvSpPr>
          <p:cNvPr id="110" name="Rectangle à coins arrondis 109"/>
          <p:cNvSpPr/>
          <p:nvPr/>
        </p:nvSpPr>
        <p:spPr>
          <a:xfrm>
            <a:off x="1095375" y="989015"/>
            <a:ext cx="2000250" cy="1330325"/>
          </a:xfrm>
          <a:prstGeom prst="round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03155" tIns="51577" rIns="103155" bIns="51577"/>
          <a:lstStyle/>
          <a:p>
            <a:pPr algn="ctr" defTabSz="457068" fontAlgn="auto">
              <a:spcBef>
                <a:spcPts val="0"/>
              </a:spcBef>
              <a:spcAft>
                <a:spcPts val="0"/>
              </a:spcAft>
              <a:defRPr/>
            </a:pPr>
            <a:r>
              <a:rPr lang="fr-FR" sz="1600" b="1" dirty="0">
                <a:solidFill>
                  <a:prstClr val="black"/>
                </a:solidFill>
                <a:latin typeface="Arial"/>
                <a:cs typeface="Arial"/>
              </a:rPr>
              <a:t>Divers</a:t>
            </a:r>
          </a:p>
        </p:txBody>
      </p:sp>
      <p:sp>
        <p:nvSpPr>
          <p:cNvPr id="106" name="Rectangle 105"/>
          <p:cNvSpPr/>
          <p:nvPr/>
        </p:nvSpPr>
        <p:spPr>
          <a:xfrm>
            <a:off x="1212850" y="2274888"/>
            <a:ext cx="1423988" cy="2336800"/>
          </a:xfrm>
          <a:prstGeom prst="rect">
            <a:avLst/>
          </a:prstGeom>
          <a:solidFill>
            <a:schemeClr val="accent6">
              <a:lumMod val="20000"/>
              <a:lumOff val="80000"/>
              <a:alpha val="44000"/>
            </a:schemeClr>
          </a:solidFill>
          <a:ln>
            <a:noFill/>
          </a:ln>
          <a:effectLst/>
        </p:spPr>
        <p:style>
          <a:lnRef idx="1">
            <a:schemeClr val="accent1"/>
          </a:lnRef>
          <a:fillRef idx="3">
            <a:schemeClr val="accent1"/>
          </a:fillRef>
          <a:effectRef idx="2">
            <a:schemeClr val="accent1"/>
          </a:effectRef>
          <a:fontRef idx="minor">
            <a:schemeClr val="lt1"/>
          </a:fontRef>
        </p:style>
        <p:txBody>
          <a:bodyPr lIns="103155" tIns="51577" rIns="103155" bIns="51577" anchor="ctr"/>
          <a:lstStyle/>
          <a:p>
            <a:pPr algn="ctr" defTabSz="457068" fontAlgn="auto">
              <a:spcBef>
                <a:spcPts val="0"/>
              </a:spcBef>
              <a:spcAft>
                <a:spcPts val="0"/>
              </a:spcAft>
              <a:defRPr/>
            </a:pPr>
            <a:endParaRPr lang="fr-FR" sz="1600" dirty="0">
              <a:solidFill>
                <a:prstClr val="white"/>
              </a:solidFill>
              <a:latin typeface="Arial"/>
              <a:cs typeface="Arial"/>
            </a:endParaRPr>
          </a:p>
        </p:txBody>
      </p:sp>
      <p:sp>
        <p:nvSpPr>
          <p:cNvPr id="4" name="Rectangle à coins arrondis 3"/>
          <p:cNvSpPr/>
          <p:nvPr/>
        </p:nvSpPr>
        <p:spPr>
          <a:xfrm>
            <a:off x="3335339" y="973139"/>
            <a:ext cx="4260850" cy="1330325"/>
          </a:xfrm>
          <a:prstGeom prst="round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103155" tIns="51577" rIns="103155" bIns="51577"/>
          <a:lstStyle/>
          <a:p>
            <a:pPr algn="ctr" defTabSz="457068" fontAlgn="auto">
              <a:spcBef>
                <a:spcPts val="0"/>
              </a:spcBef>
              <a:spcAft>
                <a:spcPts val="0"/>
              </a:spcAft>
              <a:defRPr/>
            </a:pPr>
            <a:r>
              <a:rPr lang="fr-FR" sz="1600" b="1" dirty="0">
                <a:solidFill>
                  <a:prstClr val="black"/>
                </a:solidFill>
                <a:latin typeface="Arial"/>
                <a:cs typeface="Arial"/>
              </a:rPr>
              <a:t>Caisse Régionale</a:t>
            </a:r>
          </a:p>
        </p:txBody>
      </p:sp>
      <p:sp>
        <p:nvSpPr>
          <p:cNvPr id="105" name="Rectangle 104"/>
          <p:cNvSpPr/>
          <p:nvPr/>
        </p:nvSpPr>
        <p:spPr>
          <a:xfrm>
            <a:off x="1219201" y="1349375"/>
            <a:ext cx="6189663" cy="954088"/>
          </a:xfrm>
          <a:prstGeom prst="rect">
            <a:avLst/>
          </a:prstGeom>
          <a:solidFill>
            <a:srgbClr val="B9D7B1">
              <a:alpha val="44000"/>
            </a:srgbClr>
          </a:solidFill>
          <a:ln>
            <a:noFill/>
          </a:ln>
          <a:effectLst/>
        </p:spPr>
        <p:style>
          <a:lnRef idx="1">
            <a:schemeClr val="accent1"/>
          </a:lnRef>
          <a:fillRef idx="3">
            <a:schemeClr val="accent1"/>
          </a:fillRef>
          <a:effectRef idx="2">
            <a:schemeClr val="accent1"/>
          </a:effectRef>
          <a:fontRef idx="minor">
            <a:schemeClr val="lt1"/>
          </a:fontRef>
        </p:style>
        <p:txBody>
          <a:bodyPr lIns="103155" tIns="51577" rIns="103155" bIns="51577" anchor="ctr"/>
          <a:lstStyle/>
          <a:p>
            <a:pPr algn="ctr" defTabSz="457068" fontAlgn="auto">
              <a:spcBef>
                <a:spcPts val="0"/>
              </a:spcBef>
              <a:spcAft>
                <a:spcPts val="0"/>
              </a:spcAft>
              <a:defRPr/>
            </a:pPr>
            <a:endParaRPr lang="fr-FR" sz="1600" dirty="0">
              <a:solidFill>
                <a:prstClr val="white"/>
              </a:solidFill>
              <a:latin typeface="Arial"/>
              <a:cs typeface="Arial"/>
            </a:endParaRPr>
          </a:p>
        </p:txBody>
      </p:sp>
      <p:sp>
        <p:nvSpPr>
          <p:cNvPr id="104" name="Rectangle 103"/>
          <p:cNvSpPr/>
          <p:nvPr/>
        </p:nvSpPr>
        <p:spPr>
          <a:xfrm>
            <a:off x="1993901" y="4694238"/>
            <a:ext cx="5540375" cy="1339850"/>
          </a:xfrm>
          <a:prstGeom prst="rect">
            <a:avLst/>
          </a:prstGeom>
          <a:solidFill>
            <a:schemeClr val="accent6">
              <a:lumMod val="20000"/>
              <a:lumOff val="80000"/>
              <a:alpha val="49000"/>
            </a:schemeClr>
          </a:solidFill>
          <a:ln>
            <a:noFill/>
          </a:ln>
          <a:effectLst/>
        </p:spPr>
        <p:style>
          <a:lnRef idx="1">
            <a:schemeClr val="accent1"/>
          </a:lnRef>
          <a:fillRef idx="3">
            <a:schemeClr val="accent1"/>
          </a:fillRef>
          <a:effectRef idx="2">
            <a:schemeClr val="accent1"/>
          </a:effectRef>
          <a:fontRef idx="minor">
            <a:schemeClr val="lt1"/>
          </a:fontRef>
        </p:style>
        <p:txBody>
          <a:bodyPr lIns="103155" tIns="51577" rIns="103155" bIns="51577"/>
          <a:lstStyle/>
          <a:p>
            <a:pPr defTabSz="457068" fontAlgn="auto">
              <a:spcBef>
                <a:spcPts val="0"/>
              </a:spcBef>
              <a:spcAft>
                <a:spcPts val="0"/>
              </a:spcAft>
              <a:defRPr/>
            </a:pPr>
            <a:endParaRPr lang="fr-FR" sz="1600" dirty="0">
              <a:solidFill>
                <a:prstClr val="white"/>
              </a:solidFill>
              <a:latin typeface="Arial"/>
              <a:cs typeface="Arial"/>
            </a:endParaRPr>
          </a:p>
        </p:txBody>
      </p:sp>
      <p:sp>
        <p:nvSpPr>
          <p:cNvPr id="36875" name="Titre 1"/>
          <p:cNvSpPr>
            <a:spLocks noGrp="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mtClean="0">
                <a:latin typeface="Arial" charset="0"/>
                <a:cs typeface="Arial" charset="0"/>
              </a:rPr>
              <a:t>Urbanisation du SIO et du SID</a:t>
            </a:r>
          </a:p>
        </p:txBody>
      </p:sp>
      <p:sp>
        <p:nvSpPr>
          <p:cNvPr id="8" name="Organigramme : Alternative 7"/>
          <p:cNvSpPr/>
          <p:nvPr/>
        </p:nvSpPr>
        <p:spPr>
          <a:xfrm>
            <a:off x="1336676" y="3640138"/>
            <a:ext cx="1058863" cy="868362"/>
          </a:xfrm>
          <a:prstGeom prst="flowChartAlternateProcess">
            <a:avLst/>
          </a:prstGeom>
          <a:solidFill>
            <a:srgbClr val="0073AC"/>
          </a:solidFill>
          <a:ln w="25400" cap="flat" cmpd="sng" algn="ctr">
            <a:solidFill>
              <a:sysClr val="window" lastClr="FFFFFF"/>
            </a:solidFill>
            <a:prstDash val="solid"/>
          </a:ln>
          <a:effectLst/>
        </p:spPr>
        <p:txBody>
          <a:bodyPr lIns="79711" tIns="39856" rIns="79711" bIns="39856" anchor="ctr"/>
          <a:lstStyle/>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SIO</a:t>
            </a:r>
          </a:p>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Production bancaire</a:t>
            </a:r>
          </a:p>
        </p:txBody>
      </p:sp>
      <p:grpSp>
        <p:nvGrpSpPr>
          <p:cNvPr id="36877" name="Groupe 8"/>
          <p:cNvGrpSpPr>
            <a:grpSpLocks/>
          </p:cNvGrpSpPr>
          <p:nvPr/>
        </p:nvGrpSpPr>
        <p:grpSpPr bwMode="auto">
          <a:xfrm>
            <a:off x="3057525" y="2446340"/>
            <a:ext cx="977900" cy="1055687"/>
            <a:chOff x="2648725" y="2356831"/>
            <a:chExt cx="809157" cy="879040"/>
          </a:xfrm>
        </p:grpSpPr>
        <p:grpSp>
          <p:nvGrpSpPr>
            <p:cNvPr id="37034" name="Groupe 9"/>
            <p:cNvGrpSpPr>
              <a:grpSpLocks/>
            </p:cNvGrpSpPr>
            <p:nvPr/>
          </p:nvGrpSpPr>
          <p:grpSpPr bwMode="auto">
            <a:xfrm>
              <a:off x="2671906" y="2365775"/>
              <a:ext cx="785976" cy="870096"/>
              <a:chOff x="535113" y="3356746"/>
              <a:chExt cx="1614244" cy="1847592"/>
            </a:xfrm>
          </p:grpSpPr>
          <p:sp>
            <p:nvSpPr>
              <p:cNvPr id="12" name="Cylindre 11"/>
              <p:cNvSpPr/>
              <p:nvPr/>
            </p:nvSpPr>
            <p:spPr bwMode="gray">
              <a:xfrm>
                <a:off x="536065" y="3357402"/>
                <a:ext cx="1613292" cy="1846936"/>
              </a:xfrm>
              <a:prstGeom prst="can">
                <a:avLst/>
              </a:prstGeom>
              <a:solidFill>
                <a:srgbClr val="0073AC"/>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grpSp>
            <p:nvGrpSpPr>
              <p:cNvPr id="37037" name="Groupe 12"/>
              <p:cNvGrpSpPr>
                <a:grpSpLocks/>
              </p:cNvGrpSpPr>
              <p:nvPr/>
            </p:nvGrpSpPr>
            <p:grpSpPr bwMode="auto">
              <a:xfrm>
                <a:off x="604163" y="3974777"/>
                <a:ext cx="1465312" cy="912293"/>
                <a:chOff x="4211960" y="3632470"/>
                <a:chExt cx="1969368" cy="1212879"/>
              </a:xfrm>
            </p:grpSpPr>
            <p:sp>
              <p:nvSpPr>
                <p:cNvPr id="14" name="Organigramme : Stockage interne 13"/>
                <p:cNvSpPr/>
                <p:nvPr/>
              </p:nvSpPr>
              <p:spPr>
                <a:xfrm>
                  <a:off x="4240090" y="3632658"/>
                  <a:ext cx="478611" cy="302271"/>
                </a:xfrm>
                <a:prstGeom prst="flowChartInternalStorage">
                  <a:avLst/>
                </a:prstGeom>
                <a:solidFill>
                  <a:srgbClr val="C0504D">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5" name="Organigramme : Stockage interne 14"/>
                <p:cNvSpPr/>
                <p:nvPr/>
              </p:nvSpPr>
              <p:spPr>
                <a:xfrm>
                  <a:off x="4515653" y="4386466"/>
                  <a:ext cx="474984" cy="302271"/>
                </a:xfrm>
                <a:prstGeom prst="flowChartInternalStorage">
                  <a:avLst/>
                </a:prstGeom>
                <a:solidFill>
                  <a:srgbClr val="9BBB59">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6" name="Organigramme : Stockage interne 15"/>
                <p:cNvSpPr/>
                <p:nvPr/>
              </p:nvSpPr>
              <p:spPr>
                <a:xfrm>
                  <a:off x="5219066" y="4087928"/>
                  <a:ext cx="503990" cy="298538"/>
                </a:xfrm>
                <a:prstGeom prst="flowChartInternalStorage">
                  <a:avLst/>
                </a:prstGeom>
                <a:solidFill>
                  <a:srgbClr val="F79646">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7" name="Organigramme : Stockage interne 16"/>
                <p:cNvSpPr/>
                <p:nvPr/>
              </p:nvSpPr>
              <p:spPr>
                <a:xfrm>
                  <a:off x="4392375" y="3785660"/>
                  <a:ext cx="478611" cy="298538"/>
                </a:xfrm>
                <a:prstGeom prst="flowChartInternalStorage">
                  <a:avLst/>
                </a:prstGeom>
                <a:solidFill>
                  <a:srgbClr val="C0504D">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8" name="Organigramme : Stockage interne 17"/>
                <p:cNvSpPr/>
                <p:nvPr/>
              </p:nvSpPr>
              <p:spPr>
                <a:xfrm>
                  <a:off x="4544660" y="3938659"/>
                  <a:ext cx="478611" cy="298538"/>
                </a:xfrm>
                <a:prstGeom prst="flowChartInternalStorage">
                  <a:avLst/>
                </a:prstGeom>
                <a:solidFill>
                  <a:srgbClr val="C0504D">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9" name="Organigramme : Stockage interne 18"/>
                <p:cNvSpPr/>
                <p:nvPr/>
              </p:nvSpPr>
              <p:spPr>
                <a:xfrm>
                  <a:off x="4657060" y="4539468"/>
                  <a:ext cx="485862" cy="302268"/>
                </a:xfrm>
                <a:prstGeom prst="flowChartInternalStorage">
                  <a:avLst/>
                </a:prstGeom>
                <a:solidFill>
                  <a:srgbClr val="9BBB59">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0" name="Organigramme : Stockage interne 19"/>
                <p:cNvSpPr/>
                <p:nvPr/>
              </p:nvSpPr>
              <p:spPr>
                <a:xfrm>
                  <a:off x="5371351" y="4240930"/>
                  <a:ext cx="503990" cy="298538"/>
                </a:xfrm>
                <a:prstGeom prst="flowChartInternalStorage">
                  <a:avLst/>
                </a:prstGeom>
                <a:solidFill>
                  <a:srgbClr val="F79646">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1" name="Organigramme : Stockage interne 20"/>
                <p:cNvSpPr/>
                <p:nvPr/>
              </p:nvSpPr>
              <p:spPr>
                <a:xfrm>
                  <a:off x="5523636" y="4393929"/>
                  <a:ext cx="503990" cy="298538"/>
                </a:xfrm>
                <a:prstGeom prst="flowChartInternalStorage">
                  <a:avLst/>
                </a:prstGeom>
                <a:solidFill>
                  <a:srgbClr val="F79646">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2" name="Organigramme : Stockage interne 21"/>
                <p:cNvSpPr/>
                <p:nvPr/>
              </p:nvSpPr>
              <p:spPr>
                <a:xfrm>
                  <a:off x="5675922" y="4543198"/>
                  <a:ext cx="503990" cy="302271"/>
                </a:xfrm>
                <a:prstGeom prst="flowChartInternalStorage">
                  <a:avLst/>
                </a:prstGeom>
                <a:solidFill>
                  <a:srgbClr val="F79646">
                    <a:lumMod val="40000"/>
                    <a:lumOff val="6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grpSp>
        </p:grpSp>
        <p:sp>
          <p:nvSpPr>
            <p:cNvPr id="11" name="ZoneTexte 10"/>
            <p:cNvSpPr txBox="1"/>
            <p:nvPr/>
          </p:nvSpPr>
          <p:spPr>
            <a:xfrm>
              <a:off x="2648725" y="2356831"/>
              <a:ext cx="781573" cy="333110"/>
            </a:xfrm>
            <a:prstGeom prst="rect">
              <a:avLst/>
            </a:prstGeom>
            <a:noFill/>
          </p:spPr>
          <p:txBody>
            <a:bodyPr>
              <a:spAutoFit/>
            </a:bodyPr>
            <a:lstStyle/>
            <a:p>
              <a:pPr algn="ctr" defTabSz="797118" fontAlgn="auto">
                <a:spcBef>
                  <a:spcPts val="0"/>
                </a:spcBef>
                <a:spcAft>
                  <a:spcPts val="0"/>
                </a:spcAft>
                <a:defRPr/>
              </a:pPr>
              <a:r>
                <a:rPr lang="fr-FR" sz="1000" b="1" kern="0" dirty="0">
                  <a:solidFill>
                    <a:sysClr val="window" lastClr="FFFFFF"/>
                  </a:solidFill>
                  <a:effectLst>
                    <a:outerShdw blurRad="38100" dist="38100" dir="2700000" algn="tl">
                      <a:srgbClr val="000000">
                        <a:alpha val="43137"/>
                      </a:srgbClr>
                    </a:outerShdw>
                  </a:effectLst>
                  <a:latin typeface="Calibri"/>
                </a:rPr>
                <a:t>Copies de</a:t>
              </a:r>
            </a:p>
            <a:p>
              <a:pPr algn="ctr" defTabSz="797118" fontAlgn="auto">
                <a:spcBef>
                  <a:spcPts val="0"/>
                </a:spcBef>
                <a:spcAft>
                  <a:spcPts val="0"/>
                </a:spcAft>
                <a:defRPr/>
              </a:pPr>
              <a:r>
                <a:rPr lang="fr-FR" sz="1000" b="1" kern="0" dirty="0">
                  <a:solidFill>
                    <a:sysClr val="window" lastClr="FFFFFF"/>
                  </a:solidFill>
                  <a:effectLst>
                    <a:outerShdw blurRad="38100" dist="38100" dir="2700000" algn="tl">
                      <a:srgbClr val="000000">
                        <a:alpha val="43137"/>
                      </a:srgbClr>
                    </a:outerShdw>
                  </a:effectLst>
                  <a:latin typeface="Calibri"/>
                </a:rPr>
                <a:t>Production</a:t>
              </a:r>
            </a:p>
          </p:txBody>
        </p:sp>
      </p:grpSp>
      <p:grpSp>
        <p:nvGrpSpPr>
          <p:cNvPr id="36878" name="Groupe 22"/>
          <p:cNvGrpSpPr>
            <a:grpSpLocks/>
          </p:cNvGrpSpPr>
          <p:nvPr/>
        </p:nvGrpSpPr>
        <p:grpSpPr bwMode="auto">
          <a:xfrm>
            <a:off x="4591495" y="2928938"/>
            <a:ext cx="1024639" cy="1138237"/>
            <a:chOff x="4286228" y="4318428"/>
            <a:chExt cx="1770484" cy="1557789"/>
          </a:xfrm>
        </p:grpSpPr>
        <p:grpSp>
          <p:nvGrpSpPr>
            <p:cNvPr id="37016" name="Groupe 23"/>
            <p:cNvGrpSpPr>
              <a:grpSpLocks/>
            </p:cNvGrpSpPr>
            <p:nvPr/>
          </p:nvGrpSpPr>
          <p:grpSpPr bwMode="auto">
            <a:xfrm>
              <a:off x="4397916" y="4432617"/>
              <a:ext cx="1346400" cy="1443600"/>
              <a:chOff x="251520" y="260648"/>
              <a:chExt cx="1614244" cy="1847592"/>
            </a:xfrm>
          </p:grpSpPr>
          <p:sp>
            <p:nvSpPr>
              <p:cNvPr id="26" name="Cylindre 25"/>
              <p:cNvSpPr/>
              <p:nvPr/>
            </p:nvSpPr>
            <p:spPr bwMode="gray">
              <a:xfrm>
                <a:off x="251535" y="261878"/>
                <a:ext cx="1614772" cy="1846362"/>
              </a:xfrm>
              <a:prstGeom prst="can">
                <a:avLst/>
              </a:prstGeom>
              <a:solidFill>
                <a:srgbClr val="F9985D"/>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sp>
            <p:nvSpPr>
              <p:cNvPr id="27" name="Rectangle 100"/>
              <p:cNvSpPr>
                <a:spLocks noChangeArrowheads="1"/>
              </p:cNvSpPr>
              <p:nvPr/>
            </p:nvSpPr>
            <p:spPr bwMode="gray">
              <a:xfrm>
                <a:off x="669204" y="1048807"/>
                <a:ext cx="217057" cy="119568"/>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28" name="Rectangle 101"/>
              <p:cNvSpPr>
                <a:spLocks noChangeArrowheads="1"/>
              </p:cNvSpPr>
              <p:nvPr/>
            </p:nvSpPr>
            <p:spPr bwMode="gray">
              <a:xfrm>
                <a:off x="1132918" y="1051587"/>
                <a:ext cx="210480" cy="119570"/>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29" name="Rectangle 102"/>
              <p:cNvSpPr>
                <a:spLocks noChangeArrowheads="1"/>
              </p:cNvSpPr>
              <p:nvPr/>
            </p:nvSpPr>
            <p:spPr bwMode="gray">
              <a:xfrm>
                <a:off x="702091" y="1424196"/>
                <a:ext cx="210480" cy="119570"/>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30" name="Rectangle 103"/>
              <p:cNvSpPr>
                <a:spLocks noChangeArrowheads="1"/>
              </p:cNvSpPr>
              <p:nvPr/>
            </p:nvSpPr>
            <p:spPr bwMode="gray">
              <a:xfrm>
                <a:off x="1119763" y="1424196"/>
                <a:ext cx="210480" cy="119570"/>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cxnSp>
            <p:nvCxnSpPr>
              <p:cNvPr id="37023" name="Connecteur droit 105"/>
              <p:cNvCxnSpPr>
                <a:cxnSpLocks noChangeShapeType="1"/>
                <a:stCxn id="28" idx="1"/>
                <a:endCxn id="27" idx="3"/>
              </p:cNvCxnSpPr>
              <p:nvPr/>
            </p:nvCxnSpPr>
            <p:spPr bwMode="gray">
              <a:xfrm flipH="1" flipV="1">
                <a:off x="884773" y="1108012"/>
                <a:ext cx="247045" cy="2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7024" name="Connecteur droit 106"/>
              <p:cNvCxnSpPr>
                <a:cxnSpLocks noChangeShapeType="1"/>
                <a:stCxn id="27" idx="3"/>
                <a:endCxn id="30" idx="0"/>
              </p:cNvCxnSpPr>
              <p:nvPr/>
            </p:nvCxnSpPr>
            <p:spPr bwMode="gray">
              <a:xfrm>
                <a:off x="884773" y="1108012"/>
                <a:ext cx="338557" cy="3145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7025" name="Connecteur droit 107"/>
              <p:cNvCxnSpPr>
                <a:cxnSpLocks noChangeShapeType="1"/>
                <a:stCxn id="27" idx="2"/>
                <a:endCxn id="29" idx="0"/>
              </p:cNvCxnSpPr>
              <p:nvPr/>
            </p:nvCxnSpPr>
            <p:spPr bwMode="gray">
              <a:xfrm>
                <a:off x="776424" y="1167181"/>
                <a:ext cx="30124" cy="2553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34" name="Rectangle 112"/>
              <p:cNvSpPr>
                <a:spLocks noChangeArrowheads="1"/>
              </p:cNvSpPr>
              <p:nvPr/>
            </p:nvSpPr>
            <p:spPr bwMode="gray">
              <a:xfrm>
                <a:off x="672494" y="801327"/>
                <a:ext cx="210480" cy="119570"/>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35" name="Rectangle 113"/>
              <p:cNvSpPr>
                <a:spLocks noChangeArrowheads="1"/>
              </p:cNvSpPr>
              <p:nvPr/>
            </p:nvSpPr>
            <p:spPr bwMode="gray">
              <a:xfrm>
                <a:off x="1109896" y="1707824"/>
                <a:ext cx="210480" cy="119570"/>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36" name="Rectangle 112"/>
              <p:cNvSpPr>
                <a:spLocks noChangeArrowheads="1"/>
              </p:cNvSpPr>
              <p:nvPr/>
            </p:nvSpPr>
            <p:spPr bwMode="gray">
              <a:xfrm>
                <a:off x="932303" y="742934"/>
                <a:ext cx="210480" cy="119568"/>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37" name="Rectangle 112"/>
              <p:cNvSpPr>
                <a:spLocks noChangeArrowheads="1"/>
              </p:cNvSpPr>
              <p:nvPr/>
            </p:nvSpPr>
            <p:spPr bwMode="gray">
              <a:xfrm>
                <a:off x="1231580" y="762398"/>
                <a:ext cx="210480" cy="119570"/>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cxnSp>
            <p:nvCxnSpPr>
              <p:cNvPr id="37030" name="Connecteur droit 106"/>
              <p:cNvCxnSpPr>
                <a:cxnSpLocks noChangeShapeType="1"/>
                <a:stCxn id="30" idx="2"/>
                <a:endCxn id="35" idx="0"/>
              </p:cNvCxnSpPr>
              <p:nvPr/>
            </p:nvCxnSpPr>
            <p:spPr bwMode="gray">
              <a:xfrm flipH="1">
                <a:off x="1213547" y="1542763"/>
                <a:ext cx="9783" cy="1648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7031" name="Connecteur droit 106"/>
              <p:cNvCxnSpPr>
                <a:cxnSpLocks noChangeShapeType="1"/>
                <a:stCxn id="34" idx="2"/>
                <a:endCxn id="28" idx="1"/>
              </p:cNvCxnSpPr>
              <p:nvPr/>
            </p:nvCxnSpPr>
            <p:spPr bwMode="gray">
              <a:xfrm>
                <a:off x="779154" y="919245"/>
                <a:ext cx="352663" cy="1914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7032" name="Connecteur droit 106"/>
              <p:cNvCxnSpPr>
                <a:cxnSpLocks noChangeShapeType="1"/>
                <a:stCxn id="36" idx="2"/>
                <a:endCxn id="28" idx="0"/>
              </p:cNvCxnSpPr>
              <p:nvPr/>
            </p:nvCxnSpPr>
            <p:spPr bwMode="gray">
              <a:xfrm>
                <a:off x="1037442" y="860803"/>
                <a:ext cx="199586" cy="1898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7033" name="Connecteur droit 106"/>
              <p:cNvCxnSpPr>
                <a:cxnSpLocks noChangeShapeType="1"/>
                <a:stCxn id="37" idx="2"/>
                <a:endCxn id="28" idx="0"/>
              </p:cNvCxnSpPr>
              <p:nvPr/>
            </p:nvCxnSpPr>
            <p:spPr bwMode="gray">
              <a:xfrm flipH="1">
                <a:off x="1237027" y="880283"/>
                <a:ext cx="99792" cy="1703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grpSp>
        <p:sp>
          <p:nvSpPr>
            <p:cNvPr id="25" name="ZoneTexte 24"/>
            <p:cNvSpPr txBox="1"/>
            <p:nvPr/>
          </p:nvSpPr>
          <p:spPr>
            <a:xfrm>
              <a:off x="4286228" y="4318428"/>
              <a:ext cx="1770484" cy="547590"/>
            </a:xfrm>
            <a:prstGeom prst="rect">
              <a:avLst/>
            </a:prstGeom>
            <a:noFill/>
          </p:spPr>
          <p:txBody>
            <a:bodyPr wrap="none">
              <a:spAutoFit/>
            </a:bodyPr>
            <a:lstStyle/>
            <a:p>
              <a:pPr algn="ctr" defTabSz="797118" fontAlgn="auto">
                <a:spcBef>
                  <a:spcPts val="0"/>
                </a:spcBef>
                <a:spcAft>
                  <a:spcPts val="0"/>
                </a:spcAft>
                <a:defRPr/>
              </a:pPr>
              <a:r>
                <a:rPr lang="fr-FR" sz="1000" b="1" kern="0" dirty="0" err="1">
                  <a:solidFill>
                    <a:sysClr val="window" lastClr="FFFFFF"/>
                  </a:solidFill>
                  <a:effectLst>
                    <a:outerShdw blurRad="38100" dist="38100" dir="2700000" algn="tl">
                      <a:srgbClr val="000000">
                        <a:alpha val="43137"/>
                      </a:srgbClr>
                    </a:outerShdw>
                  </a:effectLst>
                  <a:latin typeface="Calibri"/>
                </a:rPr>
                <a:t>Datawarehouse</a:t>
              </a:r>
              <a:endParaRPr lang="fr-FR" sz="1000" b="1" kern="0" dirty="0">
                <a:solidFill>
                  <a:sysClr val="window" lastClr="FFFFFF"/>
                </a:solidFill>
                <a:effectLst>
                  <a:outerShdw blurRad="38100" dist="38100" dir="2700000" algn="tl">
                    <a:srgbClr val="000000">
                      <a:alpha val="43137"/>
                    </a:srgbClr>
                  </a:outerShdw>
                </a:effectLst>
                <a:latin typeface="Calibri"/>
              </a:endParaRPr>
            </a:p>
            <a:p>
              <a:pPr algn="ctr" defTabSz="797118" fontAlgn="auto">
                <a:spcBef>
                  <a:spcPts val="0"/>
                </a:spcBef>
                <a:spcAft>
                  <a:spcPts val="0"/>
                </a:spcAft>
                <a:defRPr/>
              </a:pPr>
              <a:r>
                <a:rPr lang="fr-FR" sz="1000" b="1" kern="0" dirty="0">
                  <a:solidFill>
                    <a:sysClr val="window" lastClr="FFFFFF"/>
                  </a:solidFill>
                  <a:effectLst>
                    <a:outerShdw blurRad="38100" dist="38100" dir="2700000" algn="tl">
                      <a:srgbClr val="000000">
                        <a:alpha val="43137"/>
                      </a:srgbClr>
                    </a:outerShdw>
                  </a:effectLst>
                  <a:latin typeface="Calibri"/>
                </a:rPr>
                <a:t>Socle</a:t>
              </a:r>
            </a:p>
          </p:txBody>
        </p:sp>
      </p:grpSp>
      <p:sp>
        <p:nvSpPr>
          <p:cNvPr id="42" name="Flèche droite rayée 41"/>
          <p:cNvSpPr/>
          <p:nvPr/>
        </p:nvSpPr>
        <p:spPr>
          <a:xfrm>
            <a:off x="4006851" y="3149600"/>
            <a:ext cx="612775" cy="173038"/>
          </a:xfrm>
          <a:prstGeom prst="stripedRightArrow">
            <a:avLst/>
          </a:prstGeom>
          <a:solidFill>
            <a:srgbClr val="FFFFCC"/>
          </a:solidFill>
          <a:ln w="25400">
            <a:solidFill>
              <a:srgbClr val="EAC9B0"/>
            </a:solidFill>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43" name="Flèche droite rayée 42"/>
          <p:cNvSpPr/>
          <p:nvPr/>
        </p:nvSpPr>
        <p:spPr>
          <a:xfrm>
            <a:off x="2417763" y="2895600"/>
            <a:ext cx="647700" cy="173038"/>
          </a:xfrm>
          <a:prstGeom prst="stripedRightArrow">
            <a:avLst/>
          </a:prstGeom>
          <a:solidFill>
            <a:srgbClr val="FFFFCC"/>
          </a:solidFill>
          <a:ln w="25400">
            <a:solidFill>
              <a:srgbClr val="EAC9B0"/>
            </a:solidFill>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grpSp>
        <p:nvGrpSpPr>
          <p:cNvPr id="36881" name="Groupe 43"/>
          <p:cNvGrpSpPr>
            <a:grpSpLocks/>
          </p:cNvGrpSpPr>
          <p:nvPr/>
        </p:nvGrpSpPr>
        <p:grpSpPr bwMode="auto">
          <a:xfrm>
            <a:off x="2281239" y="4914900"/>
            <a:ext cx="809625" cy="1055688"/>
            <a:chOff x="2430730" y="4509120"/>
            <a:chExt cx="1612800" cy="1844910"/>
          </a:xfrm>
        </p:grpSpPr>
        <p:grpSp>
          <p:nvGrpSpPr>
            <p:cNvPr id="37004" name="Groupe 44"/>
            <p:cNvGrpSpPr>
              <a:grpSpLocks/>
            </p:cNvGrpSpPr>
            <p:nvPr/>
          </p:nvGrpSpPr>
          <p:grpSpPr bwMode="auto">
            <a:xfrm>
              <a:off x="2430730" y="4509120"/>
              <a:ext cx="1612800" cy="1844910"/>
              <a:chOff x="2471312" y="3355988"/>
              <a:chExt cx="1612800" cy="1844910"/>
            </a:xfrm>
          </p:grpSpPr>
          <p:sp>
            <p:nvSpPr>
              <p:cNvPr id="47" name="Cylindre 46"/>
              <p:cNvSpPr/>
              <p:nvPr/>
            </p:nvSpPr>
            <p:spPr bwMode="gray">
              <a:xfrm>
                <a:off x="2471312" y="3355988"/>
                <a:ext cx="1612800" cy="1844910"/>
              </a:xfrm>
              <a:prstGeom prst="can">
                <a:avLst/>
              </a:prstGeom>
              <a:solidFill>
                <a:srgbClr val="0073AC"/>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sp>
            <p:nvSpPr>
              <p:cNvPr id="48" name="Rogner un rectangle avec un coin diagonal 47"/>
              <p:cNvSpPr/>
              <p:nvPr/>
            </p:nvSpPr>
            <p:spPr>
              <a:xfrm>
                <a:off x="2676864" y="4066209"/>
                <a:ext cx="344697" cy="169233"/>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49" name="Rogner un rectangle avec un coin diagonal 48"/>
              <p:cNvSpPr/>
              <p:nvPr/>
            </p:nvSpPr>
            <p:spPr>
              <a:xfrm>
                <a:off x="2901392" y="4554485"/>
                <a:ext cx="344695" cy="166458"/>
              </a:xfrm>
              <a:prstGeom prst="snip2DiagRect">
                <a:avLst/>
              </a:prstGeom>
              <a:solidFill>
                <a:srgbClr val="9BBB59">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50" name="Rogner un rectangle avec un coin diagonal 49"/>
              <p:cNvSpPr/>
              <p:nvPr/>
            </p:nvSpPr>
            <p:spPr>
              <a:xfrm>
                <a:off x="3217627" y="4185504"/>
                <a:ext cx="344695" cy="169231"/>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51" name="Rogner un rectangle avec un coin diagonal 50"/>
              <p:cNvSpPr/>
              <p:nvPr/>
            </p:nvSpPr>
            <p:spPr>
              <a:xfrm>
                <a:off x="2781223" y="4185504"/>
                <a:ext cx="344695" cy="169231"/>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52" name="Rogner un rectangle avec un coin diagonal 51"/>
              <p:cNvSpPr/>
              <p:nvPr/>
            </p:nvSpPr>
            <p:spPr>
              <a:xfrm>
                <a:off x="2885579" y="4304798"/>
                <a:ext cx="344697" cy="169233"/>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53" name="Rogner un rectangle avec un coin diagonal 52"/>
              <p:cNvSpPr/>
              <p:nvPr/>
            </p:nvSpPr>
            <p:spPr>
              <a:xfrm>
                <a:off x="3005749" y="4673781"/>
                <a:ext cx="341534" cy="166458"/>
              </a:xfrm>
              <a:prstGeom prst="snip2DiagRect">
                <a:avLst/>
              </a:prstGeom>
              <a:solidFill>
                <a:srgbClr val="9BBB59">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54" name="Rogner un rectangle avec un coin diagonal 53"/>
              <p:cNvSpPr/>
              <p:nvPr/>
            </p:nvSpPr>
            <p:spPr>
              <a:xfrm>
                <a:off x="3321984" y="4304798"/>
                <a:ext cx="341534" cy="169233"/>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55" name="Rogner un rectangle avec un coin diagonal 54"/>
              <p:cNvSpPr/>
              <p:nvPr/>
            </p:nvSpPr>
            <p:spPr>
              <a:xfrm>
                <a:off x="3426343" y="4424094"/>
                <a:ext cx="341534" cy="169231"/>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56" name="Rogner un rectangle avec un coin diagonal 55"/>
              <p:cNvSpPr/>
              <p:nvPr/>
            </p:nvSpPr>
            <p:spPr>
              <a:xfrm>
                <a:off x="3527538" y="4543388"/>
                <a:ext cx="344695" cy="169233"/>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grpSp>
        <p:sp>
          <p:nvSpPr>
            <p:cNvPr id="46" name="ZoneTexte 45"/>
            <p:cNvSpPr txBox="1"/>
            <p:nvPr/>
          </p:nvSpPr>
          <p:spPr>
            <a:xfrm>
              <a:off x="2791238" y="4511895"/>
              <a:ext cx="990543" cy="484081"/>
            </a:xfrm>
            <a:prstGeom prst="rect">
              <a:avLst/>
            </a:prstGeom>
            <a:noFill/>
          </p:spPr>
          <p:txBody>
            <a:bodyPr wrap="none">
              <a:spAutoFit/>
            </a:bodyPr>
            <a:lstStyle/>
            <a:p>
              <a:pP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Vues</a:t>
              </a:r>
            </a:p>
          </p:txBody>
        </p:sp>
      </p:grpSp>
      <p:sp>
        <p:nvSpPr>
          <p:cNvPr id="57" name="Organigramme : Stockage à accès séquentiel 56"/>
          <p:cNvSpPr>
            <a:spLocks/>
          </p:cNvSpPr>
          <p:nvPr/>
        </p:nvSpPr>
        <p:spPr>
          <a:xfrm>
            <a:off x="3171826" y="4946652"/>
            <a:ext cx="835025" cy="860425"/>
          </a:xfrm>
          <a:prstGeom prst="flowChartMagneticTape">
            <a:avLst/>
          </a:prstGeom>
          <a:solidFill>
            <a:srgbClr val="0073AC"/>
          </a:solidFill>
          <a:ln w="25400" cap="flat" cmpd="sng" algn="ctr">
            <a:noFill/>
            <a:prstDash val="solid"/>
          </a:ln>
          <a:effectLst/>
        </p:spPr>
        <p:txBody>
          <a:bodyPr lIns="79711" tIns="39856" rIns="79711" bIns="39856" anchor="ctr"/>
          <a:lstStyle/>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Fichier Export</a:t>
            </a:r>
          </a:p>
        </p:txBody>
      </p:sp>
      <p:sp>
        <p:nvSpPr>
          <p:cNvPr id="58" name="Flèche droite rayée 57"/>
          <p:cNvSpPr/>
          <p:nvPr/>
        </p:nvSpPr>
        <p:spPr>
          <a:xfrm rot="7415092">
            <a:off x="2870995" y="4742658"/>
            <a:ext cx="341312" cy="117475"/>
          </a:xfrm>
          <a:prstGeom prst="stripedRightArrow">
            <a:avLst/>
          </a:prstGeom>
          <a:solidFill>
            <a:srgbClr val="FFFFCC"/>
          </a:solidFill>
          <a:ln w="25400">
            <a:solidFill>
              <a:srgbClr val="EAC9B0"/>
            </a:solidFill>
            <a:prstDash val="solid"/>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82" name="Organigramme : Stockage à accès séquentiel 81"/>
          <p:cNvSpPr>
            <a:spLocks/>
          </p:cNvSpPr>
          <p:nvPr/>
        </p:nvSpPr>
        <p:spPr>
          <a:xfrm>
            <a:off x="4379913" y="4981575"/>
            <a:ext cx="850900" cy="858838"/>
          </a:xfrm>
          <a:prstGeom prst="flowChartMagneticTape">
            <a:avLst/>
          </a:prstGeom>
          <a:solidFill>
            <a:srgbClr val="F9985D"/>
          </a:solidFill>
          <a:ln w="25400" cap="flat" cmpd="sng" algn="ctr">
            <a:noFill/>
            <a:prstDash val="solid"/>
          </a:ln>
          <a:effectLst/>
        </p:spPr>
        <p:txBody>
          <a:bodyPr lIns="79711" tIns="39856" rIns="79711" bIns="39856" anchor="ctr"/>
          <a:lstStyle/>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Fichier Export</a:t>
            </a:r>
          </a:p>
        </p:txBody>
      </p:sp>
      <p:sp>
        <p:nvSpPr>
          <p:cNvPr id="95" name="Flèche droite rayée 94"/>
          <p:cNvSpPr/>
          <p:nvPr/>
        </p:nvSpPr>
        <p:spPr>
          <a:xfrm flipV="1">
            <a:off x="5408614" y="3203575"/>
            <a:ext cx="1012825" cy="179388"/>
          </a:xfrm>
          <a:prstGeom prst="stripedRightArrow">
            <a:avLst/>
          </a:prstGeom>
          <a:solidFill>
            <a:srgbClr val="FFFFCC"/>
          </a:solidFill>
          <a:ln w="25400">
            <a:solidFill>
              <a:srgbClr val="EAC9B0"/>
            </a:solidFill>
            <a:prstDash val="solid"/>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97" name="Flèche droite rayée 96"/>
          <p:cNvSpPr/>
          <p:nvPr/>
        </p:nvSpPr>
        <p:spPr>
          <a:xfrm rot="5715996">
            <a:off x="4469607" y="4428332"/>
            <a:ext cx="858837" cy="171450"/>
          </a:xfrm>
          <a:prstGeom prst="stripedRightArrow">
            <a:avLst/>
          </a:prstGeom>
          <a:solidFill>
            <a:srgbClr val="FFFFCC"/>
          </a:solidFill>
          <a:ln w="25400">
            <a:solidFill>
              <a:srgbClr val="EAC9B0"/>
            </a:solidFill>
            <a:prstDash val="solid"/>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99" name="Organigramme : Multidocument 98"/>
          <p:cNvSpPr/>
          <p:nvPr/>
        </p:nvSpPr>
        <p:spPr>
          <a:xfrm>
            <a:off x="6072189" y="1423988"/>
            <a:ext cx="1081087" cy="735012"/>
          </a:xfrm>
          <a:prstGeom prst="flowChartMultidocumen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03155" tIns="51577" rIns="103155" bIns="51577" anchor="ctr"/>
          <a:lstStyle/>
          <a:p>
            <a:pPr algn="ctr" defTabSz="457068" fontAlgn="auto">
              <a:spcBef>
                <a:spcPts val="0"/>
              </a:spcBef>
              <a:spcAft>
                <a:spcPts val="0"/>
              </a:spcAft>
              <a:defRPr/>
            </a:pPr>
            <a:r>
              <a:rPr lang="fr-FR" sz="1400" b="1" dirty="0">
                <a:solidFill>
                  <a:prstClr val="black"/>
                </a:solidFill>
              </a:rPr>
              <a:t>Données Format libre</a:t>
            </a:r>
          </a:p>
        </p:txBody>
      </p:sp>
      <p:sp>
        <p:nvSpPr>
          <p:cNvPr id="100" name="Organigramme : Multidocument 99"/>
          <p:cNvSpPr/>
          <p:nvPr/>
        </p:nvSpPr>
        <p:spPr>
          <a:xfrm>
            <a:off x="4367214" y="1458913"/>
            <a:ext cx="1081087" cy="735012"/>
          </a:xfrm>
          <a:prstGeom prst="flowChartMultidocumen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03155" tIns="51577" rIns="103155" bIns="51577" anchor="ctr"/>
          <a:lstStyle/>
          <a:p>
            <a:pPr algn="ctr" defTabSz="457068" fontAlgn="auto">
              <a:spcBef>
                <a:spcPts val="0"/>
              </a:spcBef>
              <a:spcAft>
                <a:spcPts val="0"/>
              </a:spcAft>
              <a:defRPr/>
            </a:pPr>
            <a:r>
              <a:rPr lang="fr-FR" sz="1400" b="1" dirty="0">
                <a:solidFill>
                  <a:prstClr val="black"/>
                </a:solidFill>
              </a:rPr>
              <a:t>Données</a:t>
            </a:r>
          </a:p>
          <a:p>
            <a:pPr algn="ctr" defTabSz="457068" fontAlgn="auto">
              <a:spcBef>
                <a:spcPts val="0"/>
              </a:spcBef>
              <a:spcAft>
                <a:spcPts val="0"/>
              </a:spcAft>
              <a:defRPr/>
            </a:pPr>
            <a:r>
              <a:rPr lang="fr-FR" sz="1400" b="1" dirty="0">
                <a:solidFill>
                  <a:prstClr val="black"/>
                </a:solidFill>
              </a:rPr>
              <a:t>Format</a:t>
            </a:r>
          </a:p>
          <a:p>
            <a:pPr algn="ctr" defTabSz="457068" fontAlgn="auto">
              <a:spcBef>
                <a:spcPts val="0"/>
              </a:spcBef>
              <a:spcAft>
                <a:spcPts val="0"/>
              </a:spcAft>
              <a:defRPr/>
            </a:pPr>
            <a:r>
              <a:rPr lang="fr-FR" sz="1400" b="1" dirty="0">
                <a:solidFill>
                  <a:prstClr val="black"/>
                </a:solidFill>
              </a:rPr>
              <a:t>commun</a:t>
            </a:r>
          </a:p>
        </p:txBody>
      </p:sp>
      <p:sp>
        <p:nvSpPr>
          <p:cNvPr id="111" name="Organigramme : Multidocument 110"/>
          <p:cNvSpPr/>
          <p:nvPr/>
        </p:nvSpPr>
        <p:spPr>
          <a:xfrm>
            <a:off x="1604963" y="1460500"/>
            <a:ext cx="1081087" cy="733425"/>
          </a:xfrm>
          <a:prstGeom prst="flowChartMultidocument">
            <a:avLst/>
          </a:prstGeom>
          <a:solidFill>
            <a:schemeClr val="accent4">
              <a:lumMod val="20000"/>
              <a:lumOff val="8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lIns="103155" tIns="51577" rIns="103155" bIns="51577" anchor="ctr"/>
          <a:lstStyle/>
          <a:p>
            <a:pPr algn="ctr" defTabSz="457068" fontAlgn="auto">
              <a:spcBef>
                <a:spcPts val="0"/>
              </a:spcBef>
              <a:spcAft>
                <a:spcPts val="0"/>
              </a:spcAft>
              <a:defRPr/>
            </a:pPr>
            <a:r>
              <a:rPr lang="fr-FR" sz="1400" b="1" dirty="0">
                <a:solidFill>
                  <a:prstClr val="black"/>
                </a:solidFill>
              </a:rPr>
              <a:t>Données Externes</a:t>
            </a:r>
          </a:p>
        </p:txBody>
      </p:sp>
      <p:sp>
        <p:nvSpPr>
          <p:cNvPr id="112" name="Flèche droite rayée 111"/>
          <p:cNvSpPr/>
          <p:nvPr/>
        </p:nvSpPr>
        <p:spPr>
          <a:xfrm rot="4368318" flipV="1">
            <a:off x="4543426" y="2500313"/>
            <a:ext cx="735012" cy="138113"/>
          </a:xfrm>
          <a:prstGeom prst="stripedRightArrow">
            <a:avLst/>
          </a:prstGeom>
          <a:solidFill>
            <a:srgbClr val="FFFFCC"/>
          </a:solidFill>
          <a:ln w="25400">
            <a:solidFill>
              <a:srgbClr val="EAC9B0"/>
            </a:solidFill>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grpSp>
        <p:nvGrpSpPr>
          <p:cNvPr id="36891" name="Groupe 107"/>
          <p:cNvGrpSpPr>
            <a:grpSpLocks/>
          </p:cNvGrpSpPr>
          <p:nvPr/>
        </p:nvGrpSpPr>
        <p:grpSpPr bwMode="auto">
          <a:xfrm>
            <a:off x="3057525" y="3571875"/>
            <a:ext cx="977900" cy="1054100"/>
            <a:chOff x="2360098" y="2600440"/>
            <a:chExt cx="876587" cy="1054849"/>
          </a:xfrm>
        </p:grpSpPr>
        <p:sp>
          <p:nvSpPr>
            <p:cNvPr id="109" name="Cylindre 108"/>
            <p:cNvSpPr/>
            <p:nvPr/>
          </p:nvSpPr>
          <p:spPr bwMode="gray">
            <a:xfrm>
              <a:off x="2385713" y="2611561"/>
              <a:ext cx="850972" cy="1043728"/>
            </a:xfrm>
            <a:prstGeom prst="can">
              <a:avLst/>
            </a:prstGeom>
            <a:solidFill>
              <a:srgbClr val="0073AC"/>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sp>
          <p:nvSpPr>
            <p:cNvPr id="113" name="ZoneTexte 112"/>
            <p:cNvSpPr txBox="1"/>
            <p:nvPr/>
          </p:nvSpPr>
          <p:spPr>
            <a:xfrm>
              <a:off x="2360098" y="2600440"/>
              <a:ext cx="846704" cy="369594"/>
            </a:xfrm>
            <a:prstGeom prst="rect">
              <a:avLst/>
            </a:prstGeom>
            <a:noFill/>
          </p:spPr>
          <p:txBody>
            <a:bodyPr>
              <a:spAutoFit/>
            </a:bodyPr>
            <a:lstStyle/>
            <a:p>
              <a:pPr algn="ctr" defTabSz="797118" fontAlgn="auto">
                <a:spcBef>
                  <a:spcPts val="0"/>
                </a:spcBef>
                <a:spcAft>
                  <a:spcPts val="0"/>
                </a:spcAft>
                <a:defRPr/>
              </a:pPr>
              <a:r>
                <a:rPr lang="fr-FR" sz="900" b="1" kern="0" dirty="0">
                  <a:solidFill>
                    <a:sysClr val="window" lastClr="FFFFFF"/>
                  </a:solidFill>
                  <a:effectLst>
                    <a:outerShdw blurRad="38100" dist="38100" dir="2700000" algn="tl">
                      <a:srgbClr val="000000">
                        <a:alpha val="43137"/>
                      </a:srgbClr>
                    </a:outerShdw>
                  </a:effectLst>
                  <a:latin typeface="Calibri"/>
                </a:rPr>
                <a:t>Entrepôt Opérationnel</a:t>
              </a:r>
            </a:p>
          </p:txBody>
        </p:sp>
        <p:grpSp>
          <p:nvGrpSpPr>
            <p:cNvPr id="36988" name="Groupe 114"/>
            <p:cNvGrpSpPr>
              <a:grpSpLocks/>
            </p:cNvGrpSpPr>
            <p:nvPr/>
          </p:nvGrpSpPr>
          <p:grpSpPr bwMode="auto">
            <a:xfrm>
              <a:off x="2608761" y="2968705"/>
              <a:ext cx="404374" cy="618614"/>
              <a:chOff x="668075" y="742466"/>
              <a:chExt cx="773952" cy="1083516"/>
            </a:xfrm>
          </p:grpSpPr>
          <p:sp>
            <p:nvSpPr>
              <p:cNvPr id="116" name="Rectangle 100"/>
              <p:cNvSpPr>
                <a:spLocks noChangeArrowheads="1"/>
              </p:cNvSpPr>
              <p:nvPr/>
            </p:nvSpPr>
            <p:spPr bwMode="gray">
              <a:xfrm>
                <a:off x="668778" y="1049062"/>
                <a:ext cx="217889" cy="116866"/>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17" name="Rectangle 101"/>
              <p:cNvSpPr>
                <a:spLocks noChangeArrowheads="1"/>
              </p:cNvSpPr>
              <p:nvPr/>
            </p:nvSpPr>
            <p:spPr bwMode="gray">
              <a:xfrm>
                <a:off x="1131793" y="1051845"/>
                <a:ext cx="209717" cy="119647"/>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18" name="Rectangle 102"/>
              <p:cNvSpPr>
                <a:spLocks noChangeArrowheads="1"/>
              </p:cNvSpPr>
              <p:nvPr/>
            </p:nvSpPr>
            <p:spPr bwMode="gray">
              <a:xfrm>
                <a:off x="701462" y="1421919"/>
                <a:ext cx="209717" cy="119649"/>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19" name="Rectangle 103"/>
              <p:cNvSpPr>
                <a:spLocks noChangeArrowheads="1"/>
              </p:cNvSpPr>
              <p:nvPr/>
            </p:nvSpPr>
            <p:spPr bwMode="gray">
              <a:xfrm>
                <a:off x="1118174" y="1421919"/>
                <a:ext cx="209719" cy="119649"/>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cxnSp>
            <p:nvCxnSpPr>
              <p:cNvPr id="36993" name="Connecteur droit 105"/>
              <p:cNvCxnSpPr>
                <a:cxnSpLocks noChangeShapeType="1"/>
                <a:stCxn id="117" idx="1"/>
                <a:endCxn id="116" idx="3"/>
              </p:cNvCxnSpPr>
              <p:nvPr/>
            </p:nvCxnSpPr>
            <p:spPr bwMode="gray">
              <a:xfrm flipH="1" flipV="1">
                <a:off x="884773" y="1108012"/>
                <a:ext cx="247045" cy="2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94" name="Connecteur droit 106"/>
              <p:cNvCxnSpPr>
                <a:cxnSpLocks noChangeShapeType="1"/>
                <a:stCxn id="116" idx="3"/>
                <a:endCxn id="119" idx="0"/>
              </p:cNvCxnSpPr>
              <p:nvPr/>
            </p:nvCxnSpPr>
            <p:spPr bwMode="gray">
              <a:xfrm>
                <a:off x="884773" y="1108012"/>
                <a:ext cx="338557" cy="314506"/>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95" name="Connecteur droit 107"/>
              <p:cNvCxnSpPr>
                <a:cxnSpLocks noChangeShapeType="1"/>
                <a:stCxn id="116" idx="2"/>
                <a:endCxn id="118" idx="0"/>
              </p:cNvCxnSpPr>
              <p:nvPr/>
            </p:nvCxnSpPr>
            <p:spPr bwMode="gray">
              <a:xfrm>
                <a:off x="776424" y="1167181"/>
                <a:ext cx="30124" cy="25533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sp>
            <p:nvSpPr>
              <p:cNvPr id="123" name="Rectangle 112"/>
              <p:cNvSpPr>
                <a:spLocks noChangeArrowheads="1"/>
              </p:cNvSpPr>
              <p:nvPr/>
            </p:nvSpPr>
            <p:spPr bwMode="gray">
              <a:xfrm>
                <a:off x="674226" y="801419"/>
                <a:ext cx="209717" cy="116866"/>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24" name="Rectangle 113"/>
              <p:cNvSpPr>
                <a:spLocks noChangeArrowheads="1"/>
              </p:cNvSpPr>
              <p:nvPr/>
            </p:nvSpPr>
            <p:spPr bwMode="gray">
              <a:xfrm>
                <a:off x="1110004" y="1708519"/>
                <a:ext cx="209717" cy="116866"/>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25" name="Rectangle 112"/>
              <p:cNvSpPr>
                <a:spLocks noChangeArrowheads="1"/>
              </p:cNvSpPr>
              <p:nvPr/>
            </p:nvSpPr>
            <p:spPr bwMode="gray">
              <a:xfrm>
                <a:off x="932968" y="742985"/>
                <a:ext cx="209719" cy="116866"/>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26" name="Rectangle 112"/>
              <p:cNvSpPr>
                <a:spLocks noChangeArrowheads="1"/>
              </p:cNvSpPr>
              <p:nvPr/>
            </p:nvSpPr>
            <p:spPr bwMode="gray">
              <a:xfrm>
                <a:off x="1232565" y="762463"/>
                <a:ext cx="209719" cy="116866"/>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cxnSp>
            <p:nvCxnSpPr>
              <p:cNvPr id="37000" name="Connecteur droit 106"/>
              <p:cNvCxnSpPr>
                <a:cxnSpLocks noChangeShapeType="1"/>
                <a:stCxn id="119" idx="2"/>
                <a:endCxn id="124" idx="0"/>
              </p:cNvCxnSpPr>
              <p:nvPr/>
            </p:nvCxnSpPr>
            <p:spPr bwMode="gray">
              <a:xfrm flipH="1">
                <a:off x="1213547" y="1542763"/>
                <a:ext cx="9783" cy="16488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7001" name="Connecteur droit 106"/>
              <p:cNvCxnSpPr>
                <a:cxnSpLocks noChangeShapeType="1"/>
                <a:stCxn id="123" idx="2"/>
                <a:endCxn id="117" idx="1"/>
              </p:cNvCxnSpPr>
              <p:nvPr/>
            </p:nvCxnSpPr>
            <p:spPr bwMode="gray">
              <a:xfrm>
                <a:off x="779154" y="919245"/>
                <a:ext cx="352663" cy="19149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7002" name="Connecteur droit 106"/>
              <p:cNvCxnSpPr>
                <a:cxnSpLocks noChangeShapeType="1"/>
                <a:stCxn id="125" idx="2"/>
                <a:endCxn id="117" idx="0"/>
              </p:cNvCxnSpPr>
              <p:nvPr/>
            </p:nvCxnSpPr>
            <p:spPr bwMode="gray">
              <a:xfrm>
                <a:off x="1037442" y="860803"/>
                <a:ext cx="199586" cy="18981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7003" name="Connecteur droit 106"/>
              <p:cNvCxnSpPr>
                <a:cxnSpLocks noChangeShapeType="1"/>
                <a:stCxn id="126" idx="2"/>
                <a:endCxn id="117" idx="0"/>
              </p:cNvCxnSpPr>
              <p:nvPr/>
            </p:nvCxnSpPr>
            <p:spPr bwMode="gray">
              <a:xfrm flipH="1">
                <a:off x="1237027" y="880283"/>
                <a:ext cx="99792" cy="1703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grpSp>
      </p:grpSp>
      <p:sp>
        <p:nvSpPr>
          <p:cNvPr id="131" name="Flèche droite rayée 130"/>
          <p:cNvSpPr/>
          <p:nvPr/>
        </p:nvSpPr>
        <p:spPr>
          <a:xfrm>
            <a:off x="2428875" y="4076700"/>
            <a:ext cx="647700" cy="173038"/>
          </a:xfrm>
          <a:prstGeom prst="stripedRightArrow">
            <a:avLst/>
          </a:prstGeom>
          <a:solidFill>
            <a:srgbClr val="FFFFCC"/>
          </a:solidFill>
          <a:ln w="25400">
            <a:solidFill>
              <a:srgbClr val="EAC9B0"/>
            </a:solidFill>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132" name="Flèche droite rayée 131"/>
          <p:cNvSpPr/>
          <p:nvPr/>
        </p:nvSpPr>
        <p:spPr>
          <a:xfrm>
            <a:off x="4006851" y="3738565"/>
            <a:ext cx="612775" cy="173037"/>
          </a:xfrm>
          <a:prstGeom prst="stripedRightArrow">
            <a:avLst/>
          </a:prstGeom>
          <a:solidFill>
            <a:srgbClr val="FFFFCC"/>
          </a:solidFill>
          <a:ln w="25400">
            <a:solidFill>
              <a:srgbClr val="EAC9B0"/>
            </a:solidFill>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133" name="Flèche droite rayée 132"/>
          <p:cNvSpPr/>
          <p:nvPr/>
        </p:nvSpPr>
        <p:spPr>
          <a:xfrm rot="4284487">
            <a:off x="3411538" y="4768851"/>
            <a:ext cx="341313" cy="119062"/>
          </a:xfrm>
          <a:prstGeom prst="stripedRightArrow">
            <a:avLst/>
          </a:prstGeom>
          <a:solidFill>
            <a:srgbClr val="FFFFCC"/>
          </a:solidFill>
          <a:ln w="25400">
            <a:solidFill>
              <a:srgbClr val="EAC9B0"/>
            </a:solidFill>
            <a:prstDash val="solid"/>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134" name="Rectangle 133"/>
          <p:cNvSpPr/>
          <p:nvPr/>
        </p:nvSpPr>
        <p:spPr>
          <a:xfrm>
            <a:off x="5851525" y="2570165"/>
            <a:ext cx="1682750" cy="2124075"/>
          </a:xfrm>
          <a:prstGeom prst="rect">
            <a:avLst/>
          </a:prstGeom>
          <a:solidFill>
            <a:schemeClr val="accent6">
              <a:lumMod val="20000"/>
              <a:lumOff val="80000"/>
              <a:alpha val="44000"/>
            </a:schemeClr>
          </a:solidFill>
          <a:ln>
            <a:noFill/>
          </a:ln>
          <a:effectLst/>
        </p:spPr>
        <p:style>
          <a:lnRef idx="1">
            <a:schemeClr val="accent1"/>
          </a:lnRef>
          <a:fillRef idx="3">
            <a:schemeClr val="accent1"/>
          </a:fillRef>
          <a:effectRef idx="2">
            <a:schemeClr val="accent1"/>
          </a:effectRef>
          <a:fontRef idx="minor">
            <a:schemeClr val="lt1"/>
          </a:fontRef>
        </p:style>
        <p:txBody>
          <a:bodyPr lIns="103155" tIns="51577" rIns="103155" bIns="51577" anchor="ctr"/>
          <a:lstStyle/>
          <a:p>
            <a:pPr algn="ctr" defTabSz="457068" fontAlgn="auto">
              <a:spcBef>
                <a:spcPts val="0"/>
              </a:spcBef>
              <a:spcAft>
                <a:spcPts val="0"/>
              </a:spcAft>
              <a:defRPr/>
            </a:pPr>
            <a:endParaRPr lang="fr-FR" sz="1600" dirty="0">
              <a:solidFill>
                <a:prstClr val="white"/>
              </a:solidFill>
              <a:latin typeface="Arial"/>
              <a:cs typeface="Arial"/>
            </a:endParaRPr>
          </a:p>
        </p:txBody>
      </p:sp>
      <p:grpSp>
        <p:nvGrpSpPr>
          <p:cNvPr id="36896" name="Groupe 134"/>
          <p:cNvGrpSpPr>
            <a:grpSpLocks/>
          </p:cNvGrpSpPr>
          <p:nvPr/>
        </p:nvGrpSpPr>
        <p:grpSpPr bwMode="auto">
          <a:xfrm>
            <a:off x="6491152" y="2435225"/>
            <a:ext cx="816250" cy="1144588"/>
            <a:chOff x="1937519" y="3826335"/>
            <a:chExt cx="816526" cy="954211"/>
          </a:xfrm>
        </p:grpSpPr>
        <p:sp>
          <p:nvSpPr>
            <p:cNvPr id="136" name="Cylindre 135"/>
            <p:cNvSpPr/>
            <p:nvPr/>
          </p:nvSpPr>
          <p:spPr bwMode="gray">
            <a:xfrm>
              <a:off x="1940833" y="3901772"/>
              <a:ext cx="809899" cy="878774"/>
            </a:xfrm>
            <a:prstGeom prst="can">
              <a:avLst/>
            </a:prstGeom>
            <a:solidFill>
              <a:srgbClr val="F9985D"/>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sp>
          <p:nvSpPr>
            <p:cNvPr id="137" name="Rogner un rectangle avec un coin diagonal 136"/>
            <p:cNvSpPr/>
            <p:nvPr/>
          </p:nvSpPr>
          <p:spPr>
            <a:xfrm>
              <a:off x="2044055" y="4240577"/>
              <a:ext cx="173097" cy="79407"/>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38" name="Rogner un rectangle avec un coin diagonal 137"/>
            <p:cNvSpPr/>
            <p:nvPr/>
          </p:nvSpPr>
          <p:spPr>
            <a:xfrm>
              <a:off x="2156806" y="4472181"/>
              <a:ext cx="173096" cy="80731"/>
            </a:xfrm>
            <a:prstGeom prst="snip2DiagRect">
              <a:avLst/>
            </a:prstGeom>
            <a:solidFill>
              <a:srgbClr val="9BBB59">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39" name="Rogner un rectangle avec un coin diagonal 138"/>
            <p:cNvSpPr/>
            <p:nvPr/>
          </p:nvSpPr>
          <p:spPr>
            <a:xfrm>
              <a:off x="2315610" y="4297485"/>
              <a:ext cx="171508" cy="79407"/>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40" name="Rogner un rectangle avec un coin diagonal 139"/>
            <p:cNvSpPr/>
            <p:nvPr/>
          </p:nvSpPr>
          <p:spPr>
            <a:xfrm>
              <a:off x="2096461" y="4297485"/>
              <a:ext cx="173096" cy="79407"/>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41" name="Rogner un rectangle avec un coin diagonal 140"/>
            <p:cNvSpPr/>
            <p:nvPr/>
          </p:nvSpPr>
          <p:spPr>
            <a:xfrm>
              <a:off x="2148865" y="4353070"/>
              <a:ext cx="173097" cy="80731"/>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42" name="Rogner un rectangle avec un coin diagonal 141"/>
            <p:cNvSpPr/>
            <p:nvPr/>
          </p:nvSpPr>
          <p:spPr>
            <a:xfrm>
              <a:off x="2209211" y="4529090"/>
              <a:ext cx="171508" cy="80730"/>
            </a:xfrm>
            <a:prstGeom prst="snip2DiagRect">
              <a:avLst/>
            </a:prstGeom>
            <a:solidFill>
              <a:srgbClr val="9BBB59">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43" name="Rogner un rectangle avec un coin diagonal 142"/>
            <p:cNvSpPr/>
            <p:nvPr/>
          </p:nvSpPr>
          <p:spPr>
            <a:xfrm>
              <a:off x="2368015" y="4353070"/>
              <a:ext cx="171508" cy="80731"/>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44" name="Rogner un rectangle avec un coin diagonal 143"/>
            <p:cNvSpPr/>
            <p:nvPr/>
          </p:nvSpPr>
          <p:spPr>
            <a:xfrm>
              <a:off x="2420420" y="4409979"/>
              <a:ext cx="171508" cy="80730"/>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45" name="Rogner un rectangle avec un coin diagonal 144"/>
            <p:cNvSpPr/>
            <p:nvPr/>
          </p:nvSpPr>
          <p:spPr>
            <a:xfrm>
              <a:off x="2471237" y="4466887"/>
              <a:ext cx="173096" cy="80731"/>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146" name="ZoneTexte 145"/>
            <p:cNvSpPr txBox="1"/>
            <p:nvPr/>
          </p:nvSpPr>
          <p:spPr>
            <a:xfrm>
              <a:off x="1937519" y="3826335"/>
              <a:ext cx="816526" cy="384877"/>
            </a:xfrm>
            <a:prstGeom prst="rect">
              <a:avLst/>
            </a:prstGeom>
            <a:noFill/>
          </p:spPr>
          <p:txBody>
            <a:bodyPr wrap="none">
              <a:spAutoFit/>
            </a:bodyPr>
            <a:lstStyle/>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Espace de</a:t>
              </a:r>
            </a:p>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travail</a:t>
              </a:r>
            </a:p>
          </p:txBody>
        </p:sp>
      </p:grpSp>
      <p:sp>
        <p:nvSpPr>
          <p:cNvPr id="147" name="Flèche droite rayée 146"/>
          <p:cNvSpPr/>
          <p:nvPr/>
        </p:nvSpPr>
        <p:spPr>
          <a:xfrm rot="5400000" flipV="1">
            <a:off x="6751638" y="3519488"/>
            <a:ext cx="266700" cy="180975"/>
          </a:xfrm>
          <a:prstGeom prst="stripedRightArrow">
            <a:avLst/>
          </a:prstGeom>
          <a:solidFill>
            <a:srgbClr val="FFFFCC"/>
          </a:solidFill>
          <a:ln w="25400">
            <a:solidFill>
              <a:srgbClr val="EAC9B0"/>
            </a:solidFill>
            <a:prstDash val="solid"/>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grpSp>
        <p:nvGrpSpPr>
          <p:cNvPr id="36898" name="Groupe 159"/>
          <p:cNvGrpSpPr>
            <a:grpSpLocks/>
          </p:cNvGrpSpPr>
          <p:nvPr/>
        </p:nvGrpSpPr>
        <p:grpSpPr bwMode="auto">
          <a:xfrm>
            <a:off x="6449690" y="3752850"/>
            <a:ext cx="854721" cy="1092200"/>
            <a:chOff x="6315481" y="4296385"/>
            <a:chExt cx="1704907" cy="1908776"/>
          </a:xfrm>
        </p:grpSpPr>
        <p:grpSp>
          <p:nvGrpSpPr>
            <p:cNvPr id="36954" name="Groupe 160"/>
            <p:cNvGrpSpPr>
              <a:grpSpLocks/>
            </p:cNvGrpSpPr>
            <p:nvPr/>
          </p:nvGrpSpPr>
          <p:grpSpPr bwMode="auto">
            <a:xfrm>
              <a:off x="6357888" y="4360251"/>
              <a:ext cx="1612800" cy="1844910"/>
              <a:chOff x="2267744" y="263330"/>
              <a:chExt cx="1612800" cy="1844910"/>
            </a:xfrm>
          </p:grpSpPr>
          <p:sp>
            <p:nvSpPr>
              <p:cNvPr id="163" name="Cylindre 162"/>
              <p:cNvSpPr/>
              <p:nvPr/>
            </p:nvSpPr>
            <p:spPr bwMode="gray">
              <a:xfrm>
                <a:off x="2267148" y="263276"/>
                <a:ext cx="1614954" cy="1844964"/>
              </a:xfrm>
              <a:prstGeom prst="can">
                <a:avLst/>
              </a:prstGeom>
              <a:solidFill>
                <a:srgbClr val="F9985D"/>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grpSp>
            <p:nvGrpSpPr>
              <p:cNvPr id="36957" name="Groupe 163"/>
              <p:cNvGrpSpPr>
                <a:grpSpLocks/>
              </p:cNvGrpSpPr>
              <p:nvPr/>
            </p:nvGrpSpPr>
            <p:grpSpPr bwMode="auto">
              <a:xfrm>
                <a:off x="2414909" y="1096148"/>
                <a:ext cx="487456" cy="464376"/>
                <a:chOff x="2634825" y="1227710"/>
                <a:chExt cx="487456" cy="464376"/>
              </a:xfrm>
            </p:grpSpPr>
            <p:sp>
              <p:nvSpPr>
                <p:cNvPr id="174" name="Rectangle 67"/>
                <p:cNvSpPr>
                  <a:spLocks noChangeArrowheads="1"/>
                </p:cNvSpPr>
                <p:nvPr/>
              </p:nvSpPr>
              <p:spPr bwMode="gray">
                <a:xfrm>
                  <a:off x="2635894" y="1227153"/>
                  <a:ext cx="113997" cy="127621"/>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75" name="Rectangle 68"/>
                <p:cNvSpPr>
                  <a:spLocks noChangeArrowheads="1"/>
                </p:cNvSpPr>
                <p:nvPr/>
              </p:nvSpPr>
              <p:spPr bwMode="gray">
                <a:xfrm>
                  <a:off x="3009551" y="1229926"/>
                  <a:ext cx="113997" cy="127621"/>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76" name="Rectangle 69"/>
                <p:cNvSpPr>
                  <a:spLocks noChangeArrowheads="1"/>
                </p:cNvSpPr>
                <p:nvPr/>
              </p:nvSpPr>
              <p:spPr bwMode="gray">
                <a:xfrm>
                  <a:off x="2661227" y="1562851"/>
                  <a:ext cx="113997" cy="130397"/>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77" name="Rectangle 70"/>
                <p:cNvSpPr>
                  <a:spLocks noChangeArrowheads="1"/>
                </p:cNvSpPr>
                <p:nvPr/>
              </p:nvSpPr>
              <p:spPr bwMode="gray">
                <a:xfrm>
                  <a:off x="2996884" y="1562851"/>
                  <a:ext cx="113997" cy="130397"/>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78" name="Rectangle 71"/>
                <p:cNvSpPr>
                  <a:spLocks noChangeArrowheads="1"/>
                </p:cNvSpPr>
                <p:nvPr/>
              </p:nvSpPr>
              <p:spPr bwMode="gray">
                <a:xfrm>
                  <a:off x="2787890" y="1360323"/>
                  <a:ext cx="180494" cy="208078"/>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cxnSp>
              <p:nvCxnSpPr>
                <p:cNvPr id="36972" name="Connecteur droit 75"/>
                <p:cNvCxnSpPr>
                  <a:cxnSpLocks noChangeShapeType="1"/>
                  <a:stCxn id="175" idx="2"/>
                  <a:endCxn id="178" idx="3"/>
                </p:cNvCxnSpPr>
                <p:nvPr/>
              </p:nvCxnSpPr>
              <p:spPr bwMode="gray">
                <a:xfrm flipH="1">
                  <a:off x="2967473" y="1356656"/>
                  <a:ext cx="98405" cy="1071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73" name="Connecteur droit 80"/>
                <p:cNvCxnSpPr>
                  <a:cxnSpLocks noChangeShapeType="1"/>
                  <a:stCxn id="174" idx="2"/>
                  <a:endCxn id="178" idx="1"/>
                </p:cNvCxnSpPr>
                <p:nvPr/>
              </p:nvCxnSpPr>
              <p:spPr bwMode="gray">
                <a:xfrm>
                  <a:off x="2691228" y="1355069"/>
                  <a:ext cx="94409" cy="10869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74" name="Connecteur droit 82"/>
                <p:cNvCxnSpPr>
                  <a:cxnSpLocks noChangeShapeType="1"/>
                  <a:stCxn id="178" idx="1"/>
                  <a:endCxn id="176" idx="0"/>
                </p:cNvCxnSpPr>
                <p:nvPr/>
              </p:nvCxnSpPr>
              <p:spPr bwMode="gray">
                <a:xfrm flipH="1">
                  <a:off x="2715882" y="1463768"/>
                  <a:ext cx="69755" cy="989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grpSp>
          <p:grpSp>
            <p:nvGrpSpPr>
              <p:cNvPr id="36958" name="Groupe 164"/>
              <p:cNvGrpSpPr>
                <a:grpSpLocks/>
              </p:cNvGrpSpPr>
              <p:nvPr/>
            </p:nvGrpSpPr>
            <p:grpSpPr bwMode="auto">
              <a:xfrm>
                <a:off x="3104532" y="1237607"/>
                <a:ext cx="487456" cy="464376"/>
                <a:chOff x="2634825" y="904793"/>
                <a:chExt cx="487456" cy="464376"/>
              </a:xfrm>
            </p:grpSpPr>
            <p:sp>
              <p:nvSpPr>
                <p:cNvPr id="166" name="Rectangle 67"/>
                <p:cNvSpPr>
                  <a:spLocks noChangeArrowheads="1"/>
                </p:cNvSpPr>
                <p:nvPr/>
              </p:nvSpPr>
              <p:spPr bwMode="gray">
                <a:xfrm>
                  <a:off x="2658749" y="904269"/>
                  <a:ext cx="113997" cy="127621"/>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67" name="Rectangle 68"/>
                <p:cNvSpPr>
                  <a:spLocks noChangeArrowheads="1"/>
                </p:cNvSpPr>
                <p:nvPr/>
              </p:nvSpPr>
              <p:spPr bwMode="gray">
                <a:xfrm>
                  <a:off x="3032406" y="907044"/>
                  <a:ext cx="113997" cy="127621"/>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68" name="Rectangle 69"/>
                <p:cNvSpPr>
                  <a:spLocks noChangeArrowheads="1"/>
                </p:cNvSpPr>
                <p:nvPr/>
              </p:nvSpPr>
              <p:spPr bwMode="gray">
                <a:xfrm>
                  <a:off x="2684082" y="1239969"/>
                  <a:ext cx="113997" cy="130395"/>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69" name="Rectangle 70"/>
                <p:cNvSpPr>
                  <a:spLocks noChangeArrowheads="1"/>
                </p:cNvSpPr>
                <p:nvPr/>
              </p:nvSpPr>
              <p:spPr bwMode="gray">
                <a:xfrm>
                  <a:off x="3019740" y="1239969"/>
                  <a:ext cx="113997" cy="130395"/>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70" name="Rectangle 71"/>
                <p:cNvSpPr>
                  <a:spLocks noChangeArrowheads="1"/>
                </p:cNvSpPr>
                <p:nvPr/>
              </p:nvSpPr>
              <p:spPr bwMode="gray">
                <a:xfrm>
                  <a:off x="2810745" y="1037439"/>
                  <a:ext cx="180496" cy="208079"/>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cxnSp>
              <p:nvCxnSpPr>
                <p:cNvPr id="36964" name="Connecteur droit 75"/>
                <p:cNvCxnSpPr>
                  <a:cxnSpLocks noChangeShapeType="1"/>
                  <a:stCxn id="167" idx="2"/>
                  <a:endCxn id="170" idx="3"/>
                </p:cNvCxnSpPr>
                <p:nvPr/>
              </p:nvCxnSpPr>
              <p:spPr bwMode="gray">
                <a:xfrm flipH="1">
                  <a:off x="2967472" y="1033739"/>
                  <a:ext cx="98406" cy="1071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65" name="Connecteur droit 80"/>
                <p:cNvCxnSpPr>
                  <a:cxnSpLocks noChangeShapeType="1"/>
                  <a:stCxn id="166" idx="2"/>
                  <a:endCxn id="170" idx="1"/>
                </p:cNvCxnSpPr>
                <p:nvPr/>
              </p:nvCxnSpPr>
              <p:spPr bwMode="gray">
                <a:xfrm>
                  <a:off x="2691228" y="1032152"/>
                  <a:ext cx="94409" cy="108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66" name="Connecteur droit 82"/>
                <p:cNvCxnSpPr>
                  <a:cxnSpLocks noChangeShapeType="1"/>
                  <a:stCxn id="170" idx="1"/>
                  <a:endCxn id="168" idx="0"/>
                </p:cNvCxnSpPr>
                <p:nvPr/>
              </p:nvCxnSpPr>
              <p:spPr bwMode="gray">
                <a:xfrm flipH="1">
                  <a:off x="2715882" y="1140852"/>
                  <a:ext cx="69755" cy="989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grpSp>
        </p:grpSp>
        <p:sp>
          <p:nvSpPr>
            <p:cNvPr id="162" name="ZoneTexte 161"/>
            <p:cNvSpPr txBox="1"/>
            <p:nvPr/>
          </p:nvSpPr>
          <p:spPr>
            <a:xfrm>
              <a:off x="6315481" y="4296385"/>
              <a:ext cx="1704907" cy="806826"/>
            </a:xfrm>
            <a:prstGeom prst="rect">
              <a:avLst/>
            </a:prstGeom>
            <a:noFill/>
          </p:spPr>
          <p:txBody>
            <a:bodyPr wrap="none">
              <a:spAutoFit/>
            </a:bodyPr>
            <a:lstStyle/>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Datamarts</a:t>
              </a:r>
            </a:p>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détaillés</a:t>
              </a:r>
            </a:p>
          </p:txBody>
        </p:sp>
      </p:grpSp>
      <p:sp>
        <p:nvSpPr>
          <p:cNvPr id="182" name="Flèche droite rayée 181"/>
          <p:cNvSpPr/>
          <p:nvPr/>
        </p:nvSpPr>
        <p:spPr>
          <a:xfrm rot="5400000" flipV="1">
            <a:off x="6770688" y="4727576"/>
            <a:ext cx="266700" cy="180975"/>
          </a:xfrm>
          <a:prstGeom prst="stripedRightArrow">
            <a:avLst/>
          </a:prstGeom>
          <a:solidFill>
            <a:srgbClr val="FFFFCC"/>
          </a:solidFill>
          <a:ln w="25400">
            <a:solidFill>
              <a:srgbClr val="EAC9B0"/>
            </a:solidFill>
            <a:prstDash val="solid"/>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grpSp>
        <p:nvGrpSpPr>
          <p:cNvPr id="36900" name="Groupe 182"/>
          <p:cNvGrpSpPr>
            <a:grpSpLocks/>
          </p:cNvGrpSpPr>
          <p:nvPr/>
        </p:nvGrpSpPr>
        <p:grpSpPr bwMode="auto">
          <a:xfrm>
            <a:off x="6501282" y="4916488"/>
            <a:ext cx="854721" cy="1092200"/>
            <a:chOff x="6317063" y="4296385"/>
            <a:chExt cx="1701746" cy="1908776"/>
          </a:xfrm>
        </p:grpSpPr>
        <p:grpSp>
          <p:nvGrpSpPr>
            <p:cNvPr id="36933" name="Groupe 183"/>
            <p:cNvGrpSpPr>
              <a:grpSpLocks/>
            </p:cNvGrpSpPr>
            <p:nvPr/>
          </p:nvGrpSpPr>
          <p:grpSpPr bwMode="auto">
            <a:xfrm>
              <a:off x="6357888" y="4360251"/>
              <a:ext cx="1612800" cy="1844910"/>
              <a:chOff x="2267744" y="263330"/>
              <a:chExt cx="1612800" cy="1844910"/>
            </a:xfrm>
          </p:grpSpPr>
          <p:sp>
            <p:nvSpPr>
              <p:cNvPr id="186" name="Cylindre 185"/>
              <p:cNvSpPr/>
              <p:nvPr/>
            </p:nvSpPr>
            <p:spPr bwMode="gray">
              <a:xfrm>
                <a:off x="2267071" y="263274"/>
                <a:ext cx="1611958" cy="1844966"/>
              </a:xfrm>
              <a:prstGeom prst="can">
                <a:avLst/>
              </a:prstGeom>
              <a:solidFill>
                <a:srgbClr val="F9985D"/>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grpSp>
            <p:nvGrpSpPr>
              <p:cNvPr id="36936" name="Groupe 186"/>
              <p:cNvGrpSpPr>
                <a:grpSpLocks/>
              </p:cNvGrpSpPr>
              <p:nvPr/>
            </p:nvGrpSpPr>
            <p:grpSpPr bwMode="auto">
              <a:xfrm>
                <a:off x="2414909" y="1096148"/>
                <a:ext cx="487456" cy="464376"/>
                <a:chOff x="2634825" y="1227710"/>
                <a:chExt cx="487456" cy="464376"/>
              </a:xfrm>
            </p:grpSpPr>
            <p:sp>
              <p:nvSpPr>
                <p:cNvPr id="197" name="Rectangle 67"/>
                <p:cNvSpPr>
                  <a:spLocks noChangeArrowheads="1"/>
                </p:cNvSpPr>
                <p:nvPr/>
              </p:nvSpPr>
              <p:spPr bwMode="gray">
                <a:xfrm>
                  <a:off x="2635542" y="1227151"/>
                  <a:ext cx="113785" cy="127621"/>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98" name="Rectangle 68"/>
                <p:cNvSpPr>
                  <a:spLocks noChangeArrowheads="1"/>
                </p:cNvSpPr>
                <p:nvPr/>
              </p:nvSpPr>
              <p:spPr bwMode="gray">
                <a:xfrm>
                  <a:off x="3008504" y="1229926"/>
                  <a:ext cx="113785" cy="127621"/>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99" name="Rectangle 69"/>
                <p:cNvSpPr>
                  <a:spLocks noChangeArrowheads="1"/>
                </p:cNvSpPr>
                <p:nvPr/>
              </p:nvSpPr>
              <p:spPr bwMode="gray">
                <a:xfrm>
                  <a:off x="2660827" y="1562851"/>
                  <a:ext cx="113785" cy="130395"/>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200" name="Rectangle 70"/>
                <p:cNvSpPr>
                  <a:spLocks noChangeArrowheads="1"/>
                </p:cNvSpPr>
                <p:nvPr/>
              </p:nvSpPr>
              <p:spPr bwMode="gray">
                <a:xfrm>
                  <a:off x="2995861" y="1562851"/>
                  <a:ext cx="113785" cy="130395"/>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201" name="Rectangle 71"/>
                <p:cNvSpPr>
                  <a:spLocks noChangeArrowheads="1"/>
                </p:cNvSpPr>
                <p:nvPr/>
              </p:nvSpPr>
              <p:spPr bwMode="gray">
                <a:xfrm>
                  <a:off x="2787255" y="1360321"/>
                  <a:ext cx="180159" cy="208079"/>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cxnSp>
              <p:nvCxnSpPr>
                <p:cNvPr id="36951" name="Connecteur droit 75"/>
                <p:cNvCxnSpPr>
                  <a:cxnSpLocks noChangeShapeType="1"/>
                  <a:stCxn id="198" idx="2"/>
                  <a:endCxn id="201" idx="3"/>
                </p:cNvCxnSpPr>
                <p:nvPr/>
              </p:nvCxnSpPr>
              <p:spPr bwMode="gray">
                <a:xfrm flipH="1">
                  <a:off x="2967473" y="1356656"/>
                  <a:ext cx="98405" cy="1071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52" name="Connecteur droit 80"/>
                <p:cNvCxnSpPr>
                  <a:cxnSpLocks noChangeShapeType="1"/>
                  <a:stCxn id="197" idx="2"/>
                  <a:endCxn id="201" idx="1"/>
                </p:cNvCxnSpPr>
                <p:nvPr/>
              </p:nvCxnSpPr>
              <p:spPr bwMode="gray">
                <a:xfrm>
                  <a:off x="2691228" y="1355069"/>
                  <a:ext cx="94409" cy="108699"/>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53" name="Connecteur droit 82"/>
                <p:cNvCxnSpPr>
                  <a:cxnSpLocks noChangeShapeType="1"/>
                  <a:stCxn id="201" idx="1"/>
                  <a:endCxn id="199" idx="0"/>
                </p:cNvCxnSpPr>
                <p:nvPr/>
              </p:nvCxnSpPr>
              <p:spPr bwMode="gray">
                <a:xfrm flipH="1">
                  <a:off x="2715882" y="1463768"/>
                  <a:ext cx="69755" cy="989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grpSp>
          <p:grpSp>
            <p:nvGrpSpPr>
              <p:cNvPr id="36937" name="Groupe 187"/>
              <p:cNvGrpSpPr>
                <a:grpSpLocks/>
              </p:cNvGrpSpPr>
              <p:nvPr/>
            </p:nvGrpSpPr>
            <p:grpSpPr bwMode="auto">
              <a:xfrm>
                <a:off x="3104532" y="1237607"/>
                <a:ext cx="487456" cy="464376"/>
                <a:chOff x="2634825" y="904793"/>
                <a:chExt cx="487456" cy="464376"/>
              </a:xfrm>
            </p:grpSpPr>
            <p:sp>
              <p:nvSpPr>
                <p:cNvPr id="189" name="Rectangle 67"/>
                <p:cNvSpPr>
                  <a:spLocks noChangeArrowheads="1"/>
                </p:cNvSpPr>
                <p:nvPr/>
              </p:nvSpPr>
              <p:spPr bwMode="gray">
                <a:xfrm>
                  <a:off x="2634950" y="904269"/>
                  <a:ext cx="113785" cy="127621"/>
                </a:xfrm>
                <a:prstGeom prst="rect">
                  <a:avLst/>
                </a:prstGeom>
                <a:solidFill>
                  <a:srgbClr val="1F497D"/>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90" name="Rectangle 68"/>
                <p:cNvSpPr>
                  <a:spLocks noChangeArrowheads="1"/>
                </p:cNvSpPr>
                <p:nvPr/>
              </p:nvSpPr>
              <p:spPr bwMode="gray">
                <a:xfrm>
                  <a:off x="3007913" y="907042"/>
                  <a:ext cx="113785" cy="127621"/>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91" name="Rectangle 69"/>
                <p:cNvSpPr>
                  <a:spLocks noChangeArrowheads="1"/>
                </p:cNvSpPr>
                <p:nvPr/>
              </p:nvSpPr>
              <p:spPr bwMode="gray">
                <a:xfrm>
                  <a:off x="2660236" y="1239968"/>
                  <a:ext cx="113785" cy="130397"/>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92" name="Rectangle 70"/>
                <p:cNvSpPr>
                  <a:spLocks noChangeArrowheads="1"/>
                </p:cNvSpPr>
                <p:nvPr/>
              </p:nvSpPr>
              <p:spPr bwMode="gray">
                <a:xfrm>
                  <a:off x="2995270" y="1239968"/>
                  <a:ext cx="113785" cy="130397"/>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sp>
              <p:nvSpPr>
                <p:cNvPr id="193" name="Rectangle 71"/>
                <p:cNvSpPr>
                  <a:spLocks noChangeArrowheads="1"/>
                </p:cNvSpPr>
                <p:nvPr/>
              </p:nvSpPr>
              <p:spPr bwMode="gray">
                <a:xfrm>
                  <a:off x="2786664" y="1037439"/>
                  <a:ext cx="180159" cy="208078"/>
                </a:xfrm>
                <a:prstGeom prst="rect">
                  <a:avLst/>
                </a:prstGeom>
                <a:solidFill>
                  <a:sysClr val="window" lastClr="FFFFFF"/>
                </a:solidFill>
                <a:ln w="9525" algn="ctr">
                  <a:solidFill>
                    <a:sysClr val="windowText" lastClr="000000"/>
                  </a:solidFill>
                  <a:miter lim="800000"/>
                  <a:headEnd/>
                  <a:tailEnd/>
                </a:ln>
              </p:spPr>
              <p:txBody>
                <a:bodyPr lIns="63500" tIns="0" rIns="64800" bIns="0" anchor="ctr"/>
                <a:lstStyle/>
                <a:p>
                  <a:pPr algn="ctr" defTabSz="797118" fontAlgn="auto">
                    <a:spcBef>
                      <a:spcPts val="0"/>
                    </a:spcBef>
                    <a:spcAft>
                      <a:spcPts val="0"/>
                    </a:spcAft>
                    <a:buSzPct val="90000"/>
                    <a:defRPr/>
                  </a:pPr>
                  <a:endParaRPr lang="fr-FR" sz="1400" b="1" kern="0">
                    <a:solidFill>
                      <a:sysClr val="window" lastClr="FFFFFF"/>
                    </a:solidFill>
                    <a:latin typeface="Verdana" pitchFamily="34" charset="0"/>
                  </a:endParaRPr>
                </a:p>
              </p:txBody>
            </p:sp>
            <p:cxnSp>
              <p:nvCxnSpPr>
                <p:cNvPr id="36943" name="Connecteur droit 75"/>
                <p:cNvCxnSpPr>
                  <a:cxnSpLocks noChangeShapeType="1"/>
                  <a:stCxn id="190" idx="2"/>
                  <a:endCxn id="193" idx="3"/>
                </p:cNvCxnSpPr>
                <p:nvPr/>
              </p:nvCxnSpPr>
              <p:spPr bwMode="gray">
                <a:xfrm flipH="1">
                  <a:off x="2967472" y="1033739"/>
                  <a:ext cx="98406" cy="10711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44" name="Connecteur droit 80"/>
                <p:cNvCxnSpPr>
                  <a:cxnSpLocks noChangeShapeType="1"/>
                  <a:stCxn id="189" idx="2"/>
                  <a:endCxn id="193" idx="1"/>
                </p:cNvCxnSpPr>
                <p:nvPr/>
              </p:nvCxnSpPr>
              <p:spPr bwMode="gray">
                <a:xfrm>
                  <a:off x="2691228" y="1032152"/>
                  <a:ext cx="94409" cy="108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cxnSp>
              <p:nvCxnSpPr>
                <p:cNvPr id="36945" name="Connecteur droit 82"/>
                <p:cNvCxnSpPr>
                  <a:cxnSpLocks noChangeShapeType="1"/>
                  <a:stCxn id="193" idx="1"/>
                  <a:endCxn id="191" idx="0"/>
                </p:cNvCxnSpPr>
                <p:nvPr/>
              </p:nvCxnSpPr>
              <p:spPr bwMode="gray">
                <a:xfrm flipH="1">
                  <a:off x="2715882" y="1140852"/>
                  <a:ext cx="69755" cy="9890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cxnSp>
          </p:grpSp>
        </p:grpSp>
        <p:sp>
          <p:nvSpPr>
            <p:cNvPr id="185" name="ZoneTexte 184"/>
            <p:cNvSpPr txBox="1"/>
            <p:nvPr/>
          </p:nvSpPr>
          <p:spPr>
            <a:xfrm>
              <a:off x="6317063" y="4296385"/>
              <a:ext cx="1701746" cy="806826"/>
            </a:xfrm>
            <a:prstGeom prst="rect">
              <a:avLst/>
            </a:prstGeom>
            <a:noFill/>
          </p:spPr>
          <p:txBody>
            <a:bodyPr wrap="none">
              <a:spAutoFit/>
            </a:bodyPr>
            <a:lstStyle/>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Datamarts</a:t>
              </a:r>
            </a:p>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agrégés</a:t>
              </a:r>
            </a:p>
          </p:txBody>
        </p:sp>
      </p:grpSp>
      <p:grpSp>
        <p:nvGrpSpPr>
          <p:cNvPr id="36901" name="Groupe 82"/>
          <p:cNvGrpSpPr>
            <a:grpSpLocks/>
          </p:cNvGrpSpPr>
          <p:nvPr/>
        </p:nvGrpSpPr>
        <p:grpSpPr bwMode="auto">
          <a:xfrm>
            <a:off x="5435600" y="4214813"/>
            <a:ext cx="808038" cy="931862"/>
            <a:chOff x="1941204" y="3901505"/>
            <a:chExt cx="809157" cy="879041"/>
          </a:xfrm>
        </p:grpSpPr>
        <p:sp>
          <p:nvSpPr>
            <p:cNvPr id="84" name="Cylindre 83"/>
            <p:cNvSpPr/>
            <p:nvPr/>
          </p:nvSpPr>
          <p:spPr bwMode="gray">
            <a:xfrm>
              <a:off x="1941204" y="3901505"/>
              <a:ext cx="809157" cy="879041"/>
            </a:xfrm>
            <a:prstGeom prst="can">
              <a:avLst/>
            </a:prstGeom>
            <a:solidFill>
              <a:srgbClr val="F9985D"/>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sp>
          <p:nvSpPr>
            <p:cNvPr id="85" name="Rogner un rectangle avec un coin diagonal 84"/>
            <p:cNvSpPr/>
            <p:nvPr/>
          </p:nvSpPr>
          <p:spPr>
            <a:xfrm>
              <a:off x="2044535" y="4239943"/>
              <a:ext cx="173277" cy="80866"/>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86" name="Rogner un rectangle avec un coin diagonal 85"/>
            <p:cNvSpPr/>
            <p:nvPr/>
          </p:nvSpPr>
          <p:spPr>
            <a:xfrm>
              <a:off x="2157403" y="4472058"/>
              <a:ext cx="171687" cy="80866"/>
            </a:xfrm>
            <a:prstGeom prst="snip2DiagRect">
              <a:avLst/>
            </a:prstGeom>
            <a:solidFill>
              <a:srgbClr val="9BBB59">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87" name="Rogner un rectangle avec un coin diagonal 86"/>
            <p:cNvSpPr/>
            <p:nvPr/>
          </p:nvSpPr>
          <p:spPr>
            <a:xfrm>
              <a:off x="2314784" y="4296849"/>
              <a:ext cx="173277" cy="80866"/>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88" name="Rogner un rectangle avec un coin diagonal 87"/>
            <p:cNvSpPr/>
            <p:nvPr/>
          </p:nvSpPr>
          <p:spPr>
            <a:xfrm>
              <a:off x="2096994" y="4296849"/>
              <a:ext cx="171687" cy="80866"/>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89" name="Rogner un rectangle avec un coin diagonal 88"/>
            <p:cNvSpPr/>
            <p:nvPr/>
          </p:nvSpPr>
          <p:spPr>
            <a:xfrm>
              <a:off x="2149455" y="4353755"/>
              <a:ext cx="171687" cy="80866"/>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90" name="Rogner un rectangle avec un coin diagonal 89"/>
            <p:cNvSpPr/>
            <p:nvPr/>
          </p:nvSpPr>
          <p:spPr>
            <a:xfrm>
              <a:off x="2208273" y="4528963"/>
              <a:ext cx="173278" cy="80866"/>
            </a:xfrm>
            <a:prstGeom prst="snip2DiagRect">
              <a:avLst/>
            </a:prstGeom>
            <a:solidFill>
              <a:srgbClr val="9BBB59">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91" name="Rogner un rectangle avec un coin diagonal 90"/>
            <p:cNvSpPr/>
            <p:nvPr/>
          </p:nvSpPr>
          <p:spPr>
            <a:xfrm>
              <a:off x="2367243" y="4353755"/>
              <a:ext cx="173278" cy="80866"/>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92" name="Rogner un rectangle avec un coin diagonal 91"/>
            <p:cNvSpPr/>
            <p:nvPr/>
          </p:nvSpPr>
          <p:spPr>
            <a:xfrm>
              <a:off x="2419704" y="4410660"/>
              <a:ext cx="173277" cy="80866"/>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93" name="Rogner un rectangle avec un coin diagonal 92"/>
            <p:cNvSpPr/>
            <p:nvPr/>
          </p:nvSpPr>
          <p:spPr>
            <a:xfrm>
              <a:off x="2472163" y="4467566"/>
              <a:ext cx="171687" cy="80866"/>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94" name="ZoneTexte 93"/>
            <p:cNvSpPr txBox="1"/>
            <p:nvPr/>
          </p:nvSpPr>
          <p:spPr>
            <a:xfrm>
              <a:off x="2122430" y="3903002"/>
              <a:ext cx="497941" cy="261298"/>
            </a:xfrm>
            <a:prstGeom prst="rect">
              <a:avLst/>
            </a:prstGeom>
            <a:noFill/>
          </p:spPr>
          <p:txBody>
            <a:bodyPr wrap="none">
              <a:spAutoFit/>
            </a:bodyPr>
            <a:lstStyle/>
            <a:p>
              <a:pP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Vues</a:t>
              </a:r>
            </a:p>
          </p:txBody>
        </p:sp>
      </p:grpSp>
      <p:grpSp>
        <p:nvGrpSpPr>
          <p:cNvPr id="36902" name="Groupe 226"/>
          <p:cNvGrpSpPr>
            <a:grpSpLocks/>
          </p:cNvGrpSpPr>
          <p:nvPr/>
        </p:nvGrpSpPr>
        <p:grpSpPr bwMode="auto">
          <a:xfrm>
            <a:off x="5456239" y="5265740"/>
            <a:ext cx="809625" cy="750887"/>
            <a:chOff x="1941204" y="3901505"/>
            <a:chExt cx="809157" cy="879041"/>
          </a:xfrm>
        </p:grpSpPr>
        <p:sp>
          <p:nvSpPr>
            <p:cNvPr id="228" name="Cylindre 227"/>
            <p:cNvSpPr/>
            <p:nvPr/>
          </p:nvSpPr>
          <p:spPr bwMode="gray">
            <a:xfrm>
              <a:off x="1941204" y="3901505"/>
              <a:ext cx="809157" cy="879041"/>
            </a:xfrm>
            <a:prstGeom prst="can">
              <a:avLst/>
            </a:prstGeom>
            <a:solidFill>
              <a:srgbClr val="F9985D"/>
            </a:solidFill>
            <a:ln w="9525" algn="ctr">
              <a:noFill/>
              <a:miter lim="800000"/>
              <a:headEnd/>
              <a:tailEnd/>
            </a:ln>
            <a:effectLst>
              <a:outerShdw blurRad="50800" dist="38100" dir="13500000" algn="br" rotWithShape="0">
                <a:prstClr val="black">
                  <a:alpha val="40000"/>
                </a:prstClr>
              </a:outerShdw>
            </a:effectLst>
          </p:spPr>
          <p:txBody>
            <a:bodyPr lIns="63500" tIns="0" rIns="64800" bIns="0" anchor="ctr"/>
            <a:lstStyle/>
            <a:p>
              <a:pPr algn="ctr" defTabSz="797118" fontAlgn="auto">
                <a:spcBef>
                  <a:spcPts val="0"/>
                </a:spcBef>
                <a:spcAft>
                  <a:spcPts val="0"/>
                </a:spcAft>
                <a:buSzPct val="90000"/>
                <a:defRPr/>
              </a:pPr>
              <a:endParaRPr lang="fr-FR" sz="900" b="1" kern="0" dirty="0">
                <a:solidFill>
                  <a:sysClr val="window" lastClr="FFFFFF"/>
                </a:solidFill>
                <a:latin typeface="Calibri"/>
              </a:endParaRPr>
            </a:p>
          </p:txBody>
        </p:sp>
        <p:sp>
          <p:nvSpPr>
            <p:cNvPr id="229" name="Rogner un rectangle avec un coin diagonal 228"/>
            <p:cNvSpPr/>
            <p:nvPr/>
          </p:nvSpPr>
          <p:spPr>
            <a:xfrm>
              <a:off x="2044331" y="4239741"/>
              <a:ext cx="172938" cy="79912"/>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0" name="Rogner un rectangle avec un coin diagonal 229"/>
            <p:cNvSpPr/>
            <p:nvPr/>
          </p:nvSpPr>
          <p:spPr>
            <a:xfrm>
              <a:off x="2156979" y="4472045"/>
              <a:ext cx="172937" cy="79913"/>
            </a:xfrm>
            <a:prstGeom prst="snip2DiagRect">
              <a:avLst/>
            </a:prstGeom>
            <a:solidFill>
              <a:srgbClr val="9BBB59">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1" name="Rogner un rectangle avec un coin diagonal 230"/>
            <p:cNvSpPr/>
            <p:nvPr/>
          </p:nvSpPr>
          <p:spPr>
            <a:xfrm>
              <a:off x="2315637" y="4297352"/>
              <a:ext cx="172937" cy="79913"/>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2" name="Rogner un rectangle avec un coin diagonal 231"/>
            <p:cNvSpPr/>
            <p:nvPr/>
          </p:nvSpPr>
          <p:spPr>
            <a:xfrm>
              <a:off x="2096689" y="4297352"/>
              <a:ext cx="172937" cy="79913"/>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3" name="Rogner un rectangle avec un coin diagonal 232"/>
            <p:cNvSpPr/>
            <p:nvPr/>
          </p:nvSpPr>
          <p:spPr>
            <a:xfrm>
              <a:off x="2149046" y="4353105"/>
              <a:ext cx="172938" cy="81771"/>
            </a:xfrm>
            <a:prstGeom prst="snip2DiagRect">
              <a:avLst/>
            </a:prstGeom>
            <a:solidFill>
              <a:srgbClr val="C0504D">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4" name="Rogner un rectangle avec un coin diagonal 233"/>
            <p:cNvSpPr/>
            <p:nvPr/>
          </p:nvSpPr>
          <p:spPr>
            <a:xfrm>
              <a:off x="2209336" y="4529657"/>
              <a:ext cx="171351" cy="79912"/>
            </a:xfrm>
            <a:prstGeom prst="snip2DiagRect">
              <a:avLst/>
            </a:prstGeom>
            <a:solidFill>
              <a:srgbClr val="9BBB59">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5" name="Rogner un rectangle avec un coin diagonal 234"/>
            <p:cNvSpPr/>
            <p:nvPr/>
          </p:nvSpPr>
          <p:spPr>
            <a:xfrm>
              <a:off x="2367994" y="4353105"/>
              <a:ext cx="171351" cy="81771"/>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6" name="Rogner un rectangle avec un coin diagonal 235"/>
            <p:cNvSpPr/>
            <p:nvPr/>
          </p:nvSpPr>
          <p:spPr>
            <a:xfrm>
              <a:off x="2420352" y="4410717"/>
              <a:ext cx="171351" cy="79912"/>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7" name="Rogner un rectangle avec un coin diagonal 236"/>
            <p:cNvSpPr/>
            <p:nvPr/>
          </p:nvSpPr>
          <p:spPr>
            <a:xfrm>
              <a:off x="2471123" y="4466470"/>
              <a:ext cx="172937" cy="81771"/>
            </a:xfrm>
            <a:prstGeom prst="snip2DiagRect">
              <a:avLst/>
            </a:prstGeom>
            <a:solidFill>
              <a:srgbClr val="F79646">
                <a:lumMod val="20000"/>
                <a:lumOff val="80000"/>
              </a:srgbClr>
            </a:solidFill>
            <a:ln w="25400" cap="flat" cmpd="sng" algn="ctr">
              <a:solidFill>
                <a:sysClr val="window" lastClr="FFFFFF"/>
              </a:solidFill>
              <a:prstDash val="solid"/>
            </a:ln>
            <a:effectLst/>
          </p:spPr>
          <p:txBody>
            <a:bodyPr anchor="ctr"/>
            <a:lstStyle/>
            <a:p>
              <a:pPr algn="ctr" defTabSz="797118" fontAlgn="auto">
                <a:spcBef>
                  <a:spcPts val="0"/>
                </a:spcBef>
                <a:spcAft>
                  <a:spcPts val="0"/>
                </a:spcAft>
                <a:defRPr/>
              </a:pPr>
              <a:endParaRPr lang="fr-FR" sz="1600" kern="0">
                <a:solidFill>
                  <a:sysClr val="window" lastClr="FFFFFF"/>
                </a:solidFill>
                <a:latin typeface="Calibri"/>
              </a:endParaRPr>
            </a:p>
          </p:txBody>
        </p:sp>
        <p:sp>
          <p:nvSpPr>
            <p:cNvPr id="238" name="ZoneTexte 237"/>
            <p:cNvSpPr txBox="1"/>
            <p:nvPr/>
          </p:nvSpPr>
          <p:spPr>
            <a:xfrm>
              <a:off x="1941204" y="3901505"/>
              <a:ext cx="771079" cy="325226"/>
            </a:xfrm>
            <a:prstGeom prst="rect">
              <a:avLst/>
            </a:prstGeom>
            <a:noFill/>
          </p:spPr>
          <p:txBody>
            <a:bodyPr>
              <a:spAutoFit/>
            </a:bodyPr>
            <a:lstStyle/>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DM EA</a:t>
              </a:r>
            </a:p>
          </p:txBody>
        </p:sp>
      </p:grpSp>
      <p:sp>
        <p:nvSpPr>
          <p:cNvPr id="96" name="Flèche droite rayée 95"/>
          <p:cNvSpPr/>
          <p:nvPr/>
        </p:nvSpPr>
        <p:spPr>
          <a:xfrm rot="2927828">
            <a:off x="5191920" y="4071146"/>
            <a:ext cx="390525" cy="176213"/>
          </a:xfrm>
          <a:prstGeom prst="stripedRightArrow">
            <a:avLst/>
          </a:prstGeom>
          <a:solidFill>
            <a:srgbClr val="FFFFCC"/>
          </a:solidFill>
          <a:ln w="25400">
            <a:solidFill>
              <a:srgbClr val="EAC9B0"/>
            </a:solidFill>
            <a:prstDash val="solid"/>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239" name="Flèche droite rayée 238"/>
          <p:cNvSpPr/>
          <p:nvPr/>
        </p:nvSpPr>
        <p:spPr>
          <a:xfrm rot="5400000">
            <a:off x="5699919" y="5114133"/>
            <a:ext cx="246063" cy="158750"/>
          </a:xfrm>
          <a:prstGeom prst="stripedRightArrow">
            <a:avLst/>
          </a:prstGeom>
          <a:solidFill>
            <a:srgbClr val="FFFFCC"/>
          </a:solidFill>
          <a:ln w="25400">
            <a:solidFill>
              <a:srgbClr val="EAC9B0"/>
            </a:solidFill>
            <a:prstDash val="solid"/>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205" name="Organigramme : Alternative 204"/>
          <p:cNvSpPr/>
          <p:nvPr/>
        </p:nvSpPr>
        <p:spPr>
          <a:xfrm>
            <a:off x="1350963" y="2570165"/>
            <a:ext cx="1058862" cy="719137"/>
          </a:xfrm>
          <a:prstGeom prst="flowChartAlternateProcess">
            <a:avLst/>
          </a:prstGeom>
          <a:solidFill>
            <a:srgbClr val="0073AC"/>
          </a:solidFill>
          <a:ln w="25400" cap="flat" cmpd="sng" algn="ctr">
            <a:solidFill>
              <a:sysClr val="window" lastClr="FFFFFF"/>
            </a:solidFill>
            <a:prstDash val="dash"/>
          </a:ln>
          <a:effectLst/>
        </p:spPr>
        <p:txBody>
          <a:bodyPr lIns="79711" tIns="39856" rIns="79711" bIns="39856" anchor="ctr"/>
          <a:lstStyle/>
          <a:p>
            <a:pPr algn="ctr" defTabSz="797118" fontAlgn="auto">
              <a:spcBef>
                <a:spcPts val="0"/>
              </a:spcBef>
              <a:spcAft>
                <a:spcPts val="0"/>
              </a:spcAft>
              <a:defRPr/>
            </a:pPr>
            <a:r>
              <a:rPr lang="fr-FR" sz="1200" b="1" kern="0" dirty="0">
                <a:solidFill>
                  <a:sysClr val="window" lastClr="FFFFFF"/>
                </a:solidFill>
                <a:effectLst>
                  <a:outerShdw blurRad="38100" dist="38100" dir="2700000" algn="tl">
                    <a:srgbClr val="000000">
                      <a:alpha val="43137"/>
                    </a:srgbClr>
                  </a:outerShdw>
                </a:effectLst>
                <a:latin typeface="Calibri"/>
              </a:rPr>
              <a:t>DWH V1</a:t>
            </a:r>
          </a:p>
          <a:p>
            <a:pPr algn="ctr" defTabSz="797118" fontAlgn="auto">
              <a:spcBef>
                <a:spcPts val="0"/>
              </a:spcBef>
              <a:spcAft>
                <a:spcPts val="0"/>
              </a:spcAft>
              <a:defRPr/>
            </a:pPr>
            <a:r>
              <a:rPr lang="fr-FR" sz="800" b="1" kern="0" dirty="0">
                <a:solidFill>
                  <a:sysClr val="window" lastClr="FFFFFF"/>
                </a:solidFill>
                <a:effectLst>
                  <a:outerShdw blurRad="38100" dist="38100" dir="2700000" algn="tl">
                    <a:srgbClr val="000000">
                      <a:alpha val="43137"/>
                    </a:srgbClr>
                  </a:outerShdw>
                </a:effectLst>
                <a:latin typeface="Calibri"/>
              </a:rPr>
              <a:t>Acquisition Données</a:t>
            </a:r>
          </a:p>
        </p:txBody>
      </p:sp>
      <p:sp>
        <p:nvSpPr>
          <p:cNvPr id="206" name="Flèche droite rayée 205"/>
          <p:cNvSpPr/>
          <p:nvPr/>
        </p:nvSpPr>
        <p:spPr>
          <a:xfrm rot="19669881">
            <a:off x="2381251" y="3524250"/>
            <a:ext cx="681038" cy="212725"/>
          </a:xfrm>
          <a:prstGeom prst="stripedRightArrow">
            <a:avLst/>
          </a:prstGeom>
          <a:solidFill>
            <a:srgbClr val="FFFFCC"/>
          </a:solidFill>
          <a:ln w="25400">
            <a:solidFill>
              <a:srgbClr val="EAC9B0"/>
            </a:solidFill>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207" name="Flèche droite rayée 206"/>
          <p:cNvSpPr/>
          <p:nvPr/>
        </p:nvSpPr>
        <p:spPr>
          <a:xfrm rot="16200000">
            <a:off x="1700214" y="3362326"/>
            <a:ext cx="358775" cy="212725"/>
          </a:xfrm>
          <a:prstGeom prst="stripedRightArrow">
            <a:avLst/>
          </a:prstGeom>
          <a:solidFill>
            <a:srgbClr val="FFFFCC"/>
          </a:solidFill>
          <a:ln w="25400">
            <a:solidFill>
              <a:srgbClr val="EAC9B0"/>
            </a:solidFill>
          </a:ln>
          <a:effectLst/>
        </p:spPr>
        <p:style>
          <a:lnRef idx="1">
            <a:schemeClr val="accent1"/>
          </a:lnRef>
          <a:fillRef idx="3">
            <a:schemeClr val="accent1"/>
          </a:fillRef>
          <a:effectRef idx="2">
            <a:schemeClr val="accent1"/>
          </a:effectRef>
          <a:fontRef idx="minor">
            <a:schemeClr val="lt1"/>
          </a:fontRef>
        </p:style>
        <p:txBody>
          <a:bodyPr lIns="79711" tIns="39856" rIns="79711" bIns="39856" anchor="ctr"/>
          <a:lstStyle/>
          <a:p>
            <a:pPr algn="ctr" defTabSz="457068" fontAlgn="auto">
              <a:spcBef>
                <a:spcPts val="0"/>
              </a:spcBef>
              <a:spcAft>
                <a:spcPts val="0"/>
              </a:spcAft>
              <a:defRPr/>
            </a:pPr>
            <a:endParaRPr lang="fr-FR" sz="1200" dirty="0">
              <a:solidFill>
                <a:prstClr val="white"/>
              </a:solidFill>
              <a:latin typeface="Arial"/>
              <a:cs typeface="Arial"/>
            </a:endParaRPr>
          </a:p>
        </p:txBody>
      </p:sp>
      <p:sp>
        <p:nvSpPr>
          <p:cNvPr id="114" name="Rectangle 113"/>
          <p:cNvSpPr/>
          <p:nvPr/>
        </p:nvSpPr>
        <p:spPr>
          <a:xfrm>
            <a:off x="2068514" y="4778377"/>
            <a:ext cx="1103312" cy="1255713"/>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lIns="103155" tIns="51577" rIns="103155" bIns="51577" anchor="ctr"/>
          <a:lstStyle/>
          <a:p>
            <a:pPr algn="just" defTabSz="457068" fontAlgn="auto">
              <a:spcBef>
                <a:spcPts val="0"/>
              </a:spcBef>
              <a:spcAft>
                <a:spcPts val="0"/>
              </a:spcAft>
              <a:defRPr/>
            </a:pPr>
            <a:endParaRPr lang="fr-FR" sz="1600" dirty="0">
              <a:solidFill>
                <a:prstClr val="white"/>
              </a:solidFill>
              <a:latin typeface="Arial"/>
              <a:cs typeface="Arial"/>
            </a:endParaRPr>
          </a:p>
        </p:txBody>
      </p:sp>
      <p:sp>
        <p:nvSpPr>
          <p:cNvPr id="184" name="Rectangle 183"/>
          <p:cNvSpPr/>
          <p:nvPr/>
        </p:nvSpPr>
        <p:spPr>
          <a:xfrm>
            <a:off x="5283201" y="4054477"/>
            <a:ext cx="1104900" cy="1255713"/>
          </a:xfrm>
          <a:prstGeom prst="rect">
            <a:avLst/>
          </a:prstGeom>
          <a:noFill/>
          <a:ln w="28575">
            <a:noFill/>
          </a:ln>
          <a:effectLst/>
        </p:spPr>
        <p:style>
          <a:lnRef idx="1">
            <a:schemeClr val="accent1"/>
          </a:lnRef>
          <a:fillRef idx="3">
            <a:schemeClr val="accent1"/>
          </a:fillRef>
          <a:effectRef idx="2">
            <a:schemeClr val="accent1"/>
          </a:effectRef>
          <a:fontRef idx="minor">
            <a:schemeClr val="lt1"/>
          </a:fontRef>
        </p:style>
        <p:txBody>
          <a:bodyPr lIns="103155" tIns="51577" rIns="103155" bIns="51577" anchor="ctr"/>
          <a:lstStyle/>
          <a:p>
            <a:pPr algn="just" defTabSz="457068" fontAlgn="auto">
              <a:spcBef>
                <a:spcPts val="0"/>
              </a:spcBef>
              <a:spcAft>
                <a:spcPts val="0"/>
              </a:spcAft>
              <a:defRPr/>
            </a:pPr>
            <a:endParaRPr lang="fr-FR" sz="1600" dirty="0">
              <a:solidFill>
                <a:prstClr val="white"/>
              </a:solidFill>
              <a:latin typeface="Arial"/>
              <a:cs typeface="Arial"/>
            </a:endParaRPr>
          </a:p>
        </p:txBody>
      </p:sp>
    </p:spTree>
    <p:extLst>
      <p:ext uri="{BB962C8B-B14F-4D97-AF65-F5344CB8AC3E}">
        <p14:creationId xmlns:p14="http://schemas.microsoft.com/office/powerpoint/2010/main" val="24886302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dirty="0" smtClean="0">
                <a:latin typeface="Arial" charset="0"/>
                <a:cs typeface="Arial" charset="0"/>
              </a:rPr>
              <a:t>Architecture détaillée du SID V2</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dirty="0"/>
          </a:p>
        </p:txBody>
      </p:sp>
      <p:sp>
        <p:nvSpPr>
          <p:cNvPr id="19460"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fr-FR" altLang="fr-FR" sz="1300"/>
          </a:p>
        </p:txBody>
      </p:sp>
    </p:spTree>
    <p:extLst>
      <p:ext uri="{BB962C8B-B14F-4D97-AF65-F5344CB8AC3E}">
        <p14:creationId xmlns:p14="http://schemas.microsoft.com/office/powerpoint/2010/main" val="23155024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itre 1"/>
          <p:cNvSpPr>
            <a:spLocks noGrp="1"/>
          </p:cNvSpPr>
          <p:nvPr>
            <p:ph type="title"/>
          </p:nvPr>
        </p:nvSpPr>
        <p:spPr bwMode="auto">
          <a:xfrm>
            <a:off x="539750" y="241300"/>
            <a:ext cx="6264275" cy="6572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fr-FR" altLang="fr-FR" dirty="0" smtClean="0">
                <a:latin typeface="Arial" charset="0"/>
                <a:cs typeface="Arial" charset="0"/>
              </a:rPr>
              <a:t>Schéma Général </a:t>
            </a:r>
            <a:r>
              <a:rPr lang="fr-FR" altLang="fr-FR" dirty="0" err="1" smtClean="0">
                <a:latin typeface="Arial" charset="0"/>
                <a:cs typeface="Arial" charset="0"/>
              </a:rPr>
              <a:t>Databases</a:t>
            </a:r>
            <a:r>
              <a:rPr lang="fr-FR" altLang="fr-FR" dirty="0" smtClean="0">
                <a:latin typeface="Arial" charset="0"/>
                <a:cs typeface="Arial" charset="0"/>
              </a:rPr>
              <a:t> SID V2</a:t>
            </a:r>
          </a:p>
        </p:txBody>
      </p:sp>
      <p:sp>
        <p:nvSpPr>
          <p:cNvPr id="55301"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BFFE5B-806F-47B0-A43E-B4461D6DA9E7}" type="datetime1">
              <a:rPr lang="fr-FR" altLang="fr-FR" smtClean="0">
                <a:solidFill>
                  <a:srgbClr val="FFFFFF"/>
                </a:solidFill>
              </a:rPr>
              <a:pPr eaLnBrk="1" hangingPunct="1"/>
              <a:t>06/09/2019</a:t>
            </a:fld>
            <a:r>
              <a:rPr lang="fr-FR" altLang="fr-FR" smtClean="0">
                <a:solidFill>
                  <a:srgbClr val="FFFFFF"/>
                </a:solidFill>
              </a:rPr>
              <a:t> • Page : N° </a:t>
            </a:r>
            <a:fld id="{A9E404DA-A291-45AC-AF68-88596E3F4F49}" type="slidenum">
              <a:rPr lang="fr-FR" altLang="fr-FR" smtClean="0">
                <a:solidFill>
                  <a:srgbClr val="FFFFFF"/>
                </a:solidFill>
              </a:rPr>
              <a:pPr eaLnBrk="1" hangingPunct="1"/>
              <a:t>13</a:t>
            </a:fld>
            <a:r>
              <a:rPr lang="fr-FR" altLang="fr-FR" smtClean="0">
                <a:solidFill>
                  <a:srgbClr val="FFFFFF"/>
                </a:solidFill>
              </a:rPr>
              <a:t> </a:t>
            </a:r>
          </a:p>
        </p:txBody>
      </p:sp>
      <p:sp>
        <p:nvSpPr>
          <p:cNvPr id="7" name="ZoneTexte 6"/>
          <p:cNvSpPr txBox="1"/>
          <p:nvPr/>
        </p:nvSpPr>
        <p:spPr>
          <a:xfrm>
            <a:off x="1763713" y="1366838"/>
            <a:ext cx="1439862" cy="6223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fr-FR" sz="1100" dirty="0">
                <a:solidFill>
                  <a:prstClr val="white"/>
                </a:solidFill>
              </a:rPr>
              <a:t>Socle (SOC)</a:t>
            </a:r>
          </a:p>
        </p:txBody>
      </p:sp>
      <p:sp>
        <p:nvSpPr>
          <p:cNvPr id="14" name="ZoneTexte 13"/>
          <p:cNvSpPr txBox="1"/>
          <p:nvPr/>
        </p:nvSpPr>
        <p:spPr>
          <a:xfrm>
            <a:off x="5113338" y="1366838"/>
            <a:ext cx="1871662" cy="6223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fr-FR" sz="1100" dirty="0">
                <a:solidFill>
                  <a:prstClr val="white"/>
                </a:solidFill>
              </a:rPr>
              <a:t>Extension Socle (SOC_EXT)</a:t>
            </a:r>
          </a:p>
        </p:txBody>
      </p:sp>
      <p:sp>
        <p:nvSpPr>
          <p:cNvPr id="17" name="ZoneTexte 16"/>
          <p:cNvSpPr txBox="1"/>
          <p:nvPr/>
        </p:nvSpPr>
        <p:spPr>
          <a:xfrm>
            <a:off x="3203575" y="2516188"/>
            <a:ext cx="1439863" cy="76835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pPr algn="ctr">
              <a:defRPr/>
            </a:pPr>
            <a:r>
              <a:rPr lang="fr-FR" sz="1100" dirty="0">
                <a:solidFill>
                  <a:prstClr val="white"/>
                </a:solidFill>
              </a:rPr>
              <a:t>Zone de travail</a:t>
            </a:r>
          </a:p>
          <a:p>
            <a:pPr algn="ctr">
              <a:defRPr/>
            </a:pPr>
            <a:r>
              <a:rPr lang="fr-FR" sz="1100" dirty="0">
                <a:solidFill>
                  <a:prstClr val="white"/>
                </a:solidFill>
              </a:rPr>
              <a:t>Données non persistantes</a:t>
            </a:r>
          </a:p>
          <a:p>
            <a:pPr algn="ctr">
              <a:defRPr/>
            </a:pPr>
            <a:r>
              <a:rPr lang="fr-FR" sz="1100" dirty="0">
                <a:solidFill>
                  <a:prstClr val="white"/>
                </a:solidFill>
              </a:rPr>
              <a:t>(TMP)</a:t>
            </a:r>
          </a:p>
        </p:txBody>
      </p:sp>
      <p:sp>
        <p:nvSpPr>
          <p:cNvPr id="22" name="ZoneTexte 21"/>
          <p:cNvSpPr txBox="1"/>
          <p:nvPr/>
        </p:nvSpPr>
        <p:spPr>
          <a:xfrm>
            <a:off x="323850" y="2516188"/>
            <a:ext cx="1439863" cy="768350"/>
          </a:xfrm>
          <a:prstGeom prst="rect">
            <a:avLst/>
          </a:prstGeom>
        </p:spPr>
        <p:style>
          <a:lnRef idx="3">
            <a:schemeClr val="lt1"/>
          </a:lnRef>
          <a:fillRef idx="1">
            <a:schemeClr val="accent5"/>
          </a:fillRef>
          <a:effectRef idx="1">
            <a:schemeClr val="accent5"/>
          </a:effectRef>
          <a:fontRef idx="minor">
            <a:schemeClr val="lt1"/>
          </a:fontRef>
        </p:style>
        <p:txBody>
          <a:bodyPr>
            <a:spAutoFit/>
          </a:bodyPr>
          <a:lstStyle/>
          <a:p>
            <a:pPr algn="ctr">
              <a:defRPr/>
            </a:pPr>
            <a:r>
              <a:rPr lang="fr-FR" sz="1100" dirty="0">
                <a:solidFill>
                  <a:prstClr val="white"/>
                </a:solidFill>
              </a:rPr>
              <a:t>Zone de travail</a:t>
            </a:r>
          </a:p>
          <a:p>
            <a:pPr algn="ctr">
              <a:defRPr/>
            </a:pPr>
            <a:r>
              <a:rPr lang="fr-FR" sz="1100" dirty="0">
                <a:solidFill>
                  <a:prstClr val="white"/>
                </a:solidFill>
              </a:rPr>
              <a:t>Données persistantes</a:t>
            </a:r>
          </a:p>
          <a:p>
            <a:pPr algn="ctr">
              <a:defRPr/>
            </a:pPr>
            <a:r>
              <a:rPr lang="fr-FR" sz="1100" dirty="0">
                <a:solidFill>
                  <a:prstClr val="white"/>
                </a:solidFill>
              </a:rPr>
              <a:t>(PRS)</a:t>
            </a:r>
          </a:p>
        </p:txBody>
      </p:sp>
      <p:cxnSp>
        <p:nvCxnSpPr>
          <p:cNvPr id="55306" name="Connecteur en angle 8"/>
          <p:cNvCxnSpPr>
            <a:cxnSpLocks noChangeShapeType="1"/>
            <a:stCxn id="7" idx="2"/>
            <a:endCxn id="22" idx="0"/>
          </p:cNvCxnSpPr>
          <p:nvPr/>
        </p:nvCxnSpPr>
        <p:spPr bwMode="auto">
          <a:xfrm rot="5400000">
            <a:off x="1500188" y="1531938"/>
            <a:ext cx="527050" cy="1441450"/>
          </a:xfrm>
          <a:prstGeom prst="bentConnector3">
            <a:avLst>
              <a:gd name="adj1" fmla="val 68273"/>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07" name="Connecteur en angle 10"/>
          <p:cNvCxnSpPr>
            <a:cxnSpLocks noChangeShapeType="1"/>
            <a:stCxn id="7" idx="2"/>
            <a:endCxn id="17" idx="0"/>
          </p:cNvCxnSpPr>
          <p:nvPr/>
        </p:nvCxnSpPr>
        <p:spPr bwMode="auto">
          <a:xfrm rot="16200000" flipH="1">
            <a:off x="2940844" y="1532732"/>
            <a:ext cx="527050" cy="1439862"/>
          </a:xfrm>
          <a:prstGeom prst="bentConnector3">
            <a:avLst>
              <a:gd name="adj1" fmla="val 68273"/>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ZoneTexte 22"/>
          <p:cNvSpPr txBox="1"/>
          <p:nvPr/>
        </p:nvSpPr>
        <p:spPr>
          <a:xfrm>
            <a:off x="1619250" y="3644900"/>
            <a:ext cx="1584325" cy="8636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fr-FR" sz="1100" dirty="0">
                <a:solidFill>
                  <a:prstClr val="white"/>
                </a:solidFill>
              </a:rPr>
              <a:t>Zone de stockage des tables calculées pour la restitution</a:t>
            </a:r>
          </a:p>
          <a:p>
            <a:pPr algn="ctr">
              <a:defRPr/>
            </a:pPr>
            <a:r>
              <a:rPr lang="fr-FR" sz="1100" dirty="0">
                <a:solidFill>
                  <a:prstClr val="white"/>
                </a:solidFill>
              </a:rPr>
              <a:t>(RST)</a:t>
            </a:r>
          </a:p>
        </p:txBody>
      </p:sp>
      <p:cxnSp>
        <p:nvCxnSpPr>
          <p:cNvPr id="55309" name="Connecteur en angle 12"/>
          <p:cNvCxnSpPr>
            <a:cxnSpLocks noChangeShapeType="1"/>
            <a:stCxn id="22" idx="2"/>
            <a:endCxn id="23" idx="0"/>
          </p:cNvCxnSpPr>
          <p:nvPr/>
        </p:nvCxnSpPr>
        <p:spPr bwMode="auto">
          <a:xfrm rot="16200000" flipH="1">
            <a:off x="1547020" y="2780506"/>
            <a:ext cx="360362" cy="1368425"/>
          </a:xfrm>
          <a:prstGeom prst="bentConnector3">
            <a:avLst>
              <a:gd name="adj1" fmla="val 50000"/>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0" name="Connecteur en angle 24"/>
          <p:cNvCxnSpPr>
            <a:cxnSpLocks noChangeShapeType="1"/>
            <a:stCxn id="17" idx="2"/>
            <a:endCxn id="23" idx="0"/>
          </p:cNvCxnSpPr>
          <p:nvPr/>
        </p:nvCxnSpPr>
        <p:spPr bwMode="auto">
          <a:xfrm rot="5400000">
            <a:off x="2987676" y="2708275"/>
            <a:ext cx="360362" cy="1512887"/>
          </a:xfrm>
          <a:prstGeom prst="bentConnector3">
            <a:avLst>
              <a:gd name="adj1" fmla="val 50000"/>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1" name="Connecteur droit avec flèche 26"/>
          <p:cNvCxnSpPr>
            <a:cxnSpLocks noChangeShapeType="1"/>
            <a:stCxn id="7" idx="3"/>
            <a:endCxn id="14" idx="1"/>
          </p:cNvCxnSpPr>
          <p:nvPr/>
        </p:nvCxnSpPr>
        <p:spPr bwMode="auto">
          <a:xfrm>
            <a:off x="3203575" y="1677988"/>
            <a:ext cx="1909763" cy="0"/>
          </a:xfrm>
          <a:prstGeom prst="straightConnector1">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2" name="Connecteur droit avec flèche 29"/>
          <p:cNvCxnSpPr>
            <a:cxnSpLocks noChangeShapeType="1"/>
            <a:stCxn id="23" idx="3"/>
          </p:cNvCxnSpPr>
          <p:nvPr/>
        </p:nvCxnSpPr>
        <p:spPr bwMode="auto">
          <a:xfrm>
            <a:off x="3203575" y="4076700"/>
            <a:ext cx="1919288" cy="0"/>
          </a:xfrm>
          <a:prstGeom prst="straightConnector1">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3" name="Connecteur droit avec flèche 35"/>
          <p:cNvCxnSpPr>
            <a:cxnSpLocks noChangeShapeType="1"/>
            <a:stCxn id="14" idx="2"/>
            <a:endCxn id="34" idx="0"/>
          </p:cNvCxnSpPr>
          <p:nvPr/>
        </p:nvCxnSpPr>
        <p:spPr bwMode="auto">
          <a:xfrm>
            <a:off x="6048375" y="1989138"/>
            <a:ext cx="0" cy="454025"/>
          </a:xfrm>
          <a:prstGeom prst="straightConnector1">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ZoneTexte 36"/>
          <p:cNvSpPr txBox="1"/>
          <p:nvPr/>
        </p:nvSpPr>
        <p:spPr>
          <a:xfrm>
            <a:off x="2987675" y="5300663"/>
            <a:ext cx="1871663" cy="6223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fr-FR" sz="1100" dirty="0" err="1">
                <a:solidFill>
                  <a:prstClr val="white"/>
                </a:solidFill>
              </a:rPr>
              <a:t>Microstrategy</a:t>
            </a:r>
            <a:endParaRPr lang="fr-FR" sz="1100" dirty="0">
              <a:solidFill>
                <a:prstClr val="white"/>
              </a:solidFill>
            </a:endParaRPr>
          </a:p>
          <a:p>
            <a:pPr algn="ctr">
              <a:defRPr/>
            </a:pPr>
            <a:r>
              <a:rPr lang="fr-FR" sz="1100" dirty="0">
                <a:solidFill>
                  <a:prstClr val="white"/>
                </a:solidFill>
              </a:rPr>
              <a:t>(MSTR_TOT)</a:t>
            </a:r>
          </a:p>
        </p:txBody>
      </p:sp>
      <p:sp>
        <p:nvSpPr>
          <p:cNvPr id="38" name="ZoneTexte 37"/>
          <p:cNvSpPr txBox="1"/>
          <p:nvPr/>
        </p:nvSpPr>
        <p:spPr>
          <a:xfrm>
            <a:off x="5122863" y="5300663"/>
            <a:ext cx="1871662" cy="6223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fr-FR" sz="1100" dirty="0">
                <a:solidFill>
                  <a:prstClr val="white"/>
                </a:solidFill>
              </a:rPr>
              <a:t>SAS</a:t>
            </a:r>
          </a:p>
          <a:p>
            <a:pPr algn="ctr">
              <a:defRPr/>
            </a:pPr>
            <a:r>
              <a:rPr lang="fr-FR" sz="1100" dirty="0">
                <a:solidFill>
                  <a:prstClr val="white"/>
                </a:solidFill>
              </a:rPr>
              <a:t>(SAS_TOT)</a:t>
            </a:r>
          </a:p>
        </p:txBody>
      </p:sp>
      <p:sp>
        <p:nvSpPr>
          <p:cNvPr id="39" name="ZoneTexte 38"/>
          <p:cNvSpPr txBox="1"/>
          <p:nvPr/>
        </p:nvSpPr>
        <p:spPr>
          <a:xfrm>
            <a:off x="7180263" y="5300663"/>
            <a:ext cx="1871662" cy="6223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fr-FR" sz="1100" dirty="0">
                <a:solidFill>
                  <a:prstClr val="white"/>
                </a:solidFill>
              </a:rPr>
              <a:t>Etudes</a:t>
            </a:r>
          </a:p>
          <a:p>
            <a:pPr algn="ctr">
              <a:defRPr/>
            </a:pPr>
            <a:r>
              <a:rPr lang="fr-FR" sz="1100" dirty="0">
                <a:solidFill>
                  <a:prstClr val="white"/>
                </a:solidFill>
              </a:rPr>
              <a:t>(ETU_TOT)</a:t>
            </a:r>
          </a:p>
        </p:txBody>
      </p:sp>
      <p:cxnSp>
        <p:nvCxnSpPr>
          <p:cNvPr id="55317" name="Connecteur droit avec flèche 42"/>
          <p:cNvCxnSpPr>
            <a:cxnSpLocks noChangeShapeType="1"/>
            <a:endCxn id="37" idx="0"/>
          </p:cNvCxnSpPr>
          <p:nvPr/>
        </p:nvCxnSpPr>
        <p:spPr bwMode="auto">
          <a:xfrm flipH="1">
            <a:off x="3924300" y="4508500"/>
            <a:ext cx="2135188" cy="792163"/>
          </a:xfrm>
          <a:prstGeom prst="straightConnector1">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8" name="Connecteur droit avec flèche 44"/>
          <p:cNvCxnSpPr>
            <a:cxnSpLocks noChangeShapeType="1"/>
            <a:endCxn id="38" idx="0"/>
          </p:cNvCxnSpPr>
          <p:nvPr/>
        </p:nvCxnSpPr>
        <p:spPr bwMode="auto">
          <a:xfrm>
            <a:off x="6059488" y="4508500"/>
            <a:ext cx="0" cy="792163"/>
          </a:xfrm>
          <a:prstGeom prst="straightConnector1">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19" name="Connecteur droit avec flèche 46"/>
          <p:cNvCxnSpPr>
            <a:cxnSpLocks noChangeShapeType="1"/>
            <a:endCxn id="39" idx="0"/>
          </p:cNvCxnSpPr>
          <p:nvPr/>
        </p:nvCxnSpPr>
        <p:spPr bwMode="auto">
          <a:xfrm>
            <a:off x="6059488" y="4508500"/>
            <a:ext cx="2055812" cy="792163"/>
          </a:xfrm>
          <a:prstGeom prst="straightConnector1">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5320" name="Connecteur en arc 50"/>
          <p:cNvCxnSpPr>
            <a:cxnSpLocks noChangeShapeType="1"/>
            <a:stCxn id="7" idx="3"/>
            <a:endCxn id="34" idx="0"/>
          </p:cNvCxnSpPr>
          <p:nvPr/>
        </p:nvCxnSpPr>
        <p:spPr bwMode="auto">
          <a:xfrm>
            <a:off x="3203575" y="1677988"/>
            <a:ext cx="2844800" cy="765175"/>
          </a:xfrm>
          <a:prstGeom prst="curvedConnector2">
            <a:avLst/>
          </a:prstGeom>
          <a:noFill/>
          <a:ln w="12700" algn="ctr">
            <a:solidFill>
              <a:schemeClr val="accent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3" name="ZoneTexte 52"/>
          <p:cNvSpPr txBox="1"/>
          <p:nvPr/>
        </p:nvSpPr>
        <p:spPr>
          <a:xfrm>
            <a:off x="7667625" y="1052513"/>
            <a:ext cx="1441450" cy="622300"/>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fr-FR" sz="1100" dirty="0">
                <a:solidFill>
                  <a:prstClr val="white"/>
                </a:solidFill>
              </a:rPr>
              <a:t>Bases de tables physiques</a:t>
            </a:r>
          </a:p>
        </p:txBody>
      </p:sp>
      <p:sp>
        <p:nvSpPr>
          <p:cNvPr id="54" name="ZoneTexte 53"/>
          <p:cNvSpPr txBox="1"/>
          <p:nvPr/>
        </p:nvSpPr>
        <p:spPr>
          <a:xfrm>
            <a:off x="7667625" y="1733550"/>
            <a:ext cx="1441450" cy="620713"/>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fr-FR" sz="1100" dirty="0">
                <a:solidFill>
                  <a:prstClr val="white"/>
                </a:solidFill>
              </a:rPr>
              <a:t>Bases de vues logiques</a:t>
            </a:r>
          </a:p>
        </p:txBody>
      </p:sp>
      <p:sp>
        <p:nvSpPr>
          <p:cNvPr id="34" name="ZoneTexte 33"/>
          <p:cNvSpPr txBox="1"/>
          <p:nvPr/>
        </p:nvSpPr>
        <p:spPr>
          <a:xfrm>
            <a:off x="5113338" y="2443163"/>
            <a:ext cx="1871662" cy="2065337"/>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fr-FR" sz="1100" dirty="0">
                <a:solidFill>
                  <a:prstClr val="white"/>
                </a:solidFill>
              </a:rPr>
              <a:t>Socle Total</a:t>
            </a:r>
          </a:p>
          <a:p>
            <a:pPr algn="ctr">
              <a:defRPr/>
            </a:pPr>
            <a:r>
              <a:rPr lang="fr-FR" sz="1100" dirty="0">
                <a:solidFill>
                  <a:prstClr val="white"/>
                </a:solidFill>
              </a:rPr>
              <a:t>(SOC_COR)</a:t>
            </a:r>
          </a:p>
        </p:txBody>
      </p:sp>
    </p:spTree>
    <p:extLst>
      <p:ext uri="{BB962C8B-B14F-4D97-AF65-F5344CB8AC3E}">
        <p14:creationId xmlns:p14="http://schemas.microsoft.com/office/powerpoint/2010/main" val="19566729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bwMode="auto">
          <a:xfrm>
            <a:off x="431800" y="1054100"/>
            <a:ext cx="8307388" cy="539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41313" indent="-341313" algn="just" eaLnBrk="1" hangingPunct="1">
              <a:buSzTx/>
            </a:pPr>
            <a:r>
              <a:rPr lang="fr-FR" altLang="fr-FR" sz="1600" dirty="0" smtClean="0">
                <a:latin typeface="Arial" charset="0"/>
                <a:cs typeface="Arial" charset="0"/>
              </a:rPr>
              <a:t>Objectif :</a:t>
            </a:r>
          </a:p>
          <a:p>
            <a:pPr marL="341313" indent="-341313" algn="just" eaLnBrk="1" hangingPunct="1">
              <a:buSzTx/>
            </a:pPr>
            <a:endParaRPr lang="fr-FR" altLang="fr-FR" sz="1600" dirty="0" smtClean="0">
              <a:latin typeface="Arial" charset="0"/>
              <a:cs typeface="Arial" charset="0"/>
            </a:endParaRPr>
          </a:p>
          <a:p>
            <a:pPr marL="741278" lvl="1" indent="-341313" algn="just" eaLnBrk="1" hangingPunct="1">
              <a:buSzTx/>
            </a:pPr>
            <a:r>
              <a:rPr lang="fr-FR" altLang="fr-FR" sz="1400" dirty="0" smtClean="0">
                <a:latin typeface="Arial" charset="0"/>
                <a:cs typeface="Arial" charset="0"/>
              </a:rPr>
              <a:t>Définir des espaces de données cohérents et organisés</a:t>
            </a:r>
          </a:p>
          <a:p>
            <a:pPr marL="741278" lvl="1" indent="-341313" algn="just" eaLnBrk="1" hangingPunct="1">
              <a:buSzTx/>
            </a:pPr>
            <a:r>
              <a:rPr lang="fr-FR" altLang="fr-FR" sz="1400" dirty="0" smtClean="0">
                <a:latin typeface="Arial" charset="0"/>
                <a:cs typeface="Arial" charset="0"/>
              </a:rPr>
              <a:t>Définir des espaces de vues pour la restitution nécessaires à des besoins métiers cohérents</a:t>
            </a:r>
          </a:p>
          <a:p>
            <a:pPr marL="741278" lvl="1" indent="-341313" algn="just" eaLnBrk="1" hangingPunct="1">
              <a:buSzTx/>
            </a:pPr>
            <a:endParaRPr lang="fr-FR" altLang="fr-FR" dirty="0" smtClean="0">
              <a:latin typeface="Arial" charset="0"/>
              <a:cs typeface="Arial" charset="0"/>
            </a:endParaRPr>
          </a:p>
          <a:p>
            <a:pPr marL="341313" indent="-341313" eaLnBrk="1" hangingPunct="1">
              <a:buSzTx/>
            </a:pPr>
            <a:r>
              <a:rPr lang="fr-FR" altLang="fr-FR" sz="1600" dirty="0" smtClean="0">
                <a:latin typeface="Arial" charset="0"/>
                <a:cs typeface="Arial" charset="0"/>
              </a:rPr>
              <a:t>Exemple:</a:t>
            </a:r>
          </a:p>
          <a:p>
            <a:pPr marL="341313" indent="-341313" eaLnBrk="1" hangingPunct="1">
              <a:buSzTx/>
            </a:pPr>
            <a:endParaRPr lang="fr-FR" altLang="fr-FR" sz="1600" dirty="0" smtClean="0">
              <a:latin typeface="Arial" charset="0"/>
              <a:cs typeface="Arial" charset="0"/>
            </a:endParaRPr>
          </a:p>
          <a:p>
            <a:pPr marL="741278" lvl="1" indent="-341313" eaLnBrk="1" hangingPunct="1">
              <a:buSzTx/>
            </a:pPr>
            <a:r>
              <a:rPr lang="fr-FR" altLang="fr-FR" sz="1400" dirty="0" smtClean="0">
                <a:latin typeface="Arial" charset="0"/>
                <a:cs typeface="Arial" charset="0"/>
              </a:rPr>
              <a:t>SOCLE (SOC) </a:t>
            </a:r>
            <a:r>
              <a:rPr lang="fr-FR" altLang="fr-FR" sz="1400" b="0" dirty="0" smtClean="0">
                <a:latin typeface="Arial" charset="0"/>
                <a:cs typeface="Arial" charset="0"/>
              </a:rPr>
              <a:t>contient le DATAWARE V2, modélisé en 3eme forme normal	</a:t>
            </a:r>
          </a:p>
          <a:p>
            <a:pPr marL="741278" lvl="1" indent="-341313" eaLnBrk="1" hangingPunct="1">
              <a:buSzTx/>
            </a:pPr>
            <a:r>
              <a:rPr lang="fr-FR" altLang="fr-FR" sz="1400" b="0" dirty="0" smtClean="0">
                <a:latin typeface="Arial" charset="0"/>
                <a:cs typeface="Arial" charset="0"/>
              </a:rPr>
              <a:t>RST (Restitution) contient les DATAMART et tables de Synthèses.</a:t>
            </a:r>
          </a:p>
          <a:p>
            <a:pPr marL="741278" lvl="1" indent="-341313" eaLnBrk="1" hangingPunct="1">
              <a:buSzTx/>
            </a:pPr>
            <a:r>
              <a:rPr lang="fr-FR" altLang="fr-FR" sz="1400" dirty="0" smtClean="0">
                <a:latin typeface="Arial" charset="0"/>
                <a:cs typeface="Arial" charset="0"/>
              </a:rPr>
              <a:t>Les espaces de travail contiennent les données de travail nécessaires à l’alimentation de l’espace RST</a:t>
            </a:r>
          </a:p>
          <a:p>
            <a:pPr marL="741278" lvl="1" indent="-341313" eaLnBrk="1" hangingPunct="1">
              <a:buSzTx/>
            </a:pPr>
            <a:r>
              <a:rPr lang="fr-FR" altLang="fr-FR" sz="1400" dirty="0" smtClean="0">
                <a:latin typeface="Arial" charset="0"/>
                <a:cs typeface="Arial" charset="0"/>
              </a:rPr>
              <a:t>L’espace SOC_EXT contient les vues avec de « l’intelligence »</a:t>
            </a:r>
          </a:p>
          <a:p>
            <a:pPr marL="741278" lvl="1" indent="-341313" eaLnBrk="1" hangingPunct="1">
              <a:buSzTx/>
            </a:pPr>
            <a:r>
              <a:rPr lang="fr-FR" altLang="fr-FR" sz="1400" dirty="0" smtClean="0">
                <a:latin typeface="Arial" charset="0"/>
                <a:cs typeface="Arial" charset="0"/>
              </a:rPr>
              <a:t>Les espaces de vues métiers ne contiennent que les vues nécessaires à leurs besoins</a:t>
            </a:r>
          </a:p>
          <a:p>
            <a:pPr marL="399965" lvl="1" indent="0" eaLnBrk="1" hangingPunct="1">
              <a:buSzTx/>
              <a:buNone/>
            </a:pPr>
            <a:r>
              <a:rPr lang="fr-FR" altLang="fr-FR" sz="1400" dirty="0" smtClean="0">
                <a:latin typeface="Arial" charset="0"/>
                <a:cs typeface="Arial" charset="0"/>
              </a:rPr>
              <a:t>  </a:t>
            </a:r>
            <a:r>
              <a:rPr lang="fr-FR" altLang="fr-FR" sz="1400" b="0" dirty="0" smtClean="0">
                <a:latin typeface="Arial" charset="0"/>
                <a:cs typeface="Arial" charset="0"/>
              </a:rPr>
              <a:t> </a:t>
            </a:r>
          </a:p>
          <a:p>
            <a:pPr marL="741278" lvl="1" indent="-341313" eaLnBrk="1" hangingPunct="1">
              <a:buSzTx/>
            </a:pPr>
            <a:endParaRPr lang="fr-FR" altLang="fr-FR" sz="1400" dirty="0" smtClean="0">
              <a:latin typeface="Arial" charset="0"/>
              <a:cs typeface="Arial" charset="0"/>
            </a:endParaRPr>
          </a:p>
          <a:p>
            <a:pPr marL="341313" indent="-341313" eaLnBrk="1" hangingPunct="1">
              <a:buSzTx/>
            </a:pPr>
            <a:endParaRPr lang="fr-FR" altLang="fr-FR" dirty="0" smtClean="0">
              <a:latin typeface="Arial" charset="0"/>
              <a:cs typeface="Arial" charset="0"/>
            </a:endParaRPr>
          </a:p>
        </p:txBody>
      </p:sp>
      <p:sp>
        <p:nvSpPr>
          <p:cNvPr id="58371" name="Rectangle 2"/>
          <p:cNvSpPr>
            <a:spLocks noGrp="1" noChangeArrowheads="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dirty="0" err="1">
                <a:latin typeface="Arial" charset="0"/>
                <a:cs typeface="Arial" charset="0"/>
              </a:rPr>
              <a:t>Databases</a:t>
            </a:r>
            <a:r>
              <a:rPr lang="fr-FR" altLang="fr-FR" dirty="0">
                <a:latin typeface="Arial" charset="0"/>
                <a:cs typeface="Arial" charset="0"/>
              </a:rPr>
              <a:t> SID V2</a:t>
            </a:r>
            <a:endParaRPr lang="fr-FR" altLang="fr-FR" dirty="0" smtClean="0">
              <a:latin typeface="Arial" charset="0"/>
              <a:cs typeface="Arial" charset="0"/>
            </a:endParaRPr>
          </a:p>
        </p:txBody>
      </p:sp>
      <p:sp>
        <p:nvSpPr>
          <p:cNvPr id="58372"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prstClr val="white"/>
                </a:solidFill>
              </a:rPr>
              <a:t>Définition du cadre normatif</a:t>
            </a:r>
          </a:p>
        </p:txBody>
      </p:sp>
    </p:spTree>
    <p:extLst>
      <p:ext uri="{BB962C8B-B14F-4D97-AF65-F5344CB8AC3E}">
        <p14:creationId xmlns:p14="http://schemas.microsoft.com/office/powerpoint/2010/main" val="19379389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dirty="0" smtClean="0">
                <a:latin typeface="Arial" charset="0"/>
                <a:cs typeface="Arial" charset="0"/>
              </a:rPr>
              <a:t>Les sources du DATAWARE: Copies PROD (CDP)</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dirty="0"/>
          </a:p>
        </p:txBody>
      </p:sp>
      <p:sp>
        <p:nvSpPr>
          <p:cNvPr id="57348"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endParaRPr lang="fr-FR" altLang="fr-FR" sz="1300" smtClean="0">
              <a:solidFill>
                <a:prstClr val="black"/>
              </a:solidFill>
            </a:endParaRPr>
          </a:p>
        </p:txBody>
      </p:sp>
    </p:spTree>
    <p:extLst>
      <p:ext uri="{BB962C8B-B14F-4D97-AF65-F5344CB8AC3E}">
        <p14:creationId xmlns:p14="http://schemas.microsoft.com/office/powerpoint/2010/main" val="1376031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p:cNvSpPr>
          <p:nvPr>
            <p:ph type="title"/>
          </p:nvPr>
        </p:nvSpPr>
        <p:spPr/>
        <p:txBody>
          <a:bodyPr/>
          <a:lstStyle/>
          <a:p>
            <a:r>
              <a:rPr lang="fr-FR" dirty="0" smtClean="0"/>
              <a:t>Description CDP</a:t>
            </a:r>
          </a:p>
        </p:txBody>
      </p:sp>
      <p:sp>
        <p:nvSpPr>
          <p:cNvPr id="8195" name="Espace réservé du contenu 2"/>
          <p:cNvSpPr>
            <a:spLocks noGrp="1"/>
          </p:cNvSpPr>
          <p:nvPr>
            <p:ph idx="1"/>
          </p:nvPr>
        </p:nvSpPr>
        <p:spPr>
          <a:xfrm>
            <a:off x="251521" y="1308373"/>
            <a:ext cx="8659813" cy="5360987"/>
          </a:xfrm>
        </p:spPr>
        <p:txBody>
          <a:bodyPr/>
          <a:lstStyle/>
          <a:p>
            <a:r>
              <a:rPr lang="fr-FR" sz="1600" dirty="0" smtClean="0"/>
              <a:t>Synthèse des principales fonctionnalités.</a:t>
            </a:r>
          </a:p>
          <a:p>
            <a:pPr lvl="1"/>
            <a:r>
              <a:rPr lang="fr-FR" sz="1400" dirty="0" smtClean="0"/>
              <a:t>1 </a:t>
            </a:r>
            <a:r>
              <a:rPr lang="fr-FR" sz="1400" dirty="0"/>
              <a:t>partie « amont » pour préparer les informations à charger:</a:t>
            </a:r>
          </a:p>
          <a:p>
            <a:pPr lvl="2"/>
            <a:r>
              <a:rPr lang="fr-FR" sz="1200" dirty="0" smtClean="0"/>
              <a:t>Mise en place d’extraction via une </a:t>
            </a:r>
            <a:r>
              <a:rPr lang="fr-FR" sz="1200" dirty="0"/>
              <a:t>couche de vues DB2</a:t>
            </a:r>
          </a:p>
          <a:p>
            <a:pPr lvl="2"/>
            <a:r>
              <a:rPr lang="fr-FR" sz="1200" dirty="0" err="1"/>
              <a:t>Décommissionnement</a:t>
            </a:r>
            <a:r>
              <a:rPr lang="fr-FR" sz="1200" dirty="0"/>
              <a:t> des EZT </a:t>
            </a:r>
            <a:r>
              <a:rPr lang="fr-FR" sz="1200" dirty="0" smtClean="0"/>
              <a:t>de mise en forme AXME v1 </a:t>
            </a:r>
            <a:r>
              <a:rPr lang="fr-FR" sz="1200" dirty="0"/>
              <a:t>Simple</a:t>
            </a:r>
            <a:r>
              <a:rPr lang="fr-FR" sz="1200" dirty="0" smtClean="0"/>
              <a:t> (1 flux / 1 </a:t>
            </a:r>
            <a:r>
              <a:rPr lang="fr-FR" sz="1200" dirty="0" err="1" smtClean="0"/>
              <a:t>CdP</a:t>
            </a:r>
            <a:r>
              <a:rPr lang="fr-FR" sz="1200" dirty="0" smtClean="0"/>
              <a:t>) </a:t>
            </a:r>
            <a:r>
              <a:rPr lang="fr-FR" sz="1200" dirty="0"/>
              <a:t>en conservant la partie UNLOAD vers des fichiers</a:t>
            </a:r>
          </a:p>
          <a:p>
            <a:pPr lvl="2"/>
            <a:r>
              <a:rPr lang="fr-FR" sz="1200" dirty="0"/>
              <a:t>Conservation des EZT de mise en forme AXME v1</a:t>
            </a:r>
            <a:r>
              <a:rPr lang="fr-FR" sz="1200" dirty="0" smtClean="0"/>
              <a:t> Complexe (éclatement de flux multi-enregistrement</a:t>
            </a:r>
            <a:endParaRPr lang="fr-FR" sz="1200" dirty="0"/>
          </a:p>
          <a:p>
            <a:pPr lvl="2"/>
            <a:r>
              <a:rPr lang="fr-FR" sz="1200" dirty="0"/>
              <a:t>Transfert des fichiers OPEN </a:t>
            </a:r>
            <a:r>
              <a:rPr lang="fr-FR" sz="1200" dirty="0" smtClean="0"/>
              <a:t>‘v1’ sur le quai </a:t>
            </a:r>
            <a:r>
              <a:rPr lang="fr-FR" sz="1200" dirty="0"/>
              <a:t>de </a:t>
            </a:r>
            <a:r>
              <a:rPr lang="fr-FR" sz="1200" dirty="0" smtClean="0"/>
              <a:t>dépôt v2</a:t>
            </a:r>
            <a:endParaRPr lang="fr-FR" sz="1200" dirty="0"/>
          </a:p>
          <a:p>
            <a:pPr lvl="2"/>
            <a:r>
              <a:rPr lang="fr-FR" sz="1200" dirty="0"/>
              <a:t>Description unique des flux à charger et alimentation de </a:t>
            </a:r>
            <a:r>
              <a:rPr lang="fr-FR" sz="1200" dirty="0" err="1" smtClean="0"/>
              <a:t>Metatech</a:t>
            </a:r>
            <a:r>
              <a:rPr lang="fr-FR" sz="1200" dirty="0" smtClean="0"/>
              <a:t> (référence)</a:t>
            </a:r>
            <a:endParaRPr lang="fr-FR" sz="1200" dirty="0"/>
          </a:p>
          <a:p>
            <a:pPr lvl="1"/>
            <a:r>
              <a:rPr lang="fr-FR" sz="1400" dirty="0"/>
              <a:t>1 partie « alimentation » pour charger les flux:</a:t>
            </a:r>
          </a:p>
          <a:p>
            <a:pPr lvl="2"/>
            <a:r>
              <a:rPr lang="fr-FR" sz="1200" dirty="0"/>
              <a:t>Chargement via des composants TPT, embarqués dans des PCL ou Shell</a:t>
            </a:r>
          </a:p>
          <a:p>
            <a:pPr lvl="2"/>
            <a:r>
              <a:rPr lang="fr-FR" sz="1200" dirty="0"/>
              <a:t>Passage par une étape d’acquisition, avant d’alimenter une base de Copie de Production (CDP) en utilisant les TEMPORAL DATA</a:t>
            </a:r>
          </a:p>
          <a:p>
            <a:pPr lvl="2"/>
            <a:r>
              <a:rPr lang="fr-FR" sz="1200" dirty="0"/>
              <a:t>Pour une partie des flux </a:t>
            </a:r>
            <a:r>
              <a:rPr lang="fr-FR" sz="1200" dirty="0" smtClean="0"/>
              <a:t>(lot AD1), </a:t>
            </a:r>
            <a:r>
              <a:rPr lang="fr-FR" sz="1200" dirty="0"/>
              <a:t>alimentation des tables DTA/DE1 afin de poursuivre le processus de chargement du DWH V2</a:t>
            </a:r>
          </a:p>
          <a:p>
            <a:pPr lvl="1"/>
            <a:r>
              <a:rPr lang="fr-FR" sz="1400" dirty="0"/>
              <a:t>1 partie « reprise d’historique » pour transférer les infos disponibles V1:</a:t>
            </a:r>
          </a:p>
          <a:p>
            <a:pPr lvl="2"/>
            <a:r>
              <a:rPr lang="fr-FR" sz="1200" dirty="0"/>
              <a:t>Extraction des données SQL Server vers des fichiers plats, transférés ensuite sur un quai de dépôt</a:t>
            </a:r>
          </a:p>
          <a:p>
            <a:pPr lvl="2"/>
            <a:r>
              <a:rPr lang="fr-FR" sz="1200" dirty="0"/>
              <a:t>Chargement via composants TPT embarqués dans des Shell pour charger chacun des fichiers plats dans une table de la CDP</a:t>
            </a:r>
          </a:p>
          <a:p>
            <a:pPr lvl="1"/>
            <a:r>
              <a:rPr lang="fr-FR" sz="1400" dirty="0"/>
              <a:t>1 partie « accès » pour exploiter les informations chargées:</a:t>
            </a:r>
          </a:p>
          <a:p>
            <a:pPr lvl="2"/>
            <a:r>
              <a:rPr lang="fr-FR" sz="1200" dirty="0"/>
              <a:t>Une couche de vues technique sur la CDP afin de permettre aux utilisateurs finaux d’accéder aux informations</a:t>
            </a:r>
          </a:p>
          <a:p>
            <a:pPr lvl="2"/>
            <a:endParaRPr lang="fr-FR" sz="1200" i="1" dirty="0" smtClean="0"/>
          </a:p>
          <a:p>
            <a:pPr lvl="2"/>
            <a:endParaRPr lang="fr-FR" sz="1200" i="1" dirty="0" smtClean="0"/>
          </a:p>
          <a:p>
            <a:pPr lvl="2"/>
            <a:endParaRPr lang="fr-FR" sz="1200" dirty="0" smtClean="0"/>
          </a:p>
          <a:p>
            <a:pPr lvl="2"/>
            <a:endParaRPr lang="fr-FR" sz="1200" dirty="0" smtClean="0"/>
          </a:p>
          <a:p>
            <a:pPr lvl="1"/>
            <a:endParaRPr lang="fr-FR" sz="1400" dirty="0" smtClean="0"/>
          </a:p>
          <a:p>
            <a:pPr lvl="1"/>
            <a:endParaRPr lang="fr-FR" sz="1400" dirty="0" smtClean="0"/>
          </a:p>
        </p:txBody>
      </p:sp>
      <p:sp>
        <p:nvSpPr>
          <p:cNvPr id="8196" name="Espace réservé du pied de page 3"/>
          <p:cNvSpPr>
            <a:spLocks noGrp="1"/>
          </p:cNvSpPr>
          <p:nvPr>
            <p:ph type="ftr" sz="quarter" idx="4294967295"/>
          </p:nvPr>
        </p:nvSpPr>
        <p:spPr>
          <a:xfrm>
            <a:off x="827089" y="6548440"/>
            <a:ext cx="8131175" cy="161925"/>
          </a:xfrm>
          <a:prstGeom prst="rect">
            <a:avLst/>
          </a:prstGeom>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AD926601-8FC8-400E-BECE-C5D18BACEE7E}" type="datetime1">
              <a:rPr lang="fr-FR" smtClean="0">
                <a:solidFill>
                  <a:schemeClr val="bg1"/>
                </a:solidFill>
              </a:rPr>
              <a:pPr/>
              <a:t>06/09/2019</a:t>
            </a:fld>
            <a:r>
              <a:rPr lang="fr-FR" smtClean="0">
                <a:solidFill>
                  <a:schemeClr val="bg1"/>
                </a:solidFill>
              </a:rPr>
              <a:t> • Page : N° </a:t>
            </a:r>
            <a:fld id="{9D0FCA56-7F52-4B95-9973-93197A24AFFD}" type="slidenum">
              <a:rPr lang="fr-FR" smtClean="0">
                <a:solidFill>
                  <a:schemeClr val="bg1"/>
                </a:solidFill>
              </a:rPr>
              <a:pPr/>
              <a:t>16</a:t>
            </a:fld>
            <a:r>
              <a:rPr lang="fr-FR" smtClean="0">
                <a:solidFill>
                  <a:schemeClr val="bg1"/>
                </a:solidFill>
              </a:rPr>
              <a:t> </a:t>
            </a:r>
          </a:p>
        </p:txBody>
      </p:sp>
    </p:spTree>
    <p:extLst>
      <p:ext uri="{BB962C8B-B14F-4D97-AF65-F5344CB8AC3E}">
        <p14:creationId xmlns:p14="http://schemas.microsoft.com/office/powerpoint/2010/main" val="11038866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contenu 3"/>
          <p:cNvSpPr>
            <a:spLocks noGrp="1"/>
          </p:cNvSpPr>
          <p:nvPr>
            <p:ph idx="1"/>
          </p:nvPr>
        </p:nvSpPr>
        <p:spPr>
          <a:xfrm>
            <a:off x="431800" y="1023940"/>
            <a:ext cx="8712200" cy="5508625"/>
          </a:xfrm>
        </p:spPr>
        <p:txBody>
          <a:bodyPr/>
          <a:lstStyle/>
          <a:p>
            <a:pPr eaLnBrk="1" hangingPunct="1"/>
            <a:r>
              <a:rPr lang="fr-FR" altLang="en-US" sz="1600" dirty="0" smtClean="0"/>
              <a:t>Fonctionnement de la partie « amont » dédiée à l’extraction et la préparation des données (illustration </a:t>
            </a:r>
            <a:r>
              <a:rPr lang="fr-FR" altLang="en-US" sz="1600" dirty="0" err="1" smtClean="0"/>
              <a:t>slide</a:t>
            </a:r>
            <a:r>
              <a:rPr lang="fr-FR" altLang="en-US" sz="1600" dirty="0" smtClean="0"/>
              <a:t> suivant)</a:t>
            </a:r>
          </a:p>
          <a:p>
            <a:pPr lvl="1" eaLnBrk="1" hangingPunct="1"/>
            <a:r>
              <a:rPr lang="fr-FR" altLang="en-US" sz="1400" dirty="0" smtClean="0"/>
              <a:t>Zone MVS : </a:t>
            </a:r>
          </a:p>
          <a:p>
            <a:pPr lvl="2" eaLnBrk="1" hangingPunct="1"/>
            <a:r>
              <a:rPr lang="fr-FR" altLang="en-US" sz="1200" dirty="0" smtClean="0"/>
              <a:t>Données provenant de DB2:</a:t>
            </a:r>
          </a:p>
          <a:p>
            <a:pPr lvl="3" eaLnBrk="1" hangingPunct="1"/>
            <a:r>
              <a:rPr lang="fr-FR" altLang="en-US" sz="1200" dirty="0" smtClean="0"/>
              <a:t>Exposées à travers des vues</a:t>
            </a:r>
          </a:p>
          <a:p>
            <a:pPr lvl="3" eaLnBrk="1" hangingPunct="1"/>
            <a:r>
              <a:rPr lang="fr-FR" altLang="en-US" sz="1200" dirty="0" smtClean="0"/>
              <a:t>Fonction de déchargement (UNLOAD) afin d’extraire les données depuis les vues DB2 vers des fichiers</a:t>
            </a:r>
          </a:p>
          <a:p>
            <a:pPr lvl="3" eaLnBrk="1" hangingPunct="1"/>
            <a:r>
              <a:rPr lang="fr-FR" sz="1200" dirty="0" smtClean="0"/>
              <a:t>Traitements </a:t>
            </a:r>
            <a:r>
              <a:rPr lang="fr-FR" sz="1200" dirty="0"/>
              <a:t>de formatage simple (EZT S) sur champs contenant des dates, taux et montants pour homogénéiser le format, ainsi que l’accumulation (concaténation) du contenu de plusieurs fichiers d’un même </a:t>
            </a:r>
            <a:r>
              <a:rPr lang="fr-FR" sz="1200" dirty="0" smtClean="0"/>
              <a:t>flux: traitements non conservés et assurés par les composants de chargement</a:t>
            </a:r>
          </a:p>
          <a:p>
            <a:pPr lvl="3" eaLnBrk="1" hangingPunct="1"/>
            <a:r>
              <a:rPr lang="fr-FR" altLang="en-US" sz="1200" dirty="0" smtClean="0"/>
              <a:t>Autres Traitements </a:t>
            </a:r>
            <a:r>
              <a:rPr lang="fr-FR" altLang="en-US" sz="1200" dirty="0" err="1" smtClean="0"/>
              <a:t>Easytrieve</a:t>
            </a:r>
            <a:r>
              <a:rPr lang="fr-FR" altLang="en-US" sz="1200" dirty="0" smtClean="0"/>
              <a:t> (éclatement multi-structures, classifiés EZT C) non conservés, récriture en PCL ou </a:t>
            </a:r>
            <a:r>
              <a:rPr lang="fr-FR" altLang="en-US" sz="1200" dirty="0" err="1" smtClean="0"/>
              <a:t>Pac</a:t>
            </a:r>
            <a:r>
              <a:rPr lang="fr-FR" altLang="en-US" sz="1200" dirty="0" smtClean="0"/>
              <a:t> Base</a:t>
            </a:r>
          </a:p>
          <a:p>
            <a:pPr lvl="2" eaLnBrk="1" hangingPunct="1"/>
            <a:r>
              <a:rPr lang="fr-FR" altLang="en-US" sz="1200" dirty="0" smtClean="0"/>
              <a:t>Données provenant de fichiers externes:</a:t>
            </a:r>
          </a:p>
          <a:p>
            <a:pPr lvl="3" eaLnBrk="1" hangingPunct="1"/>
            <a:r>
              <a:rPr lang="fr-FR" sz="1200" dirty="0"/>
              <a:t>Traitements de formatage simple (EZT S) sur champs contenant des dates, taux et montants pour homogénéiser le format, ainsi que l’accumulation (concaténation) du contenu de plusieurs fichiers d’un même </a:t>
            </a:r>
            <a:r>
              <a:rPr lang="fr-FR" sz="1200" dirty="0" smtClean="0"/>
              <a:t>flux: </a:t>
            </a:r>
            <a:r>
              <a:rPr lang="fr-FR" sz="1200" dirty="0"/>
              <a:t>traitements non conservés et assurés par les composants de chargement</a:t>
            </a:r>
          </a:p>
          <a:p>
            <a:pPr lvl="3" eaLnBrk="1" hangingPunct="1"/>
            <a:r>
              <a:rPr lang="fr-FR" altLang="en-US" sz="1200" dirty="0"/>
              <a:t>Autres Traitements </a:t>
            </a:r>
            <a:r>
              <a:rPr lang="fr-FR" altLang="en-US" sz="1200" dirty="0" err="1"/>
              <a:t>Easytrieve</a:t>
            </a:r>
            <a:r>
              <a:rPr lang="fr-FR" altLang="en-US" sz="1200" dirty="0"/>
              <a:t> (éclatement multi-structures, classifiés EZT C) conservés</a:t>
            </a:r>
          </a:p>
          <a:p>
            <a:pPr lvl="2" eaLnBrk="1" hangingPunct="1"/>
            <a:r>
              <a:rPr lang="fr-FR" altLang="en-US" sz="1200" dirty="0" smtClean="0"/>
              <a:t>Dans les 2 cas, les composants de chargement intègrent des fichiers:</a:t>
            </a:r>
          </a:p>
          <a:p>
            <a:pPr lvl="3" eaLnBrk="1" hangingPunct="1"/>
            <a:r>
              <a:rPr lang="fr-FR" altLang="en-US" sz="1200" dirty="0" smtClean="0"/>
              <a:t>Soit les fichiers en sortie des traitements EZT C</a:t>
            </a:r>
          </a:p>
          <a:p>
            <a:pPr lvl="3" eaLnBrk="1" hangingPunct="1"/>
            <a:r>
              <a:rPr lang="fr-FR" altLang="en-US" sz="1200" dirty="0" smtClean="0"/>
              <a:t>Soit les fichiers en sortie des fonctions UNLOAD</a:t>
            </a:r>
          </a:p>
          <a:p>
            <a:pPr lvl="3" eaLnBrk="1" hangingPunct="1"/>
            <a:r>
              <a:rPr lang="fr-FR" altLang="en-US" sz="1200" dirty="0" smtClean="0"/>
              <a:t>Soit les fichiers externes</a:t>
            </a:r>
            <a:endParaRPr lang="fr-FR" altLang="en-US" sz="1200" dirty="0"/>
          </a:p>
          <a:p>
            <a:pPr lvl="3" eaLnBrk="1" hangingPunct="1"/>
            <a:endParaRPr lang="fr-FR" altLang="en-US" sz="1200" dirty="0" smtClean="0"/>
          </a:p>
          <a:p>
            <a:pPr lvl="1" eaLnBrk="1" hangingPunct="1"/>
            <a:r>
              <a:rPr lang="fr-FR" altLang="en-US" sz="1400" dirty="0"/>
              <a:t>Zone </a:t>
            </a:r>
            <a:r>
              <a:rPr lang="fr-FR" altLang="en-US" sz="1400" dirty="0" smtClean="0"/>
              <a:t>OPEN : </a:t>
            </a:r>
            <a:endParaRPr lang="fr-FR" altLang="en-US" sz="1400" dirty="0"/>
          </a:p>
          <a:p>
            <a:pPr lvl="2" eaLnBrk="1" hangingPunct="1"/>
            <a:r>
              <a:rPr lang="fr-FR" altLang="en-US" sz="1200" dirty="0" smtClean="0"/>
              <a:t>Les fichiers sources sont regroupés et mis à disposition sur un quai de dépôt</a:t>
            </a:r>
          </a:p>
          <a:p>
            <a:pPr lvl="2" eaLnBrk="1" hangingPunct="1"/>
            <a:r>
              <a:rPr lang="fr-FR" altLang="en-US" sz="1200" dirty="0" smtClean="0"/>
              <a:t>Les composants de chargement intègrent ensuite ces fichiers</a:t>
            </a:r>
          </a:p>
        </p:txBody>
      </p:sp>
      <p:sp>
        <p:nvSpPr>
          <p:cNvPr id="5124" name="Espace réservé du pied de page 2"/>
          <p:cNvSpPr>
            <a:spLocks noGrp="1"/>
          </p:cNvSpPr>
          <p:nvPr>
            <p:ph type="ftr" sz="quarter" idx="4294967295"/>
          </p:nvPr>
        </p:nvSpPr>
        <p:spPr>
          <a:xfrm>
            <a:off x="827089" y="6548440"/>
            <a:ext cx="8131175"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mtClean="0">
                <a:solidFill>
                  <a:schemeClr val="bg1"/>
                </a:solidFill>
              </a:rPr>
              <a:t>Nom de la Réunion</a:t>
            </a:r>
          </a:p>
        </p:txBody>
      </p:sp>
      <p:sp>
        <p:nvSpPr>
          <p:cNvPr id="6" name="Ellipse 15"/>
          <p:cNvSpPr/>
          <p:nvPr/>
        </p:nvSpPr>
        <p:spPr bwMode="auto">
          <a:xfrm>
            <a:off x="2699793" y="2492896"/>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1</a:t>
            </a:r>
            <a:endParaRPr kumimoji="0" lang="fr-FR" sz="1050" b="1" i="1" u="none" strike="noStrike" cap="none" normalizeH="0" baseline="0" dirty="0">
              <a:ln>
                <a:noFill/>
              </a:ln>
              <a:solidFill>
                <a:schemeClr val="tx1">
                  <a:lumMod val="95000"/>
                  <a:lumOff val="5000"/>
                </a:schemeClr>
              </a:solidFill>
              <a:effectLst/>
            </a:endParaRPr>
          </a:p>
        </p:txBody>
      </p:sp>
      <p:sp>
        <p:nvSpPr>
          <p:cNvPr id="8" name="Ellipse 15"/>
          <p:cNvSpPr/>
          <p:nvPr/>
        </p:nvSpPr>
        <p:spPr bwMode="auto">
          <a:xfrm>
            <a:off x="8172400" y="3272284"/>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3</a:t>
            </a:r>
            <a:endParaRPr kumimoji="0" lang="fr-FR" sz="1050" b="1" i="1" u="none" strike="noStrike" cap="none" normalizeH="0" baseline="0" dirty="0">
              <a:ln>
                <a:noFill/>
              </a:ln>
              <a:solidFill>
                <a:schemeClr val="tx1">
                  <a:lumMod val="95000"/>
                  <a:lumOff val="5000"/>
                </a:schemeClr>
              </a:solidFill>
              <a:effectLst/>
            </a:endParaRPr>
          </a:p>
        </p:txBody>
      </p:sp>
      <p:sp>
        <p:nvSpPr>
          <p:cNvPr id="9" name="Ellipse 15"/>
          <p:cNvSpPr/>
          <p:nvPr/>
        </p:nvSpPr>
        <p:spPr bwMode="auto">
          <a:xfrm>
            <a:off x="5497742" y="4725144"/>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a:solidFill>
                  <a:schemeClr val="tx1">
                    <a:lumMod val="95000"/>
                    <a:lumOff val="5000"/>
                  </a:schemeClr>
                </a:solidFill>
              </a:rPr>
              <a:t>4</a:t>
            </a:r>
            <a:endParaRPr kumimoji="0" lang="fr-FR" sz="1050" b="1" i="1" u="none" strike="noStrike" cap="none" normalizeH="0" baseline="0" dirty="0">
              <a:ln>
                <a:noFill/>
              </a:ln>
              <a:solidFill>
                <a:schemeClr val="tx1">
                  <a:lumMod val="95000"/>
                  <a:lumOff val="5000"/>
                </a:schemeClr>
              </a:solidFill>
              <a:effectLst/>
            </a:endParaRPr>
          </a:p>
        </p:txBody>
      </p:sp>
      <p:sp>
        <p:nvSpPr>
          <p:cNvPr id="10" name="Ellipse 15"/>
          <p:cNvSpPr/>
          <p:nvPr/>
        </p:nvSpPr>
        <p:spPr bwMode="auto">
          <a:xfrm>
            <a:off x="5497742" y="5013176"/>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a:solidFill>
                  <a:schemeClr val="tx1">
                    <a:lumMod val="95000"/>
                    <a:lumOff val="5000"/>
                  </a:schemeClr>
                </a:solidFill>
              </a:rPr>
              <a:t>2</a:t>
            </a:r>
            <a:endParaRPr kumimoji="0" lang="fr-FR" sz="1050" b="1" i="1" u="none" strike="noStrike" cap="none" normalizeH="0" baseline="0" dirty="0">
              <a:ln>
                <a:noFill/>
              </a:ln>
              <a:solidFill>
                <a:schemeClr val="tx1">
                  <a:lumMod val="95000"/>
                  <a:lumOff val="5000"/>
                </a:schemeClr>
              </a:solidFill>
              <a:effectLst/>
            </a:endParaRPr>
          </a:p>
        </p:txBody>
      </p:sp>
      <p:sp>
        <p:nvSpPr>
          <p:cNvPr id="11" name="Ellipse 15"/>
          <p:cNvSpPr/>
          <p:nvPr/>
        </p:nvSpPr>
        <p:spPr bwMode="auto">
          <a:xfrm>
            <a:off x="3923929" y="5207312"/>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a:solidFill>
                  <a:schemeClr val="tx1">
                    <a:lumMod val="95000"/>
                    <a:lumOff val="5000"/>
                  </a:schemeClr>
                </a:solidFill>
              </a:rPr>
              <a:t>6</a:t>
            </a:r>
            <a:endParaRPr kumimoji="0" lang="fr-FR" sz="1050" b="1" i="1" u="none" strike="noStrike" cap="none" normalizeH="0" baseline="0" dirty="0">
              <a:ln>
                <a:noFill/>
              </a:ln>
              <a:solidFill>
                <a:schemeClr val="tx1">
                  <a:lumMod val="95000"/>
                  <a:lumOff val="5000"/>
                </a:schemeClr>
              </a:solidFill>
              <a:effectLst/>
            </a:endParaRPr>
          </a:p>
        </p:txBody>
      </p:sp>
      <p:sp>
        <p:nvSpPr>
          <p:cNvPr id="12" name="Ellipse 15"/>
          <p:cNvSpPr/>
          <p:nvPr/>
        </p:nvSpPr>
        <p:spPr bwMode="auto">
          <a:xfrm>
            <a:off x="8172400" y="4293096"/>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5</a:t>
            </a:r>
            <a:endParaRPr kumimoji="0" lang="fr-FR" sz="1050" b="1" i="1" u="none" strike="noStrike" cap="none" normalizeH="0" baseline="0" dirty="0">
              <a:ln>
                <a:noFill/>
              </a:ln>
              <a:solidFill>
                <a:schemeClr val="tx1">
                  <a:lumMod val="95000"/>
                  <a:lumOff val="5000"/>
                </a:schemeClr>
              </a:solidFill>
              <a:effectLst/>
            </a:endParaRPr>
          </a:p>
        </p:txBody>
      </p:sp>
      <p:sp>
        <p:nvSpPr>
          <p:cNvPr id="13" name="Ellipse 15"/>
          <p:cNvSpPr/>
          <p:nvPr/>
        </p:nvSpPr>
        <p:spPr bwMode="auto">
          <a:xfrm>
            <a:off x="6893878" y="5877272"/>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7</a:t>
            </a:r>
            <a:endParaRPr kumimoji="0" lang="fr-FR" sz="1050" b="1" i="1" u="none" strike="noStrike" cap="none" normalizeH="0" baseline="0" dirty="0">
              <a:ln>
                <a:noFill/>
              </a:ln>
              <a:solidFill>
                <a:schemeClr val="tx1">
                  <a:lumMod val="95000"/>
                  <a:lumOff val="5000"/>
                </a:schemeClr>
              </a:solidFill>
              <a:effectLst/>
            </a:endParaRPr>
          </a:p>
        </p:txBody>
      </p:sp>
      <p:sp>
        <p:nvSpPr>
          <p:cNvPr id="14" name="Ellipse 15"/>
          <p:cNvSpPr/>
          <p:nvPr/>
        </p:nvSpPr>
        <p:spPr bwMode="auto">
          <a:xfrm>
            <a:off x="5868145" y="6088997"/>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8</a:t>
            </a:r>
            <a:endParaRPr kumimoji="0" lang="fr-FR" sz="1050" b="1" i="1" u="none" strike="noStrike" cap="none" normalizeH="0" baseline="0" dirty="0">
              <a:ln>
                <a:noFill/>
              </a:ln>
              <a:solidFill>
                <a:schemeClr val="tx1">
                  <a:lumMod val="95000"/>
                  <a:lumOff val="5000"/>
                </a:schemeClr>
              </a:solidFill>
              <a:effectLst/>
            </a:endParaRPr>
          </a:p>
        </p:txBody>
      </p:sp>
      <p:sp>
        <p:nvSpPr>
          <p:cNvPr id="2" name="Title 1"/>
          <p:cNvSpPr>
            <a:spLocks noGrp="1"/>
          </p:cNvSpPr>
          <p:nvPr>
            <p:ph type="title"/>
          </p:nvPr>
        </p:nvSpPr>
        <p:spPr/>
        <p:txBody>
          <a:bodyPr/>
          <a:lstStyle/>
          <a:p>
            <a:r>
              <a:rPr lang="fr-FR" dirty="0"/>
              <a:t>Schéma d’Architecture </a:t>
            </a:r>
            <a:r>
              <a:rPr lang="fr-FR" dirty="0" smtClean="0"/>
              <a:t>Applicative</a:t>
            </a:r>
            <a:endParaRPr lang="fr-FR" dirty="0"/>
          </a:p>
        </p:txBody>
      </p:sp>
    </p:spTree>
    <p:extLst>
      <p:ext uri="{BB962C8B-B14F-4D97-AF65-F5344CB8AC3E}">
        <p14:creationId xmlns:p14="http://schemas.microsoft.com/office/powerpoint/2010/main" val="24078696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p:cNvSpPr>
          <p:nvPr>
            <p:ph type="title"/>
          </p:nvPr>
        </p:nvSpPr>
        <p:spPr/>
        <p:txBody>
          <a:bodyPr/>
          <a:lstStyle/>
          <a:p>
            <a:r>
              <a:rPr lang="fr-FR" dirty="0" smtClean="0"/>
              <a:t>Schéma d’Architecture Applicative</a:t>
            </a:r>
            <a:endParaRPr lang="en-US" dirty="0" smtClean="0"/>
          </a:p>
        </p:txBody>
      </p:sp>
      <p:sp>
        <p:nvSpPr>
          <p:cNvPr id="14339" name="Espace réservé du pied de page 2"/>
          <p:cNvSpPr>
            <a:spLocks noGrp="1"/>
          </p:cNvSpPr>
          <p:nvPr>
            <p:ph type="ftr" sz="quarter" idx="10"/>
          </p:nvPr>
        </p:nvSpPr>
        <p:spPr>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B4998F6-B0A7-46E8-B8CD-6F0C3EF4DC3D}" type="datetime1">
              <a:rPr lang="fr-FR" smtClean="0">
                <a:solidFill>
                  <a:schemeClr val="bg1"/>
                </a:solidFill>
              </a:rPr>
              <a:pPr/>
              <a:t>06/09/2019</a:t>
            </a:fld>
            <a:r>
              <a:rPr lang="fr-FR" smtClean="0">
                <a:solidFill>
                  <a:schemeClr val="bg1"/>
                </a:solidFill>
              </a:rPr>
              <a:t> • Page : N° </a:t>
            </a:r>
            <a:fld id="{545D222E-B80C-4523-8650-2CCE5D3ABC93}" type="slidenum">
              <a:rPr lang="fr-FR" smtClean="0">
                <a:solidFill>
                  <a:schemeClr val="bg1"/>
                </a:solidFill>
              </a:rPr>
              <a:pPr/>
              <a:t>18</a:t>
            </a:fld>
            <a:r>
              <a:rPr lang="fr-FR" smtClean="0">
                <a:solidFill>
                  <a:schemeClr val="bg1"/>
                </a:solidFill>
              </a:rPr>
              <a:t> </a:t>
            </a:r>
          </a:p>
        </p:txBody>
      </p:sp>
      <p:sp>
        <p:nvSpPr>
          <p:cNvPr id="309" name="Rectangle 308"/>
          <p:cNvSpPr/>
          <p:nvPr/>
        </p:nvSpPr>
        <p:spPr>
          <a:xfrm>
            <a:off x="241301" y="1252538"/>
            <a:ext cx="4473575" cy="5200650"/>
          </a:xfrm>
          <a:prstGeom prst="rect">
            <a:avLst/>
          </a:prstGeom>
          <a:solidFill>
            <a:srgbClr val="92D050"/>
          </a:solidFill>
          <a:ln/>
        </p:spPr>
        <p:style>
          <a:lnRef idx="1">
            <a:schemeClr val="accent2"/>
          </a:lnRef>
          <a:fillRef idx="2">
            <a:schemeClr val="accent2"/>
          </a:fillRef>
          <a:effectRef idx="1">
            <a:schemeClr val="accent2"/>
          </a:effectRef>
          <a:fontRef idx="minor">
            <a:schemeClr val="dk1"/>
          </a:fontRef>
        </p:style>
        <p:txBody>
          <a:bodyPr tIns="2772000"/>
          <a:lstStyle/>
          <a:p>
            <a:pPr algn="ctr">
              <a:defRPr/>
            </a:pPr>
            <a:endParaRPr lang="fr-FR" sz="1400" b="1" dirty="0">
              <a:solidFill>
                <a:prstClr val="black"/>
              </a:solidFill>
            </a:endParaRPr>
          </a:p>
        </p:txBody>
      </p:sp>
      <p:pic>
        <p:nvPicPr>
          <p:cNvPr id="14341" name="Picture 2" descr="C:\TERADATA\Tools\Icone_Graphic\database-ico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388" y="1568450"/>
            <a:ext cx="163830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4342" name="Group 44"/>
          <p:cNvGrpSpPr>
            <a:grpSpLocks/>
          </p:cNvGrpSpPr>
          <p:nvPr/>
        </p:nvGrpSpPr>
        <p:grpSpPr bwMode="auto">
          <a:xfrm>
            <a:off x="425450" y="5183188"/>
            <a:ext cx="515938" cy="576262"/>
            <a:chOff x="251942" y="6012879"/>
            <a:chExt cx="607836" cy="791356"/>
          </a:xfrm>
        </p:grpSpPr>
        <p:sp>
          <p:nvSpPr>
            <p:cNvPr id="458" name="Carré corné 4"/>
            <p:cNvSpPr/>
            <p:nvPr/>
          </p:nvSpPr>
          <p:spPr bwMode="auto">
            <a:xfrm>
              <a:off x="251942" y="6012879"/>
              <a:ext cx="375923" cy="503590"/>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sp>
          <p:nvSpPr>
            <p:cNvPr id="459" name="Carré corné 4"/>
            <p:cNvSpPr/>
            <p:nvPr/>
          </p:nvSpPr>
          <p:spPr bwMode="auto">
            <a:xfrm>
              <a:off x="382860" y="6156762"/>
              <a:ext cx="375923" cy="503590"/>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sp>
          <p:nvSpPr>
            <p:cNvPr id="460" name="Carré corné 4"/>
            <p:cNvSpPr/>
            <p:nvPr/>
          </p:nvSpPr>
          <p:spPr bwMode="auto">
            <a:xfrm>
              <a:off x="483855" y="6300645"/>
              <a:ext cx="375923" cy="503590"/>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grpSp>
      <p:sp>
        <p:nvSpPr>
          <p:cNvPr id="312" name="ZoneTexte 123"/>
          <p:cNvSpPr txBox="1">
            <a:spLocks noChangeArrowheads="1"/>
          </p:cNvSpPr>
          <p:nvPr/>
        </p:nvSpPr>
        <p:spPr bwMode="auto">
          <a:xfrm>
            <a:off x="1758951" y="1252540"/>
            <a:ext cx="14382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a:defRPr/>
            </a:pPr>
            <a:r>
              <a:rPr lang="fr-FR" altLang="en-US" sz="2200" b="1" dirty="0" smtClean="0">
                <a:solidFill>
                  <a:schemeClr val="tx1">
                    <a:lumMod val="95000"/>
                    <a:lumOff val="5000"/>
                  </a:schemeClr>
                </a:solidFill>
              </a:rPr>
              <a:t>SIO</a:t>
            </a:r>
            <a:endParaRPr lang="fr-FR" altLang="en-US" sz="2200" b="1" dirty="0">
              <a:solidFill>
                <a:schemeClr val="tx1">
                  <a:lumMod val="95000"/>
                  <a:lumOff val="5000"/>
                </a:schemeClr>
              </a:solidFill>
            </a:endParaRPr>
          </a:p>
        </p:txBody>
      </p:sp>
      <p:cxnSp>
        <p:nvCxnSpPr>
          <p:cNvPr id="313" name="Straight Connector 82"/>
          <p:cNvCxnSpPr/>
          <p:nvPr/>
        </p:nvCxnSpPr>
        <p:spPr>
          <a:xfrm flipH="1">
            <a:off x="241301" y="4545013"/>
            <a:ext cx="4473575" cy="0"/>
          </a:xfrm>
          <a:prstGeom prst="line">
            <a:avLst/>
          </a:prstGeom>
          <a:ln w="25400">
            <a:solidFill>
              <a:schemeClr val="tx1">
                <a:lumMod val="75000"/>
                <a:lumOff val="25000"/>
                <a:alpha val="34000"/>
              </a:schemeClr>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4345" name="ZoneTexte 123"/>
          <p:cNvSpPr txBox="1">
            <a:spLocks noChangeArrowheads="1"/>
          </p:cNvSpPr>
          <p:nvPr/>
        </p:nvSpPr>
        <p:spPr bwMode="auto">
          <a:xfrm>
            <a:off x="179389" y="4300538"/>
            <a:ext cx="71913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altLang="en-US" sz="1600" b="1" i="1">
                <a:solidFill>
                  <a:srgbClr val="002060"/>
                </a:solidFill>
              </a:rPr>
              <a:t>MVS</a:t>
            </a:r>
          </a:p>
        </p:txBody>
      </p:sp>
      <p:sp>
        <p:nvSpPr>
          <p:cNvPr id="14346" name="ZoneTexte 123"/>
          <p:cNvSpPr txBox="1">
            <a:spLocks noChangeArrowheads="1"/>
          </p:cNvSpPr>
          <p:nvPr/>
        </p:nvSpPr>
        <p:spPr bwMode="auto">
          <a:xfrm>
            <a:off x="196850" y="4591050"/>
            <a:ext cx="9350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altLang="en-US" sz="1600" b="1" i="1">
                <a:solidFill>
                  <a:srgbClr val="002060"/>
                </a:solidFill>
              </a:rPr>
              <a:t>OPEN</a:t>
            </a:r>
          </a:p>
        </p:txBody>
      </p:sp>
      <p:grpSp>
        <p:nvGrpSpPr>
          <p:cNvPr id="14347" name="Group 33"/>
          <p:cNvGrpSpPr>
            <a:grpSpLocks/>
          </p:cNvGrpSpPr>
          <p:nvPr/>
        </p:nvGrpSpPr>
        <p:grpSpPr bwMode="auto">
          <a:xfrm>
            <a:off x="787401" y="3608388"/>
            <a:ext cx="787400" cy="588962"/>
            <a:chOff x="693174" y="3864857"/>
            <a:chExt cx="923681" cy="807973"/>
          </a:xfrm>
        </p:grpSpPr>
        <p:sp>
          <p:nvSpPr>
            <p:cNvPr id="455" name="Organigramme : Stockage à accès séquentiel 82"/>
            <p:cNvSpPr/>
            <p:nvPr/>
          </p:nvSpPr>
          <p:spPr bwMode="auto">
            <a:xfrm>
              <a:off x="693174" y="3864857"/>
              <a:ext cx="618270" cy="503077"/>
            </a:xfrm>
            <a:prstGeom prst="flowChartMagneticTape">
              <a:avLst/>
            </a:prstGeom>
            <a:solidFill>
              <a:schemeClr val="accent5">
                <a:lumMod val="60000"/>
                <a:lumOff val="40000"/>
              </a:schemeClr>
            </a:solidFill>
            <a:ln w="9525" cap="flat" cmpd="sng" algn="ctr">
              <a:solidFill>
                <a:schemeClr val="tx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sp>
          <p:nvSpPr>
            <p:cNvPr id="456" name="Organigramme : Stockage à accès séquentiel 82"/>
            <p:cNvSpPr/>
            <p:nvPr/>
          </p:nvSpPr>
          <p:spPr bwMode="auto">
            <a:xfrm>
              <a:off x="845879" y="4017305"/>
              <a:ext cx="618270" cy="503077"/>
            </a:xfrm>
            <a:prstGeom prst="flowChartMagneticTape">
              <a:avLst/>
            </a:prstGeom>
            <a:solidFill>
              <a:schemeClr val="accent5">
                <a:lumMod val="60000"/>
                <a:lumOff val="40000"/>
              </a:schemeClr>
            </a:solidFill>
            <a:ln w="9525" cap="flat" cmpd="sng" algn="ctr">
              <a:solidFill>
                <a:schemeClr val="tx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sp>
          <p:nvSpPr>
            <p:cNvPr id="457" name="Organigramme : Stockage à accès séquentiel 82"/>
            <p:cNvSpPr/>
            <p:nvPr/>
          </p:nvSpPr>
          <p:spPr bwMode="auto">
            <a:xfrm>
              <a:off x="998585" y="4169753"/>
              <a:ext cx="618270" cy="503077"/>
            </a:xfrm>
            <a:prstGeom prst="flowChartMagneticTape">
              <a:avLst/>
            </a:prstGeom>
            <a:solidFill>
              <a:schemeClr val="accent5">
                <a:lumMod val="60000"/>
                <a:lumOff val="40000"/>
              </a:schemeClr>
            </a:solidFill>
            <a:ln w="9525" cap="flat" cmpd="sng" algn="ctr">
              <a:solidFill>
                <a:schemeClr val="tx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grpSp>
      <p:sp>
        <p:nvSpPr>
          <p:cNvPr id="14348" name="ZoneTexte 123"/>
          <p:cNvSpPr txBox="1">
            <a:spLocks noChangeArrowheads="1"/>
          </p:cNvSpPr>
          <p:nvPr/>
        </p:nvSpPr>
        <p:spPr bwMode="auto">
          <a:xfrm>
            <a:off x="639764" y="1581151"/>
            <a:ext cx="71913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altLang="en-US" sz="1400" b="1" i="1"/>
              <a:t>DB2</a:t>
            </a:r>
          </a:p>
        </p:txBody>
      </p:sp>
      <p:sp>
        <p:nvSpPr>
          <p:cNvPr id="14349" name="TextBox 102"/>
          <p:cNvSpPr txBox="1">
            <a:spLocks noChangeArrowheads="1"/>
          </p:cNvSpPr>
          <p:nvPr/>
        </p:nvSpPr>
        <p:spPr bwMode="auto">
          <a:xfrm>
            <a:off x="1428750" y="3644900"/>
            <a:ext cx="10556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sz="1000"/>
              <a:t>Fichiers formatés</a:t>
            </a:r>
          </a:p>
        </p:txBody>
      </p:sp>
      <p:sp>
        <p:nvSpPr>
          <p:cNvPr id="14350" name="TextBox 103"/>
          <p:cNvSpPr txBox="1">
            <a:spLocks noChangeArrowheads="1"/>
          </p:cNvSpPr>
          <p:nvPr/>
        </p:nvSpPr>
        <p:spPr bwMode="auto">
          <a:xfrm>
            <a:off x="241300" y="5822950"/>
            <a:ext cx="10556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sz="1000"/>
              <a:t>Fichiers Open formattés</a:t>
            </a:r>
          </a:p>
        </p:txBody>
      </p:sp>
      <p:sp>
        <p:nvSpPr>
          <p:cNvPr id="320" name="Rounded Rectangle 112"/>
          <p:cNvSpPr/>
          <p:nvPr/>
        </p:nvSpPr>
        <p:spPr>
          <a:xfrm>
            <a:off x="3522560" y="1831016"/>
            <a:ext cx="1057041" cy="82063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lIns="102870" tIns="51435" rIns="102870" bIns="51435"/>
          <a:lstStyle/>
          <a:p>
            <a:pPr algn="ctr">
              <a:defRPr/>
            </a:pPr>
            <a:r>
              <a:rPr lang="fr-FR" sz="1000" b="1" dirty="0">
                <a:solidFill>
                  <a:schemeClr val="tx1"/>
                </a:solidFill>
              </a:rPr>
              <a:t>PCL</a:t>
            </a:r>
            <a:endParaRPr lang="fr-FR" sz="1400" b="1" dirty="0">
              <a:solidFill>
                <a:schemeClr val="tx1"/>
              </a:solidFill>
            </a:endParaRPr>
          </a:p>
        </p:txBody>
      </p:sp>
      <p:cxnSp>
        <p:nvCxnSpPr>
          <p:cNvPr id="321" name="Elbow Connector 96"/>
          <p:cNvCxnSpPr>
            <a:stCxn id="457" idx="3"/>
            <a:endCxn id="398" idx="4"/>
          </p:cNvCxnSpPr>
          <p:nvPr/>
        </p:nvCxnSpPr>
        <p:spPr>
          <a:xfrm flipV="1">
            <a:off x="1574801" y="3171827"/>
            <a:ext cx="1803400" cy="842963"/>
          </a:xfrm>
          <a:prstGeom prst="bentConnector2">
            <a:avLst/>
          </a:prstGeom>
          <a:ln w="2222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pic>
        <p:nvPicPr>
          <p:cNvPr id="14355" name="Picture 1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6726" y="4691065"/>
            <a:ext cx="2703513"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6" name="ZoneTexte 123"/>
          <p:cNvSpPr txBox="1">
            <a:spLocks noChangeArrowheads="1"/>
          </p:cNvSpPr>
          <p:nvPr/>
        </p:nvSpPr>
        <p:spPr bwMode="auto">
          <a:xfrm>
            <a:off x="2386014" y="4748215"/>
            <a:ext cx="143827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altLang="en-US" sz="1400" b="1" i="1"/>
              <a:t>Quai de dépôt</a:t>
            </a:r>
          </a:p>
        </p:txBody>
      </p:sp>
      <p:grpSp>
        <p:nvGrpSpPr>
          <p:cNvPr id="14357" name="Group 133"/>
          <p:cNvGrpSpPr>
            <a:grpSpLocks/>
          </p:cNvGrpSpPr>
          <p:nvPr/>
        </p:nvGrpSpPr>
        <p:grpSpPr bwMode="auto">
          <a:xfrm>
            <a:off x="1987551" y="5632450"/>
            <a:ext cx="327025" cy="393700"/>
            <a:chOff x="251942" y="6012879"/>
            <a:chExt cx="607836" cy="791356"/>
          </a:xfrm>
        </p:grpSpPr>
        <p:sp>
          <p:nvSpPr>
            <p:cNvPr id="452" name="Carré corné 4"/>
            <p:cNvSpPr/>
            <p:nvPr/>
          </p:nvSpPr>
          <p:spPr bwMode="auto">
            <a:xfrm>
              <a:off x="251942" y="6012879"/>
              <a:ext cx="374735" cy="504170"/>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sp>
          <p:nvSpPr>
            <p:cNvPr id="453" name="Carré corné 4"/>
            <p:cNvSpPr/>
            <p:nvPr/>
          </p:nvSpPr>
          <p:spPr bwMode="auto">
            <a:xfrm>
              <a:off x="381771" y="6156473"/>
              <a:ext cx="377685" cy="504170"/>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sp>
          <p:nvSpPr>
            <p:cNvPr id="454" name="Carré corné 4"/>
            <p:cNvSpPr/>
            <p:nvPr/>
          </p:nvSpPr>
          <p:spPr bwMode="auto">
            <a:xfrm>
              <a:off x="485045" y="6300065"/>
              <a:ext cx="374733" cy="504170"/>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grpSp>
      <p:cxnSp>
        <p:nvCxnSpPr>
          <p:cNvPr id="325" name="Elbow Connector 97"/>
          <p:cNvCxnSpPr>
            <a:stCxn id="460" idx="3"/>
            <a:endCxn id="453" idx="1"/>
          </p:cNvCxnSpPr>
          <p:nvPr/>
        </p:nvCxnSpPr>
        <p:spPr>
          <a:xfrm>
            <a:off x="941388" y="5575300"/>
            <a:ext cx="1116012" cy="255588"/>
          </a:xfrm>
          <a:prstGeom prst="bentConnector3">
            <a:avLst>
              <a:gd name="adj1" fmla="val 50000"/>
            </a:avLst>
          </a:prstGeom>
          <a:ln w="2222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sp>
        <p:nvSpPr>
          <p:cNvPr id="326" name="Rounded Rectangle 116"/>
          <p:cNvSpPr/>
          <p:nvPr/>
        </p:nvSpPr>
        <p:spPr>
          <a:xfrm>
            <a:off x="3165206" y="5156043"/>
            <a:ext cx="1057041" cy="820637"/>
          </a:xfrm>
          <a:prstGeom prst="roundRect">
            <a:avLst/>
          </a:prstGeom>
          <a:solidFill>
            <a:schemeClr val="accent2">
              <a:lumMod val="40000"/>
              <a:lumOff val="60000"/>
            </a:schemeClr>
          </a:solidFill>
        </p:spPr>
        <p:style>
          <a:lnRef idx="0">
            <a:schemeClr val="accent1"/>
          </a:lnRef>
          <a:fillRef idx="3">
            <a:schemeClr val="accent1"/>
          </a:fillRef>
          <a:effectRef idx="3">
            <a:schemeClr val="accent1"/>
          </a:effectRef>
          <a:fontRef idx="minor">
            <a:schemeClr val="lt1"/>
          </a:fontRef>
        </p:style>
        <p:txBody>
          <a:bodyPr lIns="102870" tIns="51435" rIns="102870" bIns="51435"/>
          <a:lstStyle/>
          <a:p>
            <a:pPr algn="ctr">
              <a:defRPr/>
            </a:pPr>
            <a:r>
              <a:rPr lang="fr-FR" sz="1000" b="1" dirty="0">
                <a:solidFill>
                  <a:schemeClr val="tx1"/>
                </a:solidFill>
              </a:rPr>
              <a:t>SHELL</a:t>
            </a:r>
            <a:endParaRPr lang="fr-FR" sz="1400" b="1" dirty="0">
              <a:solidFill>
                <a:schemeClr val="tx1"/>
              </a:solidFill>
            </a:endParaRPr>
          </a:p>
        </p:txBody>
      </p:sp>
      <p:sp>
        <p:nvSpPr>
          <p:cNvPr id="14362" name="AutoShape 31"/>
          <p:cNvSpPr>
            <a:spLocks noChangeArrowheads="1"/>
          </p:cNvSpPr>
          <p:nvPr/>
        </p:nvSpPr>
        <p:spPr bwMode="auto">
          <a:xfrm flipH="1">
            <a:off x="5886451" y="1252538"/>
            <a:ext cx="3222625" cy="5200650"/>
          </a:xfrm>
          <a:prstGeom prst="can">
            <a:avLst>
              <a:gd name="adj" fmla="val 20270"/>
            </a:avLst>
          </a:prstGeom>
          <a:solidFill>
            <a:srgbClr val="FF9900"/>
          </a:solidFill>
          <a:ln w="12700">
            <a:solidFill>
              <a:srgbClr val="FFFFFF"/>
            </a:solidFill>
            <a:round/>
            <a:headEnd/>
            <a:tailEnd/>
          </a:ln>
        </p:spPr>
        <p:txBody>
          <a:bodyPr wrap="none" lIns="102870" tIns="51435" rIns="102870" bIns="51435" anchor="ctr"/>
          <a:lstStyle/>
          <a:p>
            <a:endParaRPr lang="en-US" altLang="en-US" sz="2500">
              <a:solidFill>
                <a:srgbClr val="000000"/>
              </a:solidFill>
              <a:latin typeface="Verdana" pitchFamily="34" charset="0"/>
            </a:endParaRPr>
          </a:p>
        </p:txBody>
      </p:sp>
      <p:grpSp>
        <p:nvGrpSpPr>
          <p:cNvPr id="14363" name="Groupe 32"/>
          <p:cNvGrpSpPr>
            <a:grpSpLocks/>
          </p:cNvGrpSpPr>
          <p:nvPr/>
        </p:nvGrpSpPr>
        <p:grpSpPr bwMode="auto">
          <a:xfrm>
            <a:off x="5995989" y="2452690"/>
            <a:ext cx="907030" cy="801217"/>
            <a:chOff x="5796142" y="1647057"/>
            <a:chExt cx="932940" cy="997602"/>
          </a:xfrm>
        </p:grpSpPr>
        <p:sp>
          <p:nvSpPr>
            <p:cNvPr id="14456" name="AutoShape 5"/>
            <p:cNvSpPr>
              <a:spLocks noChangeArrowheads="1"/>
            </p:cNvSpPr>
            <p:nvPr/>
          </p:nvSpPr>
          <p:spPr bwMode="auto">
            <a:xfrm>
              <a:off x="5796142"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57" name="AutoShape 5"/>
            <p:cNvSpPr>
              <a:spLocks noChangeArrowheads="1"/>
            </p:cNvSpPr>
            <p:nvPr/>
          </p:nvSpPr>
          <p:spPr bwMode="auto">
            <a:xfrm>
              <a:off x="5796142" y="1657946"/>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58" name="AutoShape 5"/>
            <p:cNvSpPr>
              <a:spLocks noChangeArrowheads="1"/>
            </p:cNvSpPr>
            <p:nvPr/>
          </p:nvSpPr>
          <p:spPr bwMode="auto">
            <a:xfrm>
              <a:off x="5796142" y="2234227"/>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59" name="AutoShape 5"/>
            <p:cNvSpPr>
              <a:spLocks noChangeArrowheads="1"/>
            </p:cNvSpPr>
            <p:nvPr/>
          </p:nvSpPr>
          <p:spPr bwMode="auto">
            <a:xfrm>
              <a:off x="6084174"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60" name="AutoShape 5"/>
            <p:cNvSpPr>
              <a:spLocks noChangeArrowheads="1"/>
            </p:cNvSpPr>
            <p:nvPr/>
          </p:nvSpPr>
          <p:spPr bwMode="auto">
            <a:xfrm>
              <a:off x="6084174" y="1657946"/>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61" name="AutoShape 5"/>
            <p:cNvSpPr>
              <a:spLocks noChangeArrowheads="1"/>
            </p:cNvSpPr>
            <p:nvPr/>
          </p:nvSpPr>
          <p:spPr bwMode="auto">
            <a:xfrm>
              <a:off x="6372206"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62" name="AutoShape 5"/>
            <p:cNvSpPr>
              <a:spLocks noChangeArrowheads="1"/>
            </p:cNvSpPr>
            <p:nvPr/>
          </p:nvSpPr>
          <p:spPr bwMode="auto">
            <a:xfrm>
              <a:off x="6372206" y="2234227"/>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63" name="ZoneTexte 40"/>
            <p:cNvSpPr txBox="1">
              <a:spLocks noChangeArrowheads="1"/>
            </p:cNvSpPr>
            <p:nvPr/>
          </p:nvSpPr>
          <p:spPr bwMode="auto">
            <a:xfrm>
              <a:off x="6040064" y="2223122"/>
              <a:ext cx="400986" cy="42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z="1600">
                  <a:solidFill>
                    <a:srgbClr val="3C3C3B"/>
                  </a:solidFill>
                </a:rPr>
                <a:t>…</a:t>
              </a:r>
            </a:p>
          </p:txBody>
        </p:sp>
        <p:sp>
          <p:nvSpPr>
            <p:cNvPr id="14464" name="ZoneTexte 41"/>
            <p:cNvSpPr txBox="1">
              <a:spLocks noChangeArrowheads="1"/>
            </p:cNvSpPr>
            <p:nvPr/>
          </p:nvSpPr>
          <p:spPr bwMode="auto">
            <a:xfrm>
              <a:off x="6328096" y="1647057"/>
              <a:ext cx="400986" cy="42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z="1600">
                  <a:solidFill>
                    <a:srgbClr val="3C3C3B"/>
                  </a:solidFill>
                </a:rPr>
                <a:t>…</a:t>
              </a:r>
            </a:p>
          </p:txBody>
        </p:sp>
      </p:grpSp>
      <p:sp>
        <p:nvSpPr>
          <p:cNvPr id="14364" name="ZoneTexte 123"/>
          <p:cNvSpPr txBox="1">
            <a:spLocks noChangeArrowheads="1"/>
          </p:cNvSpPr>
          <p:nvPr/>
        </p:nvSpPr>
        <p:spPr bwMode="auto">
          <a:xfrm>
            <a:off x="6626226" y="1341440"/>
            <a:ext cx="1935163" cy="48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2870" tIns="51435" rIns="102870" bIns="51435">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z="2500" b="1">
                <a:solidFill>
                  <a:srgbClr val="005E8A"/>
                </a:solidFill>
              </a:rPr>
              <a:t>TERADATA</a:t>
            </a:r>
          </a:p>
        </p:txBody>
      </p:sp>
      <p:cxnSp>
        <p:nvCxnSpPr>
          <p:cNvPr id="331" name="Connecteur droit 167"/>
          <p:cNvCxnSpPr/>
          <p:nvPr/>
        </p:nvCxnSpPr>
        <p:spPr bwMode="auto">
          <a:xfrm flipH="1" flipV="1">
            <a:off x="5894388" y="3346452"/>
            <a:ext cx="1008062" cy="3175"/>
          </a:xfrm>
          <a:prstGeom prst="line">
            <a:avLst/>
          </a:prstGeom>
          <a:ln>
            <a:solidFill>
              <a:srgbClr val="FF99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32" name="Connecteur droit 168"/>
          <p:cNvCxnSpPr/>
          <p:nvPr/>
        </p:nvCxnSpPr>
        <p:spPr bwMode="auto">
          <a:xfrm flipH="1">
            <a:off x="5894388" y="4475163"/>
            <a:ext cx="1008062" cy="0"/>
          </a:xfrm>
          <a:prstGeom prst="line">
            <a:avLst/>
          </a:prstGeom>
          <a:ln>
            <a:solidFill>
              <a:srgbClr val="FF99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333" name="Connecteur droit 169"/>
          <p:cNvCxnSpPr/>
          <p:nvPr/>
        </p:nvCxnSpPr>
        <p:spPr bwMode="auto">
          <a:xfrm flipH="1">
            <a:off x="5905500" y="4956175"/>
            <a:ext cx="996950" cy="0"/>
          </a:xfrm>
          <a:prstGeom prst="line">
            <a:avLst/>
          </a:prstGeom>
          <a:ln>
            <a:solidFill>
              <a:srgbClr val="FF99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4368" name="Connecteur droit 173"/>
          <p:cNvCxnSpPr>
            <a:cxnSpLocks noChangeShapeType="1"/>
          </p:cNvCxnSpPr>
          <p:nvPr/>
        </p:nvCxnSpPr>
        <p:spPr bwMode="auto">
          <a:xfrm>
            <a:off x="6416675" y="4579940"/>
            <a:ext cx="0" cy="325437"/>
          </a:xfrm>
          <a:prstGeom prst="line">
            <a:avLst/>
          </a:prstGeom>
          <a:noFill/>
          <a:ln w="28575" algn="ctr">
            <a:solidFill>
              <a:schemeClr val="tx1"/>
            </a:solidFill>
            <a:prstDash val="sysDot"/>
            <a:round/>
            <a:headEnd/>
            <a:tailEnd/>
          </a:ln>
          <a:extLst>
            <a:ext uri="{909E8E84-426E-40DD-AFC4-6F175D3DCCD1}">
              <a14:hiddenFill xmlns:a14="http://schemas.microsoft.com/office/drawing/2010/main">
                <a:noFill/>
              </a14:hiddenFill>
            </a:ext>
          </a:extLst>
        </p:spPr>
      </p:cxnSp>
      <p:grpSp>
        <p:nvGrpSpPr>
          <p:cNvPr id="14369" name="Groupe 32"/>
          <p:cNvGrpSpPr>
            <a:grpSpLocks/>
          </p:cNvGrpSpPr>
          <p:nvPr/>
        </p:nvGrpSpPr>
        <p:grpSpPr bwMode="auto">
          <a:xfrm>
            <a:off x="6018214" y="3624265"/>
            <a:ext cx="907030" cy="801217"/>
            <a:chOff x="5796142" y="1647057"/>
            <a:chExt cx="932940" cy="997602"/>
          </a:xfrm>
        </p:grpSpPr>
        <p:sp>
          <p:nvSpPr>
            <p:cNvPr id="14447" name="AutoShape 5"/>
            <p:cNvSpPr>
              <a:spLocks noChangeArrowheads="1"/>
            </p:cNvSpPr>
            <p:nvPr/>
          </p:nvSpPr>
          <p:spPr bwMode="auto">
            <a:xfrm>
              <a:off x="5796142"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48" name="AutoShape 5"/>
            <p:cNvSpPr>
              <a:spLocks noChangeArrowheads="1"/>
            </p:cNvSpPr>
            <p:nvPr/>
          </p:nvSpPr>
          <p:spPr bwMode="auto">
            <a:xfrm>
              <a:off x="5796142" y="1657946"/>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49" name="AutoShape 5"/>
            <p:cNvSpPr>
              <a:spLocks noChangeArrowheads="1"/>
            </p:cNvSpPr>
            <p:nvPr/>
          </p:nvSpPr>
          <p:spPr bwMode="auto">
            <a:xfrm>
              <a:off x="5796142" y="2234227"/>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50" name="AutoShape 5"/>
            <p:cNvSpPr>
              <a:spLocks noChangeArrowheads="1"/>
            </p:cNvSpPr>
            <p:nvPr/>
          </p:nvSpPr>
          <p:spPr bwMode="auto">
            <a:xfrm>
              <a:off x="6084174"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51" name="AutoShape 5"/>
            <p:cNvSpPr>
              <a:spLocks noChangeArrowheads="1"/>
            </p:cNvSpPr>
            <p:nvPr/>
          </p:nvSpPr>
          <p:spPr bwMode="auto">
            <a:xfrm>
              <a:off x="6084174" y="1657946"/>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52" name="AutoShape 5"/>
            <p:cNvSpPr>
              <a:spLocks noChangeArrowheads="1"/>
            </p:cNvSpPr>
            <p:nvPr/>
          </p:nvSpPr>
          <p:spPr bwMode="auto">
            <a:xfrm>
              <a:off x="6372206"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53" name="AutoShape 5"/>
            <p:cNvSpPr>
              <a:spLocks noChangeArrowheads="1"/>
            </p:cNvSpPr>
            <p:nvPr/>
          </p:nvSpPr>
          <p:spPr bwMode="auto">
            <a:xfrm>
              <a:off x="6372206" y="2234227"/>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54" name="ZoneTexte 40"/>
            <p:cNvSpPr txBox="1">
              <a:spLocks noChangeArrowheads="1"/>
            </p:cNvSpPr>
            <p:nvPr/>
          </p:nvSpPr>
          <p:spPr bwMode="auto">
            <a:xfrm>
              <a:off x="6040064" y="2223122"/>
              <a:ext cx="400986" cy="42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z="1600">
                  <a:solidFill>
                    <a:srgbClr val="3C3C3B"/>
                  </a:solidFill>
                </a:rPr>
                <a:t>…</a:t>
              </a:r>
            </a:p>
          </p:txBody>
        </p:sp>
        <p:sp>
          <p:nvSpPr>
            <p:cNvPr id="14455" name="ZoneTexte 41"/>
            <p:cNvSpPr txBox="1">
              <a:spLocks noChangeArrowheads="1"/>
            </p:cNvSpPr>
            <p:nvPr/>
          </p:nvSpPr>
          <p:spPr bwMode="auto">
            <a:xfrm>
              <a:off x="6328096" y="1647057"/>
              <a:ext cx="400986" cy="421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z="1600">
                  <a:solidFill>
                    <a:srgbClr val="3C3C3B"/>
                  </a:solidFill>
                </a:rPr>
                <a:t>…</a:t>
              </a:r>
            </a:p>
          </p:txBody>
        </p:sp>
      </p:grpSp>
      <p:grpSp>
        <p:nvGrpSpPr>
          <p:cNvPr id="14370" name="Groupe 32"/>
          <p:cNvGrpSpPr>
            <a:grpSpLocks/>
          </p:cNvGrpSpPr>
          <p:nvPr/>
        </p:nvGrpSpPr>
        <p:grpSpPr bwMode="auto">
          <a:xfrm>
            <a:off x="6062663" y="5230814"/>
            <a:ext cx="907030" cy="802251"/>
            <a:chOff x="5796142" y="1647057"/>
            <a:chExt cx="932940" cy="996659"/>
          </a:xfrm>
        </p:grpSpPr>
        <p:sp>
          <p:nvSpPr>
            <p:cNvPr id="14438" name="AutoShape 5"/>
            <p:cNvSpPr>
              <a:spLocks noChangeArrowheads="1"/>
            </p:cNvSpPr>
            <p:nvPr/>
          </p:nvSpPr>
          <p:spPr bwMode="auto">
            <a:xfrm>
              <a:off x="5796142"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39" name="AutoShape 5"/>
            <p:cNvSpPr>
              <a:spLocks noChangeArrowheads="1"/>
            </p:cNvSpPr>
            <p:nvPr/>
          </p:nvSpPr>
          <p:spPr bwMode="auto">
            <a:xfrm>
              <a:off x="5796142" y="1657946"/>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40" name="AutoShape 5"/>
            <p:cNvSpPr>
              <a:spLocks noChangeArrowheads="1"/>
            </p:cNvSpPr>
            <p:nvPr/>
          </p:nvSpPr>
          <p:spPr bwMode="auto">
            <a:xfrm>
              <a:off x="5796142" y="2234227"/>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41" name="AutoShape 5"/>
            <p:cNvSpPr>
              <a:spLocks noChangeArrowheads="1"/>
            </p:cNvSpPr>
            <p:nvPr/>
          </p:nvSpPr>
          <p:spPr bwMode="auto">
            <a:xfrm>
              <a:off x="6084174"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42" name="AutoShape 5"/>
            <p:cNvSpPr>
              <a:spLocks noChangeArrowheads="1"/>
            </p:cNvSpPr>
            <p:nvPr/>
          </p:nvSpPr>
          <p:spPr bwMode="auto">
            <a:xfrm>
              <a:off x="6084174" y="1657946"/>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43" name="AutoShape 5"/>
            <p:cNvSpPr>
              <a:spLocks noChangeArrowheads="1"/>
            </p:cNvSpPr>
            <p:nvPr/>
          </p:nvSpPr>
          <p:spPr bwMode="auto">
            <a:xfrm>
              <a:off x="6372206" y="1945978"/>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44" name="AutoShape 5"/>
            <p:cNvSpPr>
              <a:spLocks noChangeArrowheads="1"/>
            </p:cNvSpPr>
            <p:nvPr/>
          </p:nvSpPr>
          <p:spPr bwMode="auto">
            <a:xfrm>
              <a:off x="6372206" y="2234227"/>
              <a:ext cx="228600" cy="255691"/>
            </a:xfrm>
            <a:prstGeom prst="flowChartInternalStorage">
              <a:avLst/>
            </a:prstGeom>
            <a:solidFill>
              <a:srgbClr val="C00000"/>
            </a:solidFill>
            <a:ln w="9525">
              <a:solidFill>
                <a:srgbClr val="FFFFFF"/>
              </a:solidFill>
              <a:miter lim="800000"/>
              <a:headEnd/>
              <a:tailEnd/>
            </a:ln>
          </p:spPr>
          <p:txBody>
            <a:bodyPr wrap="none" anchor="ctr"/>
            <a:lstStyle/>
            <a:p>
              <a:endParaRPr lang="en-US" altLang="en-US" sz="2500">
                <a:solidFill>
                  <a:srgbClr val="000000"/>
                </a:solidFill>
                <a:latin typeface="Verdana" pitchFamily="34" charset="0"/>
              </a:endParaRPr>
            </a:p>
          </p:txBody>
        </p:sp>
        <p:sp>
          <p:nvSpPr>
            <p:cNvPr id="14445" name="ZoneTexte 40"/>
            <p:cNvSpPr txBox="1">
              <a:spLocks noChangeArrowheads="1"/>
            </p:cNvSpPr>
            <p:nvPr/>
          </p:nvSpPr>
          <p:spPr bwMode="auto">
            <a:xfrm>
              <a:off x="6040064" y="2223121"/>
              <a:ext cx="400986" cy="42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z="1600">
                  <a:solidFill>
                    <a:srgbClr val="3C3C3B"/>
                  </a:solidFill>
                </a:rPr>
                <a:t>…</a:t>
              </a:r>
            </a:p>
          </p:txBody>
        </p:sp>
        <p:sp>
          <p:nvSpPr>
            <p:cNvPr id="14446" name="ZoneTexte 41"/>
            <p:cNvSpPr txBox="1">
              <a:spLocks noChangeArrowheads="1"/>
            </p:cNvSpPr>
            <p:nvPr/>
          </p:nvSpPr>
          <p:spPr bwMode="auto">
            <a:xfrm>
              <a:off x="6328096" y="1647057"/>
              <a:ext cx="400986" cy="420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z="1600">
                  <a:solidFill>
                    <a:srgbClr val="3C3C3B"/>
                  </a:solidFill>
                </a:rPr>
                <a:t>…</a:t>
              </a:r>
            </a:p>
          </p:txBody>
        </p:sp>
      </p:grpSp>
      <p:sp>
        <p:nvSpPr>
          <p:cNvPr id="14371" name="AutoShape 2"/>
          <p:cNvSpPr>
            <a:spLocks noChangeArrowheads="1"/>
          </p:cNvSpPr>
          <p:nvPr/>
        </p:nvSpPr>
        <p:spPr bwMode="auto">
          <a:xfrm rot="2646598">
            <a:off x="4019550" y="2932908"/>
            <a:ext cx="2438400" cy="306387"/>
          </a:xfrm>
          <a:prstGeom prst="rightArrow">
            <a:avLst>
              <a:gd name="adj1" fmla="val 50000"/>
              <a:gd name="adj2" fmla="val 67169"/>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en-US" sz="1000" b="1">
                <a:solidFill>
                  <a:schemeClr val="bg1"/>
                </a:solidFill>
                <a:latin typeface="Verdana" pitchFamily="34" charset="0"/>
              </a:rPr>
              <a:t>FICON</a:t>
            </a:r>
          </a:p>
        </p:txBody>
      </p:sp>
      <p:sp>
        <p:nvSpPr>
          <p:cNvPr id="395" name="AutoShape 2"/>
          <p:cNvSpPr>
            <a:spLocks noChangeArrowheads="1"/>
          </p:cNvSpPr>
          <p:nvPr/>
        </p:nvSpPr>
        <p:spPr bwMode="auto">
          <a:xfrm rot="19644956">
            <a:off x="3609741" y="4800028"/>
            <a:ext cx="2693987" cy="304800"/>
          </a:xfrm>
          <a:prstGeom prst="rightArrow">
            <a:avLst>
              <a:gd name="adj1" fmla="val 50000"/>
              <a:gd name="adj2" fmla="val 67510"/>
            </a:avLst>
          </a:prstGeom>
          <a:solidFill>
            <a:schemeClr val="accent2">
              <a:lumMod val="60000"/>
              <a:lumOff val="40000"/>
            </a:schemeClr>
          </a:solidFill>
          <a:ln w="9525">
            <a:noFill/>
            <a:miter lim="800000"/>
            <a:headEnd/>
            <a:tailEnd/>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en-US" dirty="0"/>
          </a:p>
        </p:txBody>
      </p:sp>
      <p:sp>
        <p:nvSpPr>
          <p:cNvPr id="14373" name="AutoShape 20"/>
          <p:cNvSpPr>
            <a:spLocks noChangeArrowheads="1"/>
          </p:cNvSpPr>
          <p:nvPr/>
        </p:nvSpPr>
        <p:spPr bwMode="auto">
          <a:xfrm>
            <a:off x="3662363" y="2116138"/>
            <a:ext cx="777875" cy="385762"/>
          </a:xfrm>
          <a:prstGeom prst="roundRect">
            <a:avLst>
              <a:gd name="adj" fmla="val 16667"/>
            </a:avLst>
          </a:prstGeom>
          <a:solidFill>
            <a:srgbClr val="A10007"/>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sz="800" dirty="0">
                <a:solidFill>
                  <a:srgbClr val="FFFFFF"/>
                </a:solidFill>
                <a:latin typeface="Verdana" pitchFamily="34" charset="0"/>
              </a:rPr>
              <a:t>Teradata</a:t>
            </a:r>
          </a:p>
          <a:p>
            <a:pPr algn="ctr"/>
            <a:r>
              <a:rPr lang="en-US" sz="800" dirty="0">
                <a:solidFill>
                  <a:srgbClr val="FFFFFF"/>
                </a:solidFill>
                <a:latin typeface="Verdana" pitchFamily="34" charset="0"/>
              </a:rPr>
              <a:t>Parallel</a:t>
            </a:r>
          </a:p>
          <a:p>
            <a:pPr algn="ctr"/>
            <a:r>
              <a:rPr lang="en-US" sz="800" dirty="0">
                <a:solidFill>
                  <a:srgbClr val="FFFFFF"/>
                </a:solidFill>
                <a:latin typeface="Verdana" pitchFamily="34" charset="0"/>
              </a:rPr>
              <a:t>Transporter</a:t>
            </a:r>
          </a:p>
        </p:txBody>
      </p:sp>
      <p:sp>
        <p:nvSpPr>
          <p:cNvPr id="14374" name="AutoShape 20"/>
          <p:cNvSpPr>
            <a:spLocks noChangeArrowheads="1"/>
          </p:cNvSpPr>
          <p:nvPr/>
        </p:nvSpPr>
        <p:spPr bwMode="auto">
          <a:xfrm>
            <a:off x="3305176" y="5443538"/>
            <a:ext cx="777875" cy="387350"/>
          </a:xfrm>
          <a:prstGeom prst="roundRect">
            <a:avLst>
              <a:gd name="adj" fmla="val 16667"/>
            </a:avLst>
          </a:prstGeom>
          <a:solidFill>
            <a:srgbClr val="A10007"/>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sz="800">
                <a:solidFill>
                  <a:srgbClr val="FFFFFF"/>
                </a:solidFill>
                <a:latin typeface="Verdana" pitchFamily="34" charset="0"/>
              </a:rPr>
              <a:t>Teradata</a:t>
            </a:r>
          </a:p>
          <a:p>
            <a:pPr algn="ctr"/>
            <a:r>
              <a:rPr lang="en-US" sz="800">
                <a:solidFill>
                  <a:srgbClr val="FFFFFF"/>
                </a:solidFill>
                <a:latin typeface="Verdana" pitchFamily="34" charset="0"/>
              </a:rPr>
              <a:t>Parallel</a:t>
            </a:r>
          </a:p>
          <a:p>
            <a:pPr algn="ctr"/>
            <a:r>
              <a:rPr lang="en-US" sz="800">
                <a:solidFill>
                  <a:srgbClr val="FFFFFF"/>
                </a:solidFill>
                <a:latin typeface="Verdana" pitchFamily="34" charset="0"/>
              </a:rPr>
              <a:t>Transporter</a:t>
            </a:r>
          </a:p>
        </p:txBody>
      </p:sp>
      <p:sp>
        <p:nvSpPr>
          <p:cNvPr id="398" name="Oval 277"/>
          <p:cNvSpPr/>
          <p:nvPr/>
        </p:nvSpPr>
        <p:spPr>
          <a:xfrm>
            <a:off x="2894014" y="2933702"/>
            <a:ext cx="968375" cy="238125"/>
          </a:xfrm>
          <a:prstGeom prst="ellipse">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2870" tIns="51435" rIns="102870" bIns="51435" anchor="ctr"/>
          <a:lstStyle/>
          <a:p>
            <a:pPr algn="ctr">
              <a:defRPr/>
            </a:pPr>
            <a:r>
              <a:rPr lang="fr-FR" sz="1200" dirty="0"/>
              <a:t>EZT C</a:t>
            </a:r>
          </a:p>
        </p:txBody>
      </p:sp>
      <p:cxnSp>
        <p:nvCxnSpPr>
          <p:cNvPr id="399" name="Elbow Connector 158"/>
          <p:cNvCxnSpPr>
            <a:stCxn id="398" idx="0"/>
            <a:endCxn id="14373" idx="1"/>
          </p:cNvCxnSpPr>
          <p:nvPr/>
        </p:nvCxnSpPr>
        <p:spPr>
          <a:xfrm rot="5400000" flipH="1" flipV="1">
            <a:off x="3207545" y="2478883"/>
            <a:ext cx="625475" cy="284163"/>
          </a:xfrm>
          <a:prstGeom prst="bentConnector2">
            <a:avLst/>
          </a:prstGeom>
          <a:ln w="2222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400" name="Elbow Connector 161"/>
          <p:cNvCxnSpPr>
            <a:stCxn id="457" idx="2"/>
            <a:endCxn id="14373" idx="2"/>
          </p:cNvCxnSpPr>
          <p:nvPr/>
        </p:nvCxnSpPr>
        <p:spPr>
          <a:xfrm rot="5400000" flipH="1" flipV="1">
            <a:off x="1833563" y="1979613"/>
            <a:ext cx="1695450" cy="2740025"/>
          </a:xfrm>
          <a:prstGeom prst="bentConnector3">
            <a:avLst>
              <a:gd name="adj1" fmla="val -9836"/>
            </a:avLst>
          </a:prstGeom>
          <a:ln w="2222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401" name="Elbow Connector 164"/>
          <p:cNvCxnSpPr>
            <a:stCxn id="412" idx="3"/>
          </p:cNvCxnSpPr>
          <p:nvPr/>
        </p:nvCxnSpPr>
        <p:spPr>
          <a:xfrm flipV="1">
            <a:off x="1949451" y="2228852"/>
            <a:ext cx="1744663" cy="1152525"/>
          </a:xfrm>
          <a:prstGeom prst="bentConnector3">
            <a:avLst>
              <a:gd name="adj1" fmla="val 8478"/>
            </a:avLst>
          </a:prstGeom>
          <a:ln w="2222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sp>
        <p:nvSpPr>
          <p:cNvPr id="402" name="Rounded Rectangle 278"/>
          <p:cNvSpPr/>
          <p:nvPr/>
        </p:nvSpPr>
        <p:spPr>
          <a:xfrm>
            <a:off x="1374485" y="1610433"/>
            <a:ext cx="574734" cy="1011044"/>
          </a:xfrm>
          <a:prstGeom prst="roundRect">
            <a:avLst>
              <a:gd name="adj" fmla="val 50000"/>
            </a:avLst>
          </a:prstGeom>
          <a:solidFill>
            <a:schemeClr val="bg1">
              <a:lumMod val="75000"/>
            </a:schemeClr>
          </a:solidFill>
          <a:ln w="34925">
            <a:solidFill>
              <a:schemeClr val="accent1"/>
            </a:solidFill>
          </a:ln>
          <a:effectLst>
            <a:outerShdw blurRad="317500" dir="2700000" algn="ctr">
              <a:srgbClr val="000000">
                <a:alpha val="43000"/>
              </a:srgbClr>
            </a:outerShdw>
          </a:effectLst>
          <a:scene3d>
            <a:camera prst="orthographicFront"/>
            <a:lightRig rig="threePt" dir="t"/>
          </a:scene3d>
          <a:sp3d extrusionH="38100" prstMaterial="powder">
            <a:bevelT w="260350" h="50800" prst="softRound"/>
            <a:bevelB prst="softRound"/>
          </a:sp3d>
        </p:spPr>
        <p:style>
          <a:lnRef idx="0">
            <a:schemeClr val="accent1"/>
          </a:lnRef>
          <a:fillRef idx="3">
            <a:schemeClr val="accent1"/>
          </a:fillRef>
          <a:effectRef idx="3">
            <a:schemeClr val="accent1"/>
          </a:effectRef>
          <a:fontRef idx="minor">
            <a:schemeClr val="lt1"/>
          </a:fontRef>
        </p:style>
        <p:txBody>
          <a:bodyPr vert="wordArtVert" lIns="102870" tIns="51435" rIns="102870" bIns="51435" anchor="ctr"/>
          <a:lstStyle/>
          <a:p>
            <a:pPr algn="ctr">
              <a:defRPr/>
            </a:pPr>
            <a:r>
              <a:rPr lang="fr-FR" sz="1000" b="1" dirty="0">
                <a:solidFill>
                  <a:schemeClr val="tx1"/>
                </a:solidFill>
              </a:rPr>
              <a:t>VUES</a:t>
            </a:r>
          </a:p>
        </p:txBody>
      </p:sp>
      <p:grpSp>
        <p:nvGrpSpPr>
          <p:cNvPr id="14380" name="Group 151"/>
          <p:cNvGrpSpPr>
            <a:grpSpLocks/>
          </p:cNvGrpSpPr>
          <p:nvPr/>
        </p:nvGrpSpPr>
        <p:grpSpPr bwMode="auto">
          <a:xfrm>
            <a:off x="1163638" y="2974977"/>
            <a:ext cx="785812" cy="588963"/>
            <a:chOff x="781001" y="2778959"/>
            <a:chExt cx="923681" cy="807973"/>
          </a:xfrm>
        </p:grpSpPr>
        <p:sp>
          <p:nvSpPr>
            <p:cNvPr id="410" name="Organigramme : Stockage à accès séquentiel 82"/>
            <p:cNvSpPr/>
            <p:nvPr/>
          </p:nvSpPr>
          <p:spPr bwMode="auto">
            <a:xfrm>
              <a:off x="781001" y="2778959"/>
              <a:ext cx="619520" cy="503078"/>
            </a:xfrm>
            <a:prstGeom prst="flowChartMagneticTape">
              <a:avLst/>
            </a:prstGeom>
            <a:solidFill>
              <a:schemeClr val="accent5">
                <a:lumMod val="60000"/>
                <a:lumOff val="40000"/>
              </a:schemeClr>
            </a:solidFill>
            <a:ln w="9525" cap="flat" cmpd="sng" algn="ctr">
              <a:solidFill>
                <a:schemeClr val="tx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sp>
          <p:nvSpPr>
            <p:cNvPr id="411" name="Organigramme : Stockage à accès séquentiel 82"/>
            <p:cNvSpPr/>
            <p:nvPr/>
          </p:nvSpPr>
          <p:spPr bwMode="auto">
            <a:xfrm>
              <a:off x="934015" y="2931407"/>
              <a:ext cx="617653" cy="503078"/>
            </a:xfrm>
            <a:prstGeom prst="flowChartMagneticTape">
              <a:avLst/>
            </a:prstGeom>
            <a:solidFill>
              <a:schemeClr val="accent5">
                <a:lumMod val="60000"/>
                <a:lumOff val="40000"/>
              </a:schemeClr>
            </a:solidFill>
            <a:ln w="9525" cap="flat" cmpd="sng" algn="ctr">
              <a:solidFill>
                <a:schemeClr val="tx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sp>
          <p:nvSpPr>
            <p:cNvPr id="412" name="Organigramme : Stockage à accès séquentiel 82"/>
            <p:cNvSpPr/>
            <p:nvPr/>
          </p:nvSpPr>
          <p:spPr bwMode="auto">
            <a:xfrm>
              <a:off x="1085162" y="3083854"/>
              <a:ext cx="619520" cy="503078"/>
            </a:xfrm>
            <a:prstGeom prst="flowChartMagneticTape">
              <a:avLst/>
            </a:prstGeom>
            <a:solidFill>
              <a:schemeClr val="accent5">
                <a:lumMod val="60000"/>
                <a:lumOff val="40000"/>
              </a:schemeClr>
            </a:solidFill>
            <a:ln w="9525" cap="flat" cmpd="sng" algn="ctr">
              <a:solidFill>
                <a:schemeClr val="tx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grpSp>
      <p:cxnSp>
        <p:nvCxnSpPr>
          <p:cNvPr id="404" name="Elbow Connector 155"/>
          <p:cNvCxnSpPr>
            <a:stCxn id="402" idx="2"/>
            <a:endCxn id="410" idx="1"/>
          </p:cNvCxnSpPr>
          <p:nvPr/>
        </p:nvCxnSpPr>
        <p:spPr>
          <a:xfrm rot="5400000">
            <a:off x="1143795" y="2640808"/>
            <a:ext cx="538162" cy="498475"/>
          </a:xfrm>
          <a:prstGeom prst="bentConnector4">
            <a:avLst>
              <a:gd name="adj1" fmla="val 32914"/>
              <a:gd name="adj2" fmla="val 141627"/>
            </a:avLst>
          </a:prstGeom>
          <a:ln w="2222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cxnSp>
        <p:nvCxnSpPr>
          <p:cNvPr id="405" name="Elbow Connector 156"/>
          <p:cNvCxnSpPr>
            <a:stCxn id="412" idx="3"/>
          </p:cNvCxnSpPr>
          <p:nvPr/>
        </p:nvCxnSpPr>
        <p:spPr>
          <a:xfrm flipV="1">
            <a:off x="1949451" y="3052763"/>
            <a:ext cx="944563" cy="328612"/>
          </a:xfrm>
          <a:prstGeom prst="bentConnector3">
            <a:avLst>
              <a:gd name="adj1" fmla="val 70612"/>
            </a:avLst>
          </a:prstGeom>
          <a:ln w="2222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sp>
        <p:nvSpPr>
          <p:cNvPr id="14383" name="TextBox 157"/>
          <p:cNvSpPr txBox="1">
            <a:spLocks noChangeArrowheads="1"/>
          </p:cNvSpPr>
          <p:nvPr/>
        </p:nvSpPr>
        <p:spPr bwMode="auto">
          <a:xfrm>
            <a:off x="1644650" y="2924176"/>
            <a:ext cx="10556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sz="1000"/>
              <a:t>Fichiers formatés</a:t>
            </a:r>
          </a:p>
        </p:txBody>
      </p:sp>
      <p:pic>
        <p:nvPicPr>
          <p:cNvPr id="14384" name="Picture 82" descr="image004"/>
          <p:cNvPicPr>
            <a:picLocks noChangeAspect="1" noChangeArrowheads="1" noCrop="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6776" y="2790827"/>
            <a:ext cx="265113" cy="22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85" name="TextBox 160"/>
          <p:cNvSpPr txBox="1">
            <a:spLocks noChangeArrowheads="1"/>
          </p:cNvSpPr>
          <p:nvPr/>
        </p:nvSpPr>
        <p:spPr bwMode="auto">
          <a:xfrm>
            <a:off x="107950" y="2781300"/>
            <a:ext cx="8905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sz="1100"/>
              <a:t>UNLOAD</a:t>
            </a:r>
          </a:p>
        </p:txBody>
      </p:sp>
      <p:cxnSp>
        <p:nvCxnSpPr>
          <p:cNvPr id="409" name="Elbow Connector 138"/>
          <p:cNvCxnSpPr>
            <a:stCxn id="454" idx="3"/>
            <a:endCxn id="14374" idx="1"/>
          </p:cNvCxnSpPr>
          <p:nvPr/>
        </p:nvCxnSpPr>
        <p:spPr>
          <a:xfrm flipV="1">
            <a:off x="2314575" y="5637215"/>
            <a:ext cx="990600" cy="263525"/>
          </a:xfrm>
          <a:prstGeom prst="bentConnector3">
            <a:avLst>
              <a:gd name="adj1" fmla="val 50000"/>
            </a:avLst>
          </a:prstGeom>
          <a:ln w="22225">
            <a:solidFill>
              <a:schemeClr val="tx1"/>
            </a:solidFill>
            <a:tailEnd type="stealth" w="lg" len="med"/>
          </a:ln>
        </p:spPr>
        <p:style>
          <a:lnRef idx="1">
            <a:schemeClr val="accent1"/>
          </a:lnRef>
          <a:fillRef idx="0">
            <a:schemeClr val="accent1"/>
          </a:fillRef>
          <a:effectRef idx="0">
            <a:schemeClr val="accent1"/>
          </a:effectRef>
          <a:fontRef idx="minor">
            <a:schemeClr val="tx1"/>
          </a:fontRef>
        </p:style>
      </p:cxnSp>
      <p:sp>
        <p:nvSpPr>
          <p:cNvPr id="14387" name="AutoShape 5"/>
          <p:cNvSpPr>
            <a:spLocks noChangeArrowheads="1"/>
          </p:cNvSpPr>
          <p:nvPr/>
        </p:nvSpPr>
        <p:spPr bwMode="auto">
          <a:xfrm>
            <a:off x="7446964" y="5011740"/>
            <a:ext cx="217487"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88" name="AutoShape 5"/>
          <p:cNvSpPr>
            <a:spLocks noChangeArrowheads="1"/>
          </p:cNvSpPr>
          <p:nvPr/>
        </p:nvSpPr>
        <p:spPr bwMode="auto">
          <a:xfrm>
            <a:off x="7548564" y="5089525"/>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89" name="AutoShape 5"/>
          <p:cNvSpPr>
            <a:spLocks noChangeArrowheads="1"/>
          </p:cNvSpPr>
          <p:nvPr/>
        </p:nvSpPr>
        <p:spPr bwMode="auto">
          <a:xfrm>
            <a:off x="7642226" y="5178425"/>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0" name="AutoShape 5"/>
          <p:cNvSpPr>
            <a:spLocks noChangeArrowheads="1"/>
          </p:cNvSpPr>
          <p:nvPr/>
        </p:nvSpPr>
        <p:spPr bwMode="auto">
          <a:xfrm>
            <a:off x="7470775" y="5668965"/>
            <a:ext cx="217488"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1" name="AutoShape 5"/>
          <p:cNvSpPr>
            <a:spLocks noChangeArrowheads="1"/>
          </p:cNvSpPr>
          <p:nvPr/>
        </p:nvSpPr>
        <p:spPr bwMode="auto">
          <a:xfrm>
            <a:off x="7573964" y="5748340"/>
            <a:ext cx="217487"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2" name="AutoShape 5"/>
          <p:cNvSpPr>
            <a:spLocks noChangeArrowheads="1"/>
          </p:cNvSpPr>
          <p:nvPr/>
        </p:nvSpPr>
        <p:spPr bwMode="auto">
          <a:xfrm>
            <a:off x="7667625" y="5837240"/>
            <a:ext cx="217488"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3" name="AutoShape 5"/>
          <p:cNvSpPr>
            <a:spLocks noChangeArrowheads="1"/>
          </p:cNvSpPr>
          <p:nvPr/>
        </p:nvSpPr>
        <p:spPr bwMode="auto">
          <a:xfrm>
            <a:off x="7413626" y="2571750"/>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4" name="AutoShape 5"/>
          <p:cNvSpPr>
            <a:spLocks noChangeArrowheads="1"/>
          </p:cNvSpPr>
          <p:nvPr/>
        </p:nvSpPr>
        <p:spPr bwMode="auto">
          <a:xfrm>
            <a:off x="7524750" y="2651125"/>
            <a:ext cx="217488"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5" name="AutoShape 5"/>
          <p:cNvSpPr>
            <a:spLocks noChangeArrowheads="1"/>
          </p:cNvSpPr>
          <p:nvPr/>
        </p:nvSpPr>
        <p:spPr bwMode="auto">
          <a:xfrm>
            <a:off x="7610476" y="2740025"/>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6" name="AutoShape 5"/>
          <p:cNvSpPr>
            <a:spLocks noChangeArrowheads="1"/>
          </p:cNvSpPr>
          <p:nvPr/>
        </p:nvSpPr>
        <p:spPr bwMode="auto">
          <a:xfrm>
            <a:off x="7413626" y="3221040"/>
            <a:ext cx="219075"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7" name="AutoShape 5"/>
          <p:cNvSpPr>
            <a:spLocks noChangeArrowheads="1"/>
          </p:cNvSpPr>
          <p:nvPr/>
        </p:nvSpPr>
        <p:spPr bwMode="auto">
          <a:xfrm>
            <a:off x="7524750" y="3298825"/>
            <a:ext cx="217488"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8" name="AutoShape 5"/>
          <p:cNvSpPr>
            <a:spLocks noChangeArrowheads="1"/>
          </p:cNvSpPr>
          <p:nvPr/>
        </p:nvSpPr>
        <p:spPr bwMode="auto">
          <a:xfrm>
            <a:off x="7610476" y="3387725"/>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399" name="AutoShape 5"/>
          <p:cNvSpPr>
            <a:spLocks noChangeArrowheads="1"/>
          </p:cNvSpPr>
          <p:nvPr/>
        </p:nvSpPr>
        <p:spPr bwMode="auto">
          <a:xfrm>
            <a:off x="7413626" y="3868738"/>
            <a:ext cx="219075"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00" name="AutoShape 5"/>
          <p:cNvSpPr>
            <a:spLocks noChangeArrowheads="1"/>
          </p:cNvSpPr>
          <p:nvPr/>
        </p:nvSpPr>
        <p:spPr bwMode="auto">
          <a:xfrm>
            <a:off x="7524750" y="3948113"/>
            <a:ext cx="217488"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01" name="AutoShape 5"/>
          <p:cNvSpPr>
            <a:spLocks noChangeArrowheads="1"/>
          </p:cNvSpPr>
          <p:nvPr/>
        </p:nvSpPr>
        <p:spPr bwMode="auto">
          <a:xfrm>
            <a:off x="7610476" y="4035425"/>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grpSp>
        <p:nvGrpSpPr>
          <p:cNvPr id="14402" name="Groupe 25"/>
          <p:cNvGrpSpPr>
            <a:grpSpLocks/>
          </p:cNvGrpSpPr>
          <p:nvPr/>
        </p:nvGrpSpPr>
        <p:grpSpPr bwMode="auto">
          <a:xfrm>
            <a:off x="6918326" y="2058988"/>
            <a:ext cx="390525" cy="3962400"/>
            <a:chOff x="5045226" y="1844824"/>
            <a:chExt cx="390870" cy="3961834"/>
          </a:xfrm>
        </p:grpSpPr>
        <p:sp>
          <p:nvSpPr>
            <p:cNvPr id="14426" name="AutoShape 2"/>
            <p:cNvSpPr>
              <a:spLocks noChangeArrowheads="1"/>
            </p:cNvSpPr>
            <p:nvPr/>
          </p:nvSpPr>
          <p:spPr bwMode="auto">
            <a:xfrm>
              <a:off x="5045226" y="4941168"/>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7" name="AutoShape 2"/>
            <p:cNvSpPr>
              <a:spLocks noChangeArrowheads="1"/>
            </p:cNvSpPr>
            <p:nvPr/>
          </p:nvSpPr>
          <p:spPr bwMode="auto">
            <a:xfrm>
              <a:off x="5045226" y="3357057"/>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8" name="AutoShape 2"/>
            <p:cNvSpPr>
              <a:spLocks noChangeArrowheads="1"/>
            </p:cNvSpPr>
            <p:nvPr/>
          </p:nvSpPr>
          <p:spPr bwMode="auto">
            <a:xfrm>
              <a:off x="5045226" y="3069010"/>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9" name="AutoShape 2"/>
            <p:cNvSpPr>
              <a:spLocks noChangeArrowheads="1"/>
            </p:cNvSpPr>
            <p:nvPr/>
          </p:nvSpPr>
          <p:spPr bwMode="auto">
            <a:xfrm>
              <a:off x="5045226" y="3645024"/>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30" name="AutoShape 2"/>
            <p:cNvSpPr>
              <a:spLocks noChangeArrowheads="1"/>
            </p:cNvSpPr>
            <p:nvPr/>
          </p:nvSpPr>
          <p:spPr bwMode="auto">
            <a:xfrm>
              <a:off x="5045226" y="2420918"/>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31" name="AutoShape 2"/>
            <p:cNvSpPr>
              <a:spLocks noChangeArrowheads="1"/>
            </p:cNvSpPr>
            <p:nvPr/>
          </p:nvSpPr>
          <p:spPr bwMode="auto">
            <a:xfrm>
              <a:off x="5045226" y="2132871"/>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32" name="AutoShape 2"/>
            <p:cNvSpPr>
              <a:spLocks noChangeArrowheads="1"/>
            </p:cNvSpPr>
            <p:nvPr/>
          </p:nvSpPr>
          <p:spPr bwMode="auto">
            <a:xfrm>
              <a:off x="5045226" y="1844824"/>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33" name="AutoShape 2"/>
            <p:cNvSpPr>
              <a:spLocks noChangeArrowheads="1"/>
            </p:cNvSpPr>
            <p:nvPr/>
          </p:nvSpPr>
          <p:spPr bwMode="auto">
            <a:xfrm>
              <a:off x="5045226" y="5229215"/>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34" name="AutoShape 2"/>
            <p:cNvSpPr>
              <a:spLocks noChangeArrowheads="1"/>
            </p:cNvSpPr>
            <p:nvPr/>
          </p:nvSpPr>
          <p:spPr bwMode="auto">
            <a:xfrm>
              <a:off x="5045226" y="5517262"/>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grpSp>
      <p:sp>
        <p:nvSpPr>
          <p:cNvPr id="14403" name="AutoShape 5"/>
          <p:cNvSpPr>
            <a:spLocks noChangeArrowheads="1"/>
          </p:cNvSpPr>
          <p:nvPr/>
        </p:nvSpPr>
        <p:spPr bwMode="auto">
          <a:xfrm>
            <a:off x="8674101" y="3097215"/>
            <a:ext cx="219075"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04" name="AutoShape 5"/>
          <p:cNvSpPr>
            <a:spLocks noChangeArrowheads="1"/>
          </p:cNvSpPr>
          <p:nvPr/>
        </p:nvSpPr>
        <p:spPr bwMode="auto">
          <a:xfrm>
            <a:off x="8674101" y="3494090"/>
            <a:ext cx="219075"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05" name="AutoShape 5"/>
          <p:cNvSpPr>
            <a:spLocks noChangeArrowheads="1"/>
          </p:cNvSpPr>
          <p:nvPr/>
        </p:nvSpPr>
        <p:spPr bwMode="auto">
          <a:xfrm>
            <a:off x="8674101" y="3935415"/>
            <a:ext cx="219075"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06" name="AutoShape 5"/>
          <p:cNvSpPr>
            <a:spLocks noChangeArrowheads="1"/>
          </p:cNvSpPr>
          <p:nvPr/>
        </p:nvSpPr>
        <p:spPr bwMode="auto">
          <a:xfrm>
            <a:off x="8674101" y="4397375"/>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07" name="AutoShape 5"/>
          <p:cNvSpPr>
            <a:spLocks noChangeArrowheads="1"/>
          </p:cNvSpPr>
          <p:nvPr/>
        </p:nvSpPr>
        <p:spPr bwMode="auto">
          <a:xfrm>
            <a:off x="8674101" y="4795840"/>
            <a:ext cx="219075"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08" name="AutoShape 5"/>
          <p:cNvSpPr>
            <a:spLocks noChangeArrowheads="1"/>
          </p:cNvSpPr>
          <p:nvPr/>
        </p:nvSpPr>
        <p:spPr bwMode="auto">
          <a:xfrm>
            <a:off x="8674101" y="5235575"/>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09" name="AutoShape 5"/>
          <p:cNvSpPr>
            <a:spLocks noChangeArrowheads="1"/>
          </p:cNvSpPr>
          <p:nvPr/>
        </p:nvSpPr>
        <p:spPr bwMode="auto">
          <a:xfrm>
            <a:off x="8674101" y="2706690"/>
            <a:ext cx="219075" cy="255587"/>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10" name="AutoShape 5"/>
          <p:cNvSpPr>
            <a:spLocks noChangeArrowheads="1"/>
          </p:cNvSpPr>
          <p:nvPr/>
        </p:nvSpPr>
        <p:spPr bwMode="auto">
          <a:xfrm>
            <a:off x="7381875" y="2066925"/>
            <a:ext cx="217488"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11" name="AutoShape 5"/>
          <p:cNvSpPr>
            <a:spLocks noChangeArrowheads="1"/>
          </p:cNvSpPr>
          <p:nvPr/>
        </p:nvSpPr>
        <p:spPr bwMode="auto">
          <a:xfrm>
            <a:off x="7491414" y="2146300"/>
            <a:ext cx="219075"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sp>
        <p:nvSpPr>
          <p:cNvPr id="14412" name="AutoShape 5"/>
          <p:cNvSpPr>
            <a:spLocks noChangeArrowheads="1"/>
          </p:cNvSpPr>
          <p:nvPr/>
        </p:nvSpPr>
        <p:spPr bwMode="auto">
          <a:xfrm>
            <a:off x="7578725" y="2235200"/>
            <a:ext cx="217488" cy="255588"/>
          </a:xfrm>
          <a:prstGeom prst="flowChartInternalStorage">
            <a:avLst/>
          </a:prstGeom>
          <a:solidFill>
            <a:srgbClr val="943771"/>
          </a:solidFill>
          <a:ln w="9525">
            <a:solidFill>
              <a:srgbClr val="FFFFFF"/>
            </a:solidFill>
            <a:miter lim="800000"/>
            <a:headEnd/>
            <a:tailEnd/>
          </a:ln>
        </p:spPr>
        <p:txBody>
          <a:bodyPr wrap="none" anchor="ctr"/>
          <a:lstStyle/>
          <a:p>
            <a:endParaRPr lang="en-US" altLang="en-US" sz="2200">
              <a:solidFill>
                <a:srgbClr val="000000"/>
              </a:solidFill>
              <a:latin typeface="Verdana" pitchFamily="34" charset="0"/>
            </a:endParaRPr>
          </a:p>
        </p:txBody>
      </p:sp>
      <p:cxnSp>
        <p:nvCxnSpPr>
          <p:cNvPr id="14413" name="Connecteur droit 164"/>
          <p:cNvCxnSpPr>
            <a:cxnSpLocks noChangeShapeType="1"/>
          </p:cNvCxnSpPr>
          <p:nvPr/>
        </p:nvCxnSpPr>
        <p:spPr bwMode="auto">
          <a:xfrm>
            <a:off x="7669213" y="4506913"/>
            <a:ext cx="0" cy="298450"/>
          </a:xfrm>
          <a:prstGeom prst="line">
            <a:avLst/>
          </a:prstGeom>
          <a:noFill/>
          <a:ln w="28575" algn="ctr">
            <a:solidFill>
              <a:schemeClr val="tx1"/>
            </a:solidFill>
            <a:prstDash val="sysDot"/>
            <a:round/>
            <a:headEnd/>
            <a:tailEnd/>
          </a:ln>
          <a:extLst>
            <a:ext uri="{909E8E84-426E-40DD-AFC4-6F175D3DCCD1}">
              <a14:hiddenFill xmlns:a14="http://schemas.microsoft.com/office/drawing/2010/main">
                <a:noFill/>
              </a14:hiddenFill>
            </a:ext>
          </a:extLst>
        </p:spPr>
      </p:cxnSp>
      <p:grpSp>
        <p:nvGrpSpPr>
          <p:cNvPr id="14414" name="Groupe 388"/>
          <p:cNvGrpSpPr>
            <a:grpSpLocks/>
          </p:cNvGrpSpPr>
          <p:nvPr/>
        </p:nvGrpSpPr>
        <p:grpSpPr bwMode="auto">
          <a:xfrm>
            <a:off x="7997826" y="2490788"/>
            <a:ext cx="392113" cy="3170237"/>
            <a:chOff x="6084168" y="2132871"/>
            <a:chExt cx="390870" cy="3169701"/>
          </a:xfrm>
        </p:grpSpPr>
        <p:sp>
          <p:nvSpPr>
            <p:cNvPr id="14415" name="AutoShape 2"/>
            <p:cNvSpPr>
              <a:spLocks noChangeArrowheads="1"/>
            </p:cNvSpPr>
            <p:nvPr/>
          </p:nvSpPr>
          <p:spPr bwMode="auto">
            <a:xfrm>
              <a:off x="6084168" y="4725144"/>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16" name="AutoShape 2"/>
            <p:cNvSpPr>
              <a:spLocks noChangeArrowheads="1"/>
            </p:cNvSpPr>
            <p:nvPr/>
          </p:nvSpPr>
          <p:spPr bwMode="auto">
            <a:xfrm>
              <a:off x="6084168" y="3284984"/>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17" name="AutoShape 2"/>
            <p:cNvSpPr>
              <a:spLocks noChangeArrowheads="1"/>
            </p:cNvSpPr>
            <p:nvPr/>
          </p:nvSpPr>
          <p:spPr bwMode="auto">
            <a:xfrm>
              <a:off x="6084168" y="2996952"/>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18" name="AutoShape 2"/>
            <p:cNvSpPr>
              <a:spLocks noChangeArrowheads="1"/>
            </p:cNvSpPr>
            <p:nvPr/>
          </p:nvSpPr>
          <p:spPr bwMode="auto">
            <a:xfrm>
              <a:off x="6084168" y="3573016"/>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19" name="AutoShape 2"/>
            <p:cNvSpPr>
              <a:spLocks noChangeArrowheads="1"/>
            </p:cNvSpPr>
            <p:nvPr/>
          </p:nvSpPr>
          <p:spPr bwMode="auto">
            <a:xfrm>
              <a:off x="6084168" y="2420918"/>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0" name="AutoShape 2"/>
            <p:cNvSpPr>
              <a:spLocks noChangeArrowheads="1"/>
            </p:cNvSpPr>
            <p:nvPr/>
          </p:nvSpPr>
          <p:spPr bwMode="auto">
            <a:xfrm>
              <a:off x="6084168" y="2132871"/>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1" name="AutoShape 2"/>
            <p:cNvSpPr>
              <a:spLocks noChangeArrowheads="1"/>
            </p:cNvSpPr>
            <p:nvPr/>
          </p:nvSpPr>
          <p:spPr bwMode="auto">
            <a:xfrm>
              <a:off x="6084168" y="2708920"/>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2" name="AutoShape 2"/>
            <p:cNvSpPr>
              <a:spLocks noChangeArrowheads="1"/>
            </p:cNvSpPr>
            <p:nvPr/>
          </p:nvSpPr>
          <p:spPr bwMode="auto">
            <a:xfrm>
              <a:off x="6084168" y="5013176"/>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3" name="AutoShape 2"/>
            <p:cNvSpPr>
              <a:spLocks noChangeArrowheads="1"/>
            </p:cNvSpPr>
            <p:nvPr/>
          </p:nvSpPr>
          <p:spPr bwMode="auto">
            <a:xfrm>
              <a:off x="6084168" y="3861048"/>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4" name="AutoShape 2"/>
            <p:cNvSpPr>
              <a:spLocks noChangeArrowheads="1"/>
            </p:cNvSpPr>
            <p:nvPr/>
          </p:nvSpPr>
          <p:spPr bwMode="auto">
            <a:xfrm>
              <a:off x="6084168" y="4149080"/>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sp>
          <p:nvSpPr>
            <p:cNvPr id="14425" name="AutoShape 2"/>
            <p:cNvSpPr>
              <a:spLocks noChangeArrowheads="1"/>
            </p:cNvSpPr>
            <p:nvPr/>
          </p:nvSpPr>
          <p:spPr bwMode="auto">
            <a:xfrm>
              <a:off x="6084168" y="4437112"/>
              <a:ext cx="390870" cy="289396"/>
            </a:xfrm>
            <a:prstGeom prst="rightArrow">
              <a:avLst>
                <a:gd name="adj1" fmla="val 50000"/>
                <a:gd name="adj2" fmla="val 72216"/>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r>
                <a:rPr lang="en-US" altLang="en-US" sz="800" b="1">
                  <a:solidFill>
                    <a:srgbClr val="FFFFFF"/>
                  </a:solidFill>
                  <a:latin typeface="Verdana" pitchFamily="34" charset="0"/>
                </a:rPr>
                <a:t>SQL</a:t>
              </a:r>
            </a:p>
          </p:txBody>
        </p:sp>
      </p:grpSp>
      <p:sp>
        <p:nvSpPr>
          <p:cNvPr id="134" name="Ellipse 15"/>
          <p:cNvSpPr/>
          <p:nvPr/>
        </p:nvSpPr>
        <p:spPr bwMode="auto">
          <a:xfrm>
            <a:off x="1181101" y="2602570"/>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1</a:t>
            </a:r>
            <a:endParaRPr kumimoji="0" lang="fr-FR" sz="1050" b="1" i="1" u="none" strike="noStrike" cap="none" normalizeH="0" baseline="0" dirty="0">
              <a:ln>
                <a:noFill/>
              </a:ln>
              <a:solidFill>
                <a:schemeClr val="tx1">
                  <a:lumMod val="95000"/>
                  <a:lumOff val="5000"/>
                </a:schemeClr>
              </a:solidFill>
              <a:effectLst/>
            </a:endParaRPr>
          </a:p>
        </p:txBody>
      </p:sp>
      <p:sp>
        <p:nvSpPr>
          <p:cNvPr id="135" name="Ellipse 15"/>
          <p:cNvSpPr/>
          <p:nvPr/>
        </p:nvSpPr>
        <p:spPr bwMode="auto">
          <a:xfrm>
            <a:off x="2508495" y="2000583"/>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00" b="1" i="1" dirty="0">
                <a:solidFill>
                  <a:schemeClr val="tx1">
                    <a:lumMod val="95000"/>
                    <a:lumOff val="5000"/>
                  </a:schemeClr>
                </a:solidFill>
              </a:rPr>
              <a:t>2</a:t>
            </a:r>
            <a:endParaRPr kumimoji="0" lang="fr-FR" sz="1050" b="1" i="1" u="none" strike="noStrike" cap="none" normalizeH="0" baseline="0" dirty="0">
              <a:ln>
                <a:noFill/>
              </a:ln>
              <a:solidFill>
                <a:schemeClr val="tx1">
                  <a:lumMod val="95000"/>
                  <a:lumOff val="5000"/>
                </a:schemeClr>
              </a:solidFill>
              <a:effectLst/>
            </a:endParaRPr>
          </a:p>
        </p:txBody>
      </p:sp>
      <p:sp>
        <p:nvSpPr>
          <p:cNvPr id="136" name="Ellipse 15"/>
          <p:cNvSpPr/>
          <p:nvPr/>
        </p:nvSpPr>
        <p:spPr bwMode="auto">
          <a:xfrm>
            <a:off x="2585685" y="2797057"/>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3</a:t>
            </a:r>
            <a:endParaRPr kumimoji="0" lang="fr-FR" sz="1050" b="1" i="1" u="none" strike="noStrike" cap="none" normalizeH="0" baseline="0" dirty="0">
              <a:ln>
                <a:noFill/>
              </a:ln>
              <a:solidFill>
                <a:schemeClr val="tx1">
                  <a:lumMod val="95000"/>
                  <a:lumOff val="5000"/>
                </a:schemeClr>
              </a:solidFill>
              <a:effectLst/>
            </a:endParaRPr>
          </a:p>
        </p:txBody>
      </p:sp>
      <p:sp>
        <p:nvSpPr>
          <p:cNvPr id="137" name="Ellipse 15"/>
          <p:cNvSpPr/>
          <p:nvPr/>
        </p:nvSpPr>
        <p:spPr bwMode="auto">
          <a:xfrm>
            <a:off x="3197225" y="2498628"/>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4</a:t>
            </a:r>
            <a:endParaRPr kumimoji="0" lang="fr-FR" sz="1050" b="1" i="1" u="none" strike="noStrike" cap="none" normalizeH="0" baseline="0" dirty="0">
              <a:ln>
                <a:noFill/>
              </a:ln>
              <a:solidFill>
                <a:schemeClr val="tx1">
                  <a:lumMod val="95000"/>
                  <a:lumOff val="5000"/>
                </a:schemeClr>
              </a:solidFill>
              <a:effectLst/>
            </a:endParaRPr>
          </a:p>
        </p:txBody>
      </p:sp>
      <p:sp>
        <p:nvSpPr>
          <p:cNvPr id="138" name="Ellipse 15"/>
          <p:cNvSpPr/>
          <p:nvPr/>
        </p:nvSpPr>
        <p:spPr bwMode="auto">
          <a:xfrm>
            <a:off x="2510718" y="3762377"/>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5</a:t>
            </a:r>
            <a:endParaRPr kumimoji="0" lang="fr-FR" sz="1050" b="1" i="1" u="none" strike="noStrike" cap="none" normalizeH="0" baseline="0" dirty="0">
              <a:ln>
                <a:noFill/>
              </a:ln>
              <a:solidFill>
                <a:schemeClr val="tx1">
                  <a:lumMod val="95000"/>
                  <a:lumOff val="5000"/>
                </a:schemeClr>
              </a:solidFill>
              <a:effectLst/>
            </a:endParaRPr>
          </a:p>
        </p:txBody>
      </p:sp>
      <p:sp>
        <p:nvSpPr>
          <p:cNvPr id="139" name="Ellipse 15"/>
          <p:cNvSpPr/>
          <p:nvPr/>
        </p:nvSpPr>
        <p:spPr bwMode="auto">
          <a:xfrm>
            <a:off x="3799900" y="4157015"/>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00" b="1" i="1" dirty="0">
                <a:solidFill>
                  <a:schemeClr val="tx1">
                    <a:lumMod val="95000"/>
                    <a:lumOff val="5000"/>
                  </a:schemeClr>
                </a:solidFill>
              </a:rPr>
              <a:t>6</a:t>
            </a:r>
            <a:endParaRPr kumimoji="0" lang="fr-FR" sz="1050" b="1" i="1" u="none" strike="noStrike" cap="none" normalizeH="0" baseline="0" dirty="0">
              <a:ln>
                <a:noFill/>
              </a:ln>
              <a:solidFill>
                <a:schemeClr val="tx1">
                  <a:lumMod val="95000"/>
                  <a:lumOff val="5000"/>
                </a:schemeClr>
              </a:solidFill>
              <a:effectLst/>
            </a:endParaRPr>
          </a:p>
        </p:txBody>
      </p:sp>
      <p:sp>
        <p:nvSpPr>
          <p:cNvPr id="140" name="Ellipse 15"/>
          <p:cNvSpPr/>
          <p:nvPr/>
        </p:nvSpPr>
        <p:spPr bwMode="auto">
          <a:xfrm>
            <a:off x="1335479" y="5322166"/>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00" b="1" i="1" dirty="0">
                <a:solidFill>
                  <a:schemeClr val="tx1">
                    <a:lumMod val="95000"/>
                    <a:lumOff val="5000"/>
                  </a:schemeClr>
                </a:solidFill>
              </a:rPr>
              <a:t>7</a:t>
            </a:r>
            <a:endParaRPr kumimoji="0" lang="fr-FR" sz="1050" b="1" i="1" u="none" strike="noStrike" cap="none" normalizeH="0" baseline="0" dirty="0">
              <a:ln>
                <a:noFill/>
              </a:ln>
              <a:solidFill>
                <a:schemeClr val="tx1">
                  <a:lumMod val="95000"/>
                  <a:lumOff val="5000"/>
                </a:schemeClr>
              </a:solidFill>
              <a:effectLst/>
            </a:endParaRPr>
          </a:p>
        </p:txBody>
      </p:sp>
      <p:sp>
        <p:nvSpPr>
          <p:cNvPr id="141" name="Ellipse 15"/>
          <p:cNvSpPr/>
          <p:nvPr/>
        </p:nvSpPr>
        <p:spPr bwMode="auto">
          <a:xfrm>
            <a:off x="2974782" y="5434013"/>
            <a:ext cx="154378" cy="194136"/>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8</a:t>
            </a:r>
            <a:endParaRPr kumimoji="0" lang="fr-FR" sz="1050" b="1" i="1" u="none" strike="noStrike" cap="none" normalizeH="0" baseline="0" dirty="0">
              <a:ln>
                <a:noFill/>
              </a:ln>
              <a:solidFill>
                <a:schemeClr val="tx1">
                  <a:lumMod val="95000"/>
                  <a:lumOff val="5000"/>
                </a:schemeClr>
              </a:solidFill>
              <a:effectLst/>
            </a:endParaRPr>
          </a:p>
        </p:txBody>
      </p:sp>
      <p:sp>
        <p:nvSpPr>
          <p:cNvPr id="2" name="ZoneTexte 1"/>
          <p:cNvSpPr txBox="1"/>
          <p:nvPr/>
        </p:nvSpPr>
        <p:spPr>
          <a:xfrm rot="20364286">
            <a:off x="2964973" y="3088855"/>
            <a:ext cx="1072730" cy="369332"/>
          </a:xfrm>
          <a:prstGeom prst="rect">
            <a:avLst/>
          </a:prstGeom>
          <a:solidFill>
            <a:srgbClr val="FFFF00"/>
          </a:solidFill>
        </p:spPr>
        <p:txBody>
          <a:bodyPr wrap="none" rtlCol="0">
            <a:spAutoFit/>
          </a:bodyPr>
          <a:lstStyle/>
          <a:p>
            <a:r>
              <a:rPr lang="fr-FR" dirty="0" smtClean="0"/>
              <a:t>supprimé</a:t>
            </a:r>
            <a:endParaRPr lang="fr-FR" dirty="0"/>
          </a:p>
        </p:txBody>
      </p:sp>
    </p:spTree>
    <p:extLst>
      <p:ext uri="{BB962C8B-B14F-4D97-AF65-F5344CB8AC3E}">
        <p14:creationId xmlns:p14="http://schemas.microsoft.com/office/powerpoint/2010/main" val="1706602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contenu 3"/>
          <p:cNvSpPr>
            <a:spLocks noGrp="1"/>
          </p:cNvSpPr>
          <p:nvPr>
            <p:ph idx="1"/>
          </p:nvPr>
        </p:nvSpPr>
        <p:spPr>
          <a:xfrm>
            <a:off x="431800" y="1023940"/>
            <a:ext cx="8712200" cy="5508625"/>
          </a:xfrm>
        </p:spPr>
        <p:txBody>
          <a:bodyPr/>
          <a:lstStyle/>
          <a:p>
            <a:pPr eaLnBrk="1" hangingPunct="1"/>
            <a:endParaRPr lang="fr-FR" altLang="en-US" sz="1600" dirty="0" smtClean="0"/>
          </a:p>
          <a:p>
            <a:pPr eaLnBrk="1" hangingPunct="1"/>
            <a:r>
              <a:rPr lang="fr-FR" altLang="en-US" sz="1600" dirty="0" smtClean="0"/>
              <a:t>Fonctionnement du chargement nominal </a:t>
            </a:r>
            <a:r>
              <a:rPr lang="fr-FR" altLang="en-US" sz="1600" dirty="0"/>
              <a:t>des </a:t>
            </a:r>
            <a:r>
              <a:rPr lang="fr-FR" altLang="en-US" sz="1600" dirty="0" smtClean="0"/>
              <a:t>flux (</a:t>
            </a:r>
            <a:r>
              <a:rPr lang="fr-FR" altLang="en-US" sz="1600" dirty="0"/>
              <a:t>illustration </a:t>
            </a:r>
            <a:r>
              <a:rPr lang="fr-FR" altLang="en-US" sz="1600" dirty="0" err="1"/>
              <a:t>slide</a:t>
            </a:r>
            <a:r>
              <a:rPr lang="fr-FR" altLang="en-US" sz="1600" dirty="0"/>
              <a:t> suivant</a:t>
            </a:r>
            <a:r>
              <a:rPr lang="fr-FR" altLang="en-US" sz="1600" dirty="0" smtClean="0"/>
              <a:t>)</a:t>
            </a:r>
          </a:p>
          <a:p>
            <a:pPr lvl="1" eaLnBrk="1" hangingPunct="1"/>
            <a:r>
              <a:rPr lang="fr-FR" altLang="en-US" sz="1400" dirty="0" smtClean="0"/>
              <a:t>Les composants de chargement pour la CDP assurent les étapes suivantes:</a:t>
            </a:r>
          </a:p>
          <a:p>
            <a:pPr lvl="2" eaLnBrk="1" hangingPunct="1"/>
            <a:r>
              <a:rPr lang="fr-FR" altLang="en-US" sz="1200" dirty="0" smtClean="0"/>
              <a:t>Acquisition du flux dans une table de </a:t>
            </a:r>
            <a:r>
              <a:rPr lang="fr-FR" altLang="en-US" sz="1200" dirty="0" err="1" smtClean="0"/>
              <a:t>staging</a:t>
            </a:r>
            <a:r>
              <a:rPr lang="fr-FR" altLang="en-US" sz="1200" dirty="0" smtClean="0"/>
              <a:t> « I1 » (1 zone </a:t>
            </a:r>
            <a:r>
              <a:rPr lang="fr-FR" altLang="en-US" sz="1200" dirty="0" err="1" smtClean="0"/>
              <a:t>staging</a:t>
            </a:r>
            <a:r>
              <a:rPr lang="fr-FR" altLang="en-US" sz="1200" dirty="0" smtClean="0"/>
              <a:t> par caisse régionale) </a:t>
            </a:r>
          </a:p>
          <a:p>
            <a:pPr lvl="2" eaLnBrk="1" hangingPunct="1"/>
            <a:r>
              <a:rPr lang="fr-FR" altLang="en-US" sz="1200" dirty="0" smtClean="0"/>
              <a:t>Calcul du delta par rapport à l’image précédente (« I0 ») + Transtypage nécessaires de certains champs + insertion du résultat dans une table de </a:t>
            </a:r>
            <a:r>
              <a:rPr lang="fr-FR" altLang="en-US" sz="1200" dirty="0" err="1" smtClean="0"/>
              <a:t>staging</a:t>
            </a:r>
            <a:r>
              <a:rPr lang="fr-FR" altLang="en-US" sz="1200" dirty="0" smtClean="0"/>
              <a:t> « DELTA</a:t>
            </a:r>
            <a:r>
              <a:rPr lang="fr-FR" altLang="en-US" sz="1200" dirty="0"/>
              <a:t> » (1 zone </a:t>
            </a:r>
            <a:r>
              <a:rPr lang="fr-FR" altLang="en-US" sz="1200" dirty="0" err="1"/>
              <a:t>staging</a:t>
            </a:r>
            <a:r>
              <a:rPr lang="fr-FR" altLang="en-US" sz="1200" dirty="0"/>
              <a:t> par caisse régionale) </a:t>
            </a:r>
            <a:endParaRPr lang="fr-FR" altLang="en-US" sz="1200" dirty="0" smtClean="0"/>
          </a:p>
          <a:p>
            <a:pPr lvl="2" eaLnBrk="1" hangingPunct="1"/>
            <a:r>
              <a:rPr lang="fr-FR" altLang="en-US" sz="1200" dirty="0" smtClean="0"/>
              <a:t>Alimentation de la CDP dans la partition correspondante au flux et à la caisse régionale traités</a:t>
            </a:r>
          </a:p>
          <a:p>
            <a:pPr lvl="1" eaLnBrk="1" hangingPunct="1"/>
            <a:r>
              <a:rPr lang="fr-FR" altLang="en-US" sz="1400" dirty="0" smtClean="0"/>
              <a:t>Les composants de chargement pour l’enrichissement DWH V2 permettent de:</a:t>
            </a:r>
          </a:p>
          <a:p>
            <a:pPr lvl="2" eaLnBrk="1" hangingPunct="1"/>
            <a:r>
              <a:rPr lang="fr-FR" altLang="en-US" sz="1200" dirty="0" smtClean="0"/>
              <a:t>Sélectionner les données depuis la CDP</a:t>
            </a:r>
          </a:p>
          <a:p>
            <a:pPr lvl="2" eaLnBrk="1" hangingPunct="1"/>
            <a:r>
              <a:rPr lang="fr-FR" altLang="en-US" sz="1200" dirty="0" smtClean="0"/>
              <a:t>Charger la zone « </a:t>
            </a:r>
            <a:r>
              <a:rPr lang="fr-FR" altLang="en-US" sz="1200" dirty="0" err="1" smtClean="0"/>
              <a:t>staging</a:t>
            </a:r>
            <a:r>
              <a:rPr lang="fr-FR" altLang="en-US" sz="1200" dirty="0" smtClean="0"/>
              <a:t> DWH V2 » (les tables DTA/DE1)</a:t>
            </a:r>
          </a:p>
          <a:p>
            <a:pPr lvl="1" eaLnBrk="1" hangingPunct="1"/>
            <a:r>
              <a:rPr lang="fr-FR" altLang="en-US" sz="1400" dirty="0" smtClean="0"/>
              <a:t>Chaque composant trace son activité au sein de la base technique </a:t>
            </a:r>
            <a:r>
              <a:rPr lang="fr-FR" altLang="en-US" sz="1400" dirty="0" err="1" smtClean="0"/>
              <a:t>Metatech</a:t>
            </a:r>
            <a:endParaRPr lang="fr-FR" altLang="en-US" sz="1400" dirty="0" smtClean="0"/>
          </a:p>
        </p:txBody>
      </p:sp>
      <p:sp>
        <p:nvSpPr>
          <p:cNvPr id="5123" name="Titre 1"/>
          <p:cNvSpPr>
            <a:spLocks noGrp="1"/>
          </p:cNvSpPr>
          <p:nvPr>
            <p:ph type="title"/>
          </p:nvPr>
        </p:nvSpPr>
        <p:spPr>
          <a:xfrm>
            <a:off x="603250" y="74613"/>
            <a:ext cx="6356350" cy="773112"/>
          </a:xfrm>
        </p:spPr>
        <p:txBody>
          <a:bodyPr/>
          <a:lstStyle/>
          <a:p>
            <a:pPr eaLnBrk="1" hangingPunct="1"/>
            <a:r>
              <a:rPr lang="fr-FR" dirty="0"/>
              <a:t>Schéma d’Architecture Applicative</a:t>
            </a:r>
            <a:endParaRPr lang="fr-FR" altLang="en-US" dirty="0" smtClean="0"/>
          </a:p>
        </p:txBody>
      </p:sp>
      <p:sp>
        <p:nvSpPr>
          <p:cNvPr id="5124" name="Espace réservé du pied de page 2"/>
          <p:cNvSpPr>
            <a:spLocks noGrp="1"/>
          </p:cNvSpPr>
          <p:nvPr>
            <p:ph type="ftr" sz="quarter" idx="4294967295"/>
          </p:nvPr>
        </p:nvSpPr>
        <p:spPr>
          <a:xfrm>
            <a:off x="827089" y="6548440"/>
            <a:ext cx="8131175"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altLang="en-US" smtClean="0">
                <a:solidFill>
                  <a:schemeClr val="bg1"/>
                </a:solidFill>
              </a:rPr>
              <a:t>Nom de la Réunion</a:t>
            </a:r>
          </a:p>
        </p:txBody>
      </p:sp>
      <p:sp>
        <p:nvSpPr>
          <p:cNvPr id="5" name="Ellipse 15"/>
          <p:cNvSpPr/>
          <p:nvPr/>
        </p:nvSpPr>
        <p:spPr bwMode="auto">
          <a:xfrm>
            <a:off x="371355" y="1844824"/>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9</a:t>
            </a:r>
            <a:endParaRPr kumimoji="0" lang="fr-FR" sz="1050" b="1" i="1" u="none" strike="noStrike" cap="none" normalizeH="0" baseline="0" dirty="0">
              <a:ln>
                <a:noFill/>
              </a:ln>
              <a:solidFill>
                <a:schemeClr val="tx1">
                  <a:lumMod val="95000"/>
                  <a:lumOff val="5000"/>
                </a:schemeClr>
              </a:solidFill>
              <a:effectLst/>
            </a:endParaRPr>
          </a:p>
        </p:txBody>
      </p:sp>
      <p:sp>
        <p:nvSpPr>
          <p:cNvPr id="6" name="Ellipse 15"/>
          <p:cNvSpPr/>
          <p:nvPr/>
        </p:nvSpPr>
        <p:spPr bwMode="auto">
          <a:xfrm>
            <a:off x="371355" y="2492896"/>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11</a:t>
            </a:r>
            <a:endParaRPr kumimoji="0" lang="fr-FR" sz="1050" b="1" i="1" u="none" strike="noStrike" cap="none" normalizeH="0" baseline="0" dirty="0">
              <a:ln>
                <a:noFill/>
              </a:ln>
              <a:solidFill>
                <a:schemeClr val="tx1">
                  <a:lumMod val="95000"/>
                  <a:lumOff val="5000"/>
                </a:schemeClr>
              </a:solidFill>
              <a:effectLst/>
            </a:endParaRPr>
          </a:p>
        </p:txBody>
      </p:sp>
      <p:sp>
        <p:nvSpPr>
          <p:cNvPr id="7" name="Ellipse 15"/>
          <p:cNvSpPr/>
          <p:nvPr/>
        </p:nvSpPr>
        <p:spPr bwMode="auto">
          <a:xfrm>
            <a:off x="371355" y="2998524"/>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12</a:t>
            </a:r>
            <a:endParaRPr kumimoji="0" lang="fr-FR" sz="1050" b="1" i="1" u="none" strike="noStrike" cap="none" normalizeH="0" baseline="0" dirty="0">
              <a:ln>
                <a:noFill/>
              </a:ln>
              <a:solidFill>
                <a:schemeClr val="tx1">
                  <a:lumMod val="95000"/>
                  <a:lumOff val="5000"/>
                </a:schemeClr>
              </a:solidFill>
              <a:effectLst/>
            </a:endParaRPr>
          </a:p>
        </p:txBody>
      </p:sp>
      <p:sp>
        <p:nvSpPr>
          <p:cNvPr id="8" name="Ellipse 15"/>
          <p:cNvSpPr/>
          <p:nvPr/>
        </p:nvSpPr>
        <p:spPr bwMode="auto">
          <a:xfrm>
            <a:off x="371355" y="3392903"/>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13</a:t>
            </a:r>
            <a:endParaRPr kumimoji="0" lang="fr-FR" sz="1050" b="1" i="1" u="none" strike="noStrike" cap="none" normalizeH="0" baseline="0" dirty="0">
              <a:ln>
                <a:noFill/>
              </a:ln>
              <a:solidFill>
                <a:schemeClr val="tx1">
                  <a:lumMod val="95000"/>
                  <a:lumOff val="5000"/>
                </a:schemeClr>
              </a:solidFill>
              <a:effectLst/>
            </a:endParaRPr>
          </a:p>
        </p:txBody>
      </p:sp>
      <p:sp>
        <p:nvSpPr>
          <p:cNvPr id="9" name="Ellipse 15"/>
          <p:cNvSpPr/>
          <p:nvPr/>
        </p:nvSpPr>
        <p:spPr bwMode="auto">
          <a:xfrm>
            <a:off x="371355" y="2154771"/>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10</a:t>
            </a:r>
            <a:endParaRPr kumimoji="0" lang="fr-FR" sz="1050" b="1" i="1" u="none" strike="noStrike" cap="none" normalizeH="0" baseline="0" dirty="0">
              <a:ln>
                <a:noFill/>
              </a:ln>
              <a:solidFill>
                <a:schemeClr val="tx1">
                  <a:lumMod val="95000"/>
                  <a:lumOff val="5000"/>
                </a:schemeClr>
              </a:solidFill>
              <a:effectLst/>
            </a:endParaRPr>
          </a:p>
        </p:txBody>
      </p:sp>
    </p:spTree>
    <p:extLst>
      <p:ext uri="{BB962C8B-B14F-4D97-AF65-F5344CB8AC3E}">
        <p14:creationId xmlns:p14="http://schemas.microsoft.com/office/powerpoint/2010/main" val="3998428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contenu 1"/>
          <p:cNvSpPr>
            <a:spLocks noGrp="1"/>
          </p:cNvSpPr>
          <p:nvPr>
            <p:ph idx="1"/>
          </p:nvPr>
        </p:nvSpPr>
        <p:spPr bwMode="auto">
          <a:xfrm>
            <a:off x="431800" y="1054100"/>
            <a:ext cx="8515350" cy="539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normAutofit/>
          </a:bodyPr>
          <a:lstStyle/>
          <a:p>
            <a:pPr algn="just" eaLnBrk="1" hangingPunct="1">
              <a:buClr>
                <a:schemeClr val="accent1"/>
              </a:buClr>
              <a:buSzTx/>
              <a:buFont typeface="Wingdings" panose="05000000000000000000" pitchFamily="2" charset="2"/>
              <a:buChar char="q"/>
            </a:pPr>
            <a:r>
              <a:rPr lang="fr-FR" altLang="fr-FR" sz="1600" dirty="0" smtClean="0">
                <a:latin typeface="Arial" charset="0"/>
                <a:cs typeface="Arial" charset="0"/>
              </a:rPr>
              <a:t>Architecture générale</a:t>
            </a:r>
          </a:p>
          <a:p>
            <a:pPr algn="just" eaLnBrk="1" hangingPunct="1">
              <a:buClr>
                <a:schemeClr val="accent1"/>
              </a:buClr>
              <a:buSzTx/>
              <a:buFont typeface="Wingdings" panose="05000000000000000000" pitchFamily="2" charset="2"/>
              <a:buChar char="q"/>
            </a:pPr>
            <a:endParaRPr lang="fr-FR" altLang="fr-FR" sz="1600" dirty="0" smtClean="0">
              <a:latin typeface="Arial" charset="0"/>
              <a:cs typeface="Arial" charset="0"/>
            </a:endParaRPr>
          </a:p>
          <a:p>
            <a:pPr algn="just" eaLnBrk="1" hangingPunct="1">
              <a:buClr>
                <a:schemeClr val="accent1"/>
              </a:buClr>
              <a:buSzTx/>
              <a:buFont typeface="Wingdings" panose="05000000000000000000" pitchFamily="2" charset="2"/>
              <a:buChar char="q"/>
            </a:pPr>
            <a:r>
              <a:rPr lang="fr-FR" altLang="fr-FR" sz="1600" dirty="0">
                <a:latin typeface="Arial" charset="0"/>
                <a:cs typeface="Arial" charset="0"/>
              </a:rPr>
              <a:t>Architecture détaillée des SIO / SID </a:t>
            </a:r>
            <a:r>
              <a:rPr lang="fr-FR" altLang="fr-FR" sz="1600" dirty="0" smtClean="0">
                <a:latin typeface="Arial" charset="0"/>
                <a:cs typeface="Arial" charset="0"/>
              </a:rPr>
              <a:t>V2</a:t>
            </a:r>
          </a:p>
          <a:p>
            <a:pPr algn="just" eaLnBrk="1" hangingPunct="1">
              <a:buClr>
                <a:schemeClr val="accent1"/>
              </a:buClr>
              <a:buSzTx/>
              <a:buFont typeface="Wingdings" panose="05000000000000000000" pitchFamily="2" charset="2"/>
              <a:buChar char="q"/>
            </a:pPr>
            <a:endParaRPr lang="fr-FR" altLang="fr-FR" sz="1600" dirty="0">
              <a:latin typeface="Arial" charset="0"/>
              <a:cs typeface="Arial" charset="0"/>
            </a:endParaRPr>
          </a:p>
          <a:p>
            <a:pPr algn="just" eaLnBrk="1" hangingPunct="1">
              <a:buClr>
                <a:schemeClr val="accent1"/>
              </a:buClr>
              <a:buSzTx/>
              <a:buFont typeface="Wingdings" panose="05000000000000000000" pitchFamily="2" charset="2"/>
              <a:buChar char="q"/>
            </a:pPr>
            <a:r>
              <a:rPr lang="fr-FR" altLang="fr-FR" sz="1600" dirty="0">
                <a:latin typeface="Arial" charset="0"/>
                <a:cs typeface="Arial" charset="0"/>
              </a:rPr>
              <a:t>Architecture détaillée du SID V2</a:t>
            </a:r>
            <a:endParaRPr lang="fr-FR" altLang="fr-FR" sz="1600" dirty="0" smtClean="0">
              <a:latin typeface="Arial" charset="0"/>
              <a:cs typeface="Arial" charset="0"/>
            </a:endParaRPr>
          </a:p>
          <a:p>
            <a:pPr algn="just" eaLnBrk="1" hangingPunct="1">
              <a:buClr>
                <a:schemeClr val="accent1"/>
              </a:buClr>
              <a:buSzTx/>
              <a:buFont typeface="Wingdings" panose="05000000000000000000" pitchFamily="2" charset="2"/>
              <a:buChar char="q"/>
            </a:pPr>
            <a:endParaRPr lang="fr-FR" altLang="fr-FR" sz="1600" dirty="0" smtClean="0">
              <a:latin typeface="Arial" charset="0"/>
              <a:cs typeface="Arial" charset="0"/>
            </a:endParaRPr>
          </a:p>
          <a:p>
            <a:pPr algn="just" eaLnBrk="1" hangingPunct="1">
              <a:buClr>
                <a:schemeClr val="accent1"/>
              </a:buClr>
              <a:buSzTx/>
              <a:buFont typeface="Wingdings" panose="05000000000000000000" pitchFamily="2" charset="2"/>
              <a:buChar char="q"/>
            </a:pPr>
            <a:r>
              <a:rPr lang="fr-FR" altLang="fr-FR" sz="1600" dirty="0">
                <a:latin typeface="Arial" charset="0"/>
                <a:cs typeface="Arial" charset="0"/>
              </a:rPr>
              <a:t>Les sources du </a:t>
            </a:r>
            <a:r>
              <a:rPr lang="fr-FR" altLang="fr-FR" sz="1600" dirty="0" smtClean="0">
                <a:latin typeface="Arial" charset="0"/>
                <a:cs typeface="Arial" charset="0"/>
              </a:rPr>
              <a:t>DATAWARE : Copies de production</a:t>
            </a:r>
          </a:p>
          <a:p>
            <a:pPr algn="just" eaLnBrk="1" hangingPunct="1">
              <a:buClr>
                <a:schemeClr val="accent1"/>
              </a:buClr>
              <a:buSzTx/>
              <a:buFont typeface="Wingdings" panose="05000000000000000000" pitchFamily="2" charset="2"/>
              <a:buChar char="q"/>
            </a:pPr>
            <a:endParaRPr lang="fr-FR" altLang="fr-FR" sz="1600" dirty="0">
              <a:latin typeface="Arial" charset="0"/>
              <a:cs typeface="Arial" charset="0"/>
            </a:endParaRPr>
          </a:p>
          <a:p>
            <a:pPr algn="just" eaLnBrk="1" hangingPunct="1">
              <a:buClr>
                <a:schemeClr val="accent1"/>
              </a:buClr>
              <a:buSzTx/>
              <a:buFont typeface="Wingdings" panose="05000000000000000000" pitchFamily="2" charset="2"/>
              <a:buChar char="q"/>
            </a:pPr>
            <a:r>
              <a:rPr lang="fr-FR" altLang="fr-FR" sz="1600" dirty="0" smtClean="0">
                <a:latin typeface="Arial" charset="0"/>
                <a:cs typeface="Arial" charset="0"/>
              </a:rPr>
              <a:t>Le socle : Le </a:t>
            </a:r>
            <a:r>
              <a:rPr lang="fr-FR" altLang="fr-FR" sz="1600" dirty="0" err="1" smtClean="0">
                <a:latin typeface="Arial" charset="0"/>
                <a:cs typeface="Arial" charset="0"/>
              </a:rPr>
              <a:t>dataware</a:t>
            </a:r>
            <a:r>
              <a:rPr lang="fr-FR" altLang="fr-FR" sz="1600" dirty="0" smtClean="0">
                <a:latin typeface="Arial" charset="0"/>
                <a:cs typeface="Arial" charset="0"/>
              </a:rPr>
              <a:t> V2</a:t>
            </a:r>
          </a:p>
          <a:p>
            <a:pPr algn="just" eaLnBrk="1" hangingPunct="1">
              <a:buClr>
                <a:schemeClr val="accent1"/>
              </a:buClr>
              <a:buSzTx/>
              <a:buFont typeface="Wingdings" panose="05000000000000000000" pitchFamily="2" charset="2"/>
              <a:buChar char="q"/>
            </a:pPr>
            <a:endParaRPr lang="fr-FR" altLang="fr-FR" sz="1600" dirty="0">
              <a:latin typeface="Arial" charset="0"/>
              <a:cs typeface="Arial" charset="0"/>
            </a:endParaRPr>
          </a:p>
          <a:p>
            <a:pPr algn="just" eaLnBrk="1" hangingPunct="1">
              <a:buClr>
                <a:schemeClr val="accent1"/>
              </a:buClr>
              <a:buSzTx/>
              <a:buFont typeface="Wingdings" panose="05000000000000000000" pitchFamily="2" charset="2"/>
              <a:buChar char="q"/>
            </a:pPr>
            <a:r>
              <a:rPr lang="fr-FR" altLang="fr-FR" sz="1600" dirty="0" smtClean="0">
                <a:latin typeface="Arial" charset="0"/>
                <a:cs typeface="Arial" charset="0"/>
              </a:rPr>
              <a:t>Le </a:t>
            </a:r>
            <a:r>
              <a:rPr lang="fr-FR" altLang="fr-FR" sz="1600" dirty="0" err="1" smtClean="0">
                <a:latin typeface="Arial" charset="0"/>
                <a:cs typeface="Arial" charset="0"/>
              </a:rPr>
              <a:t>framework</a:t>
            </a:r>
            <a:r>
              <a:rPr lang="fr-FR" altLang="fr-FR" sz="1600" dirty="0" smtClean="0">
                <a:latin typeface="Arial" charset="0"/>
                <a:cs typeface="Arial" charset="0"/>
              </a:rPr>
              <a:t> (A compléter)</a:t>
            </a:r>
          </a:p>
          <a:p>
            <a:pPr algn="just" eaLnBrk="1" hangingPunct="1">
              <a:buClr>
                <a:schemeClr val="accent1"/>
              </a:buClr>
              <a:buSzTx/>
              <a:buFont typeface="Wingdings" panose="05000000000000000000" pitchFamily="2" charset="2"/>
              <a:buChar char="q"/>
            </a:pPr>
            <a:endParaRPr lang="fr-FR" altLang="fr-FR" sz="1600" dirty="0">
              <a:latin typeface="Arial" charset="0"/>
              <a:cs typeface="Arial" charset="0"/>
            </a:endParaRPr>
          </a:p>
          <a:p>
            <a:pPr algn="just" eaLnBrk="1" hangingPunct="1">
              <a:buClr>
                <a:schemeClr val="accent1"/>
              </a:buClr>
              <a:buSzTx/>
              <a:buFont typeface="Wingdings" panose="05000000000000000000" pitchFamily="2" charset="2"/>
              <a:buChar char="q"/>
            </a:pPr>
            <a:r>
              <a:rPr lang="fr-FR" altLang="fr-FR" sz="1600" dirty="0" smtClean="0">
                <a:latin typeface="Arial" charset="0"/>
                <a:cs typeface="Arial" charset="0"/>
              </a:rPr>
              <a:t>Les </a:t>
            </a:r>
            <a:r>
              <a:rPr lang="fr-FR" altLang="fr-FR" sz="1600" smtClean="0">
                <a:latin typeface="Arial" charset="0"/>
                <a:cs typeface="Arial" charset="0"/>
              </a:rPr>
              <a:t>datamarts</a:t>
            </a:r>
            <a:endParaRPr lang="fr-FR" altLang="fr-FR" sz="1600" dirty="0">
              <a:latin typeface="Arial" charset="0"/>
              <a:cs typeface="Arial" charset="0"/>
            </a:endParaRPr>
          </a:p>
          <a:p>
            <a:pPr algn="just" eaLnBrk="1" hangingPunct="1">
              <a:buClr>
                <a:schemeClr val="accent1"/>
              </a:buClr>
              <a:buSzTx/>
              <a:buFont typeface="Wingdings" panose="05000000000000000000" pitchFamily="2" charset="2"/>
              <a:buChar char="q"/>
            </a:pPr>
            <a:endParaRPr lang="fr-FR" sz="1600" dirty="0">
              <a:latin typeface="Arial" charset="0"/>
              <a:cs typeface="Arial" charset="0"/>
            </a:endParaRPr>
          </a:p>
          <a:p>
            <a:pPr algn="just" eaLnBrk="1" hangingPunct="1">
              <a:buClr>
                <a:schemeClr val="accent1"/>
              </a:buClr>
              <a:buSzTx/>
              <a:buFont typeface="Wingdings" panose="05000000000000000000" pitchFamily="2" charset="2"/>
              <a:buChar char="q"/>
            </a:pPr>
            <a:r>
              <a:rPr lang="fr-FR" sz="1600" dirty="0" smtClean="0">
                <a:latin typeface="Arial" charset="0"/>
                <a:cs typeface="Arial" charset="0"/>
              </a:rPr>
              <a:t>Principe alimentation  </a:t>
            </a:r>
            <a:r>
              <a:rPr lang="fr-FR" sz="1600" dirty="0" err="1" smtClean="0">
                <a:latin typeface="Arial" charset="0"/>
                <a:cs typeface="Arial" charset="0"/>
              </a:rPr>
              <a:t>Datamart</a:t>
            </a:r>
            <a:endParaRPr lang="fr-FR" sz="1600" dirty="0">
              <a:latin typeface="Arial" charset="0"/>
              <a:cs typeface="Arial" charset="0"/>
            </a:endParaRPr>
          </a:p>
          <a:p>
            <a:pPr algn="just" eaLnBrk="1" hangingPunct="1">
              <a:buClr>
                <a:schemeClr val="accent1"/>
              </a:buClr>
              <a:buSzTx/>
              <a:buFont typeface="Wingdings" panose="05000000000000000000" pitchFamily="2" charset="2"/>
              <a:buChar char="q"/>
            </a:pPr>
            <a:endParaRPr lang="fr-FR" sz="1600" dirty="0" smtClean="0">
              <a:latin typeface="Arial" charset="0"/>
              <a:cs typeface="Arial" charset="0"/>
            </a:endParaRPr>
          </a:p>
          <a:p>
            <a:pPr algn="just" eaLnBrk="1" hangingPunct="1">
              <a:buClr>
                <a:schemeClr val="accent1"/>
              </a:buClr>
              <a:buSzTx/>
              <a:buFont typeface="Wingdings" panose="05000000000000000000" pitchFamily="2" charset="2"/>
              <a:buChar char="q"/>
            </a:pPr>
            <a:r>
              <a:rPr lang="fr-FR" altLang="fr-FR" sz="1600" dirty="0" smtClean="0">
                <a:latin typeface="Arial" charset="0"/>
                <a:cs typeface="Arial" charset="0"/>
              </a:rPr>
              <a:t>Les fiches Dev</a:t>
            </a:r>
          </a:p>
          <a:p>
            <a:pPr algn="just" eaLnBrk="1" hangingPunct="1">
              <a:buClr>
                <a:schemeClr val="accent1"/>
              </a:buClr>
              <a:buSzTx/>
              <a:buFont typeface="Wingdings" panose="05000000000000000000" pitchFamily="2" charset="2"/>
              <a:buChar char="q"/>
            </a:pPr>
            <a:endParaRPr lang="fr-FR" sz="1600" dirty="0" smtClean="0"/>
          </a:p>
        </p:txBody>
      </p:sp>
      <p:sp>
        <p:nvSpPr>
          <p:cNvPr id="17411" name="Titre 2"/>
          <p:cNvSpPr>
            <a:spLocks noGrp="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dirty="0" smtClean="0">
                <a:latin typeface="Arial" charset="0"/>
                <a:cs typeface="Arial" charset="0"/>
              </a:rPr>
              <a:t>Table des matières</a:t>
            </a:r>
          </a:p>
        </p:txBody>
      </p:sp>
      <p:sp>
        <p:nvSpPr>
          <p:cNvPr id="17412"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638692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re 1"/>
          <p:cNvSpPr>
            <a:spLocks noGrp="1"/>
          </p:cNvSpPr>
          <p:nvPr>
            <p:ph type="title"/>
          </p:nvPr>
        </p:nvSpPr>
        <p:spPr>
          <a:xfrm>
            <a:off x="609601" y="57152"/>
            <a:ext cx="6354763" cy="779463"/>
          </a:xfrm>
        </p:spPr>
        <p:txBody>
          <a:bodyPr/>
          <a:lstStyle/>
          <a:p>
            <a:r>
              <a:rPr lang="fr-FR" altLang="en-US" dirty="0" smtClean="0"/>
              <a:t>Schéma d’Architecture Applicative</a:t>
            </a:r>
          </a:p>
        </p:txBody>
      </p:sp>
      <p:sp>
        <p:nvSpPr>
          <p:cNvPr id="15363" name="Espace réservé du pied de page 2"/>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0" hangingPunct="0"/>
            <a:fld id="{38619DF5-4EB9-4360-BF05-1CF2F3BB622F}" type="datetime1">
              <a:rPr lang="fr-FR" altLang="fr-FR" smtClean="0">
                <a:solidFill>
                  <a:schemeClr val="bg1"/>
                </a:solidFill>
              </a:rPr>
              <a:pPr eaLnBrk="0" hangingPunct="0"/>
              <a:t>06/09/2019</a:t>
            </a:fld>
            <a:r>
              <a:rPr lang="fr-FR" altLang="fr-FR" smtClean="0">
                <a:solidFill>
                  <a:schemeClr val="bg1"/>
                </a:solidFill>
              </a:rPr>
              <a:t> • Page : N° </a:t>
            </a:r>
            <a:fld id="{B80A57C5-CEF5-4C3F-B9B2-C5B88DE0523D}" type="slidenum">
              <a:rPr lang="fr-FR" altLang="fr-FR" smtClean="0">
                <a:solidFill>
                  <a:schemeClr val="bg1"/>
                </a:solidFill>
              </a:rPr>
              <a:pPr eaLnBrk="0" hangingPunct="0"/>
              <a:t>20</a:t>
            </a:fld>
            <a:r>
              <a:rPr lang="fr-FR" altLang="fr-FR" smtClean="0">
                <a:solidFill>
                  <a:schemeClr val="bg1"/>
                </a:solidFill>
              </a:rPr>
              <a:t> </a:t>
            </a:r>
          </a:p>
        </p:txBody>
      </p:sp>
      <p:sp>
        <p:nvSpPr>
          <p:cNvPr id="310" name="AutoShape 31"/>
          <p:cNvSpPr>
            <a:spLocks noChangeArrowheads="1"/>
          </p:cNvSpPr>
          <p:nvPr/>
        </p:nvSpPr>
        <p:spPr bwMode="auto">
          <a:xfrm flipH="1">
            <a:off x="3255963" y="1144588"/>
            <a:ext cx="5776912" cy="5303837"/>
          </a:xfrm>
          <a:prstGeom prst="can">
            <a:avLst>
              <a:gd name="adj" fmla="val 8064"/>
            </a:avLst>
          </a:prstGeom>
          <a:solidFill>
            <a:srgbClr val="FF9900"/>
          </a:solidFill>
          <a:ln w="12700">
            <a:solidFill>
              <a:srgbClr val="FFFFFF"/>
            </a:solidFill>
            <a:round/>
            <a:headEnd/>
            <a:tailEnd/>
          </a:ln>
        </p:spPr>
        <p:txBody>
          <a:bodyPr wrap="none" anchor="ctr"/>
          <a:lstStyle/>
          <a:p>
            <a:pPr fontAlgn="auto">
              <a:spcBef>
                <a:spcPts val="0"/>
              </a:spcBef>
              <a:spcAft>
                <a:spcPts val="0"/>
              </a:spcAft>
              <a:defRPr/>
            </a:pPr>
            <a:endParaRPr lang="en-US" altLang="en-US" sz="2200" kern="0">
              <a:solidFill>
                <a:srgbClr val="000000"/>
              </a:solidFill>
              <a:latin typeface="Verdana" pitchFamily="34" charset="0"/>
            </a:endParaRPr>
          </a:p>
        </p:txBody>
      </p:sp>
      <p:sp>
        <p:nvSpPr>
          <p:cNvPr id="311" name="ZoneTexte 123"/>
          <p:cNvSpPr txBox="1">
            <a:spLocks noChangeArrowheads="1"/>
          </p:cNvSpPr>
          <p:nvPr/>
        </p:nvSpPr>
        <p:spPr bwMode="auto">
          <a:xfrm>
            <a:off x="5076033" y="1204913"/>
            <a:ext cx="2136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2200" b="1" kern="0" dirty="0">
                <a:solidFill>
                  <a:srgbClr val="005E8A"/>
                </a:solidFill>
              </a:rPr>
              <a:t>TERADATA</a:t>
            </a:r>
          </a:p>
        </p:txBody>
      </p:sp>
      <p:sp>
        <p:nvSpPr>
          <p:cNvPr id="312" name="AutoShape 31"/>
          <p:cNvSpPr>
            <a:spLocks noChangeArrowheads="1"/>
          </p:cNvSpPr>
          <p:nvPr/>
        </p:nvSpPr>
        <p:spPr bwMode="auto">
          <a:xfrm flipH="1">
            <a:off x="5681702" y="4350191"/>
            <a:ext cx="1130300" cy="1544637"/>
          </a:xfrm>
          <a:prstGeom prst="can">
            <a:avLst>
              <a:gd name="adj" fmla="val 40927"/>
            </a:avLst>
          </a:prstGeom>
          <a:solidFill>
            <a:srgbClr val="F79646"/>
          </a:solidFill>
          <a:ln w="12700">
            <a:solidFill>
              <a:srgbClr val="FFFFFF"/>
            </a:solidFill>
            <a:round/>
            <a:headEnd/>
            <a:tailEnd/>
          </a:ln>
        </p:spPr>
        <p:txBody>
          <a:bodyPr wrap="none" anchor="ctr"/>
          <a:lstStyle/>
          <a:p>
            <a:pPr fontAlgn="auto">
              <a:spcBef>
                <a:spcPts val="0"/>
              </a:spcBef>
              <a:spcAft>
                <a:spcPts val="0"/>
              </a:spcAft>
              <a:defRPr/>
            </a:pPr>
            <a:endParaRPr lang="en-US" altLang="en-US" sz="2200" kern="0">
              <a:solidFill>
                <a:srgbClr val="000000"/>
              </a:solidFill>
              <a:latin typeface="Verdana" pitchFamily="34" charset="0"/>
            </a:endParaRPr>
          </a:p>
        </p:txBody>
      </p:sp>
      <p:grpSp>
        <p:nvGrpSpPr>
          <p:cNvPr id="313" name="Group 11"/>
          <p:cNvGrpSpPr/>
          <p:nvPr/>
        </p:nvGrpSpPr>
        <p:grpSpPr>
          <a:xfrm>
            <a:off x="5780309" y="4868051"/>
            <a:ext cx="464559" cy="426959"/>
            <a:chOff x="1043608" y="1907695"/>
            <a:chExt cx="1160512" cy="1049590"/>
          </a:xfrm>
          <a:solidFill>
            <a:srgbClr val="8064A2">
              <a:lumMod val="75000"/>
            </a:srgbClr>
          </a:solidFill>
        </p:grpSpPr>
        <p:sp>
          <p:nvSpPr>
            <p:cNvPr id="408" name="Organigramme : Stockage interne 48"/>
            <p:cNvSpPr/>
            <p:nvPr/>
          </p:nvSpPr>
          <p:spPr bwMode="auto">
            <a:xfrm>
              <a:off x="1043608" y="190769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09" name="Organigramme : Stockage interne 48"/>
            <p:cNvSpPr/>
            <p:nvPr/>
          </p:nvSpPr>
          <p:spPr bwMode="auto">
            <a:xfrm>
              <a:off x="1700064" y="211028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10" name="Organigramme : Stockage interne 48"/>
            <p:cNvSpPr/>
            <p:nvPr/>
          </p:nvSpPr>
          <p:spPr bwMode="auto">
            <a:xfrm>
              <a:off x="1131474" y="2552104"/>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grpSp>
      <p:grpSp>
        <p:nvGrpSpPr>
          <p:cNvPr id="315" name="Group 4212"/>
          <p:cNvGrpSpPr/>
          <p:nvPr/>
        </p:nvGrpSpPr>
        <p:grpSpPr>
          <a:xfrm>
            <a:off x="5993641" y="5475173"/>
            <a:ext cx="521414" cy="381445"/>
            <a:chOff x="5662813" y="138735"/>
            <a:chExt cx="711880" cy="577249"/>
          </a:xfrm>
          <a:solidFill>
            <a:srgbClr val="8064A2"/>
          </a:solidFill>
          <a:effectLst>
            <a:outerShdw blurRad="50800" dist="25400" dir="2700000">
              <a:srgbClr val="000000">
                <a:alpha val="50000"/>
              </a:srgbClr>
            </a:outerShdw>
          </a:effectLst>
        </p:grpSpPr>
        <p:sp>
          <p:nvSpPr>
            <p:cNvPr id="405" name="Rectangle 404"/>
            <p:cNvSpPr/>
            <p:nvPr/>
          </p:nvSpPr>
          <p:spPr bwMode="auto">
            <a:xfrm>
              <a:off x="5829694" y="13873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sp>
          <p:nvSpPr>
            <p:cNvPr id="406" name="Rectangle 405"/>
            <p:cNvSpPr/>
            <p:nvPr/>
          </p:nvSpPr>
          <p:spPr bwMode="auto">
            <a:xfrm>
              <a:off x="5746254" y="21960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sp>
          <p:nvSpPr>
            <p:cNvPr id="407" name="Rectangle 406"/>
            <p:cNvSpPr/>
            <p:nvPr/>
          </p:nvSpPr>
          <p:spPr bwMode="auto">
            <a:xfrm>
              <a:off x="5662813" y="30047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grpSp>
      <p:sp>
        <p:nvSpPr>
          <p:cNvPr id="316" name="Right Brace 22"/>
          <p:cNvSpPr/>
          <p:nvPr/>
        </p:nvSpPr>
        <p:spPr>
          <a:xfrm rot="5400000">
            <a:off x="6140490" y="4948678"/>
            <a:ext cx="206375" cy="996950"/>
          </a:xfrm>
          <a:prstGeom prst="rightBrace">
            <a:avLst/>
          </a:prstGeom>
          <a:noFill/>
          <a:ln w="9525" cap="flat" cmpd="sng" algn="ctr">
            <a:solidFill>
              <a:srgbClr val="4F81BD">
                <a:shade val="95000"/>
                <a:satMod val="105000"/>
              </a:srgbClr>
            </a:solidFill>
            <a:prstDash val="solid"/>
          </a:ln>
          <a:effectLst/>
        </p:spPr>
        <p:txBody>
          <a:bodyPr anchor="ctr"/>
          <a:lstStyle/>
          <a:p>
            <a:pPr algn="ctr" eaLnBrk="1" fontAlgn="auto" hangingPunct="1">
              <a:spcBef>
                <a:spcPts val="0"/>
              </a:spcBef>
              <a:spcAft>
                <a:spcPts val="0"/>
              </a:spcAft>
              <a:defRPr/>
            </a:pPr>
            <a:endParaRPr lang="fr-FR" kern="0">
              <a:solidFill>
                <a:sysClr val="windowText" lastClr="000000"/>
              </a:solidFill>
              <a:latin typeface="Calibri"/>
              <a:cs typeface="+mn-cs"/>
            </a:endParaRPr>
          </a:p>
        </p:txBody>
      </p:sp>
      <p:sp>
        <p:nvSpPr>
          <p:cNvPr id="317" name="TextBox 23"/>
          <p:cNvSpPr txBox="1"/>
          <p:nvPr/>
        </p:nvSpPr>
        <p:spPr>
          <a:xfrm>
            <a:off x="5916652" y="5550341"/>
            <a:ext cx="735012" cy="276225"/>
          </a:xfrm>
          <a:prstGeom prst="rect">
            <a:avLst/>
          </a:prstGeom>
          <a:noFill/>
        </p:spPr>
        <p:txBody>
          <a:bodyPr>
            <a:spAutoFit/>
          </a:bodyPr>
          <a:lstStyle/>
          <a:p>
            <a:pPr algn="ctr" eaLnBrk="1" fontAlgn="auto" hangingPunct="1">
              <a:spcBef>
                <a:spcPts val="0"/>
              </a:spcBef>
              <a:spcAft>
                <a:spcPts val="0"/>
              </a:spcAft>
              <a:defRPr/>
            </a:pPr>
            <a:r>
              <a:rPr lang="fr-FR" sz="1200" kern="0" dirty="0">
                <a:solidFill>
                  <a:sysClr val="windowText" lastClr="000000"/>
                </a:solidFill>
              </a:rPr>
              <a:t>Vues</a:t>
            </a:r>
          </a:p>
        </p:txBody>
      </p:sp>
      <p:sp>
        <p:nvSpPr>
          <p:cNvPr id="318" name="ZoneTexte 123"/>
          <p:cNvSpPr txBox="1">
            <a:spLocks noChangeArrowheads="1"/>
          </p:cNvSpPr>
          <p:nvPr/>
        </p:nvSpPr>
        <p:spPr bwMode="auto">
          <a:xfrm>
            <a:off x="5581690" y="4348603"/>
            <a:ext cx="13303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200" b="1" i="1" kern="0" dirty="0" smtClean="0">
                <a:solidFill>
                  <a:schemeClr val="bg1"/>
                </a:solidFill>
              </a:rPr>
              <a:t>Copie </a:t>
            </a:r>
            <a:r>
              <a:rPr lang="fr-FR" altLang="en-US" sz="1200" b="1" i="1" kern="0" smtClean="0">
                <a:solidFill>
                  <a:schemeClr val="bg1"/>
                </a:solidFill>
              </a:rPr>
              <a:t>de Prod</a:t>
            </a:r>
          </a:p>
          <a:p>
            <a:pPr algn="ctr" fontAlgn="auto">
              <a:spcBef>
                <a:spcPts val="0"/>
              </a:spcBef>
              <a:spcAft>
                <a:spcPts val="0"/>
              </a:spcAft>
              <a:defRPr/>
            </a:pPr>
            <a:r>
              <a:rPr lang="fr-FR" altLang="en-US" sz="1200" b="1" i="1" kern="0" smtClean="0">
                <a:solidFill>
                  <a:schemeClr val="bg1"/>
                </a:solidFill>
              </a:rPr>
              <a:t> (Temporal)</a:t>
            </a:r>
            <a:endParaRPr lang="fr-FR" altLang="en-US" sz="1200" b="1" i="1" kern="0" dirty="0">
              <a:solidFill>
                <a:schemeClr val="bg1"/>
              </a:solidFill>
            </a:endParaRPr>
          </a:p>
        </p:txBody>
      </p:sp>
      <p:sp>
        <p:nvSpPr>
          <p:cNvPr id="319" name="AutoShape 31"/>
          <p:cNvSpPr>
            <a:spLocks noChangeArrowheads="1"/>
          </p:cNvSpPr>
          <p:nvPr/>
        </p:nvSpPr>
        <p:spPr bwMode="auto">
          <a:xfrm flipH="1">
            <a:off x="7618413" y="2100263"/>
            <a:ext cx="1325562" cy="2266950"/>
          </a:xfrm>
          <a:prstGeom prst="can">
            <a:avLst>
              <a:gd name="adj" fmla="val 25003"/>
            </a:avLst>
          </a:prstGeom>
          <a:solidFill>
            <a:srgbClr val="C00000"/>
          </a:solidFill>
          <a:ln w="12700">
            <a:solidFill>
              <a:srgbClr val="FFFFFF"/>
            </a:solidFill>
            <a:round/>
            <a:headEnd/>
            <a:tailEnd/>
          </a:ln>
        </p:spPr>
        <p:txBody>
          <a:bodyPr wrap="none" anchor="ctr"/>
          <a:lstStyle/>
          <a:p>
            <a:pPr fontAlgn="auto">
              <a:spcBef>
                <a:spcPts val="0"/>
              </a:spcBef>
              <a:spcAft>
                <a:spcPts val="0"/>
              </a:spcAft>
              <a:defRPr/>
            </a:pPr>
            <a:endParaRPr lang="en-US" altLang="en-US" sz="2200" kern="0">
              <a:solidFill>
                <a:srgbClr val="000000"/>
              </a:solidFill>
              <a:latin typeface="Verdana" pitchFamily="34" charset="0"/>
            </a:endParaRPr>
          </a:p>
        </p:txBody>
      </p:sp>
      <p:sp>
        <p:nvSpPr>
          <p:cNvPr id="320" name="ZoneTexte 123"/>
          <p:cNvSpPr txBox="1">
            <a:spLocks noChangeArrowheads="1"/>
          </p:cNvSpPr>
          <p:nvPr/>
        </p:nvSpPr>
        <p:spPr bwMode="auto">
          <a:xfrm>
            <a:off x="7616826" y="2120902"/>
            <a:ext cx="13303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400" b="1" i="1" kern="0" dirty="0" smtClean="0">
                <a:solidFill>
                  <a:srgbClr val="005E8A"/>
                </a:solidFill>
              </a:rPr>
              <a:t>DWH V2</a:t>
            </a:r>
            <a:endParaRPr lang="fr-FR" altLang="en-US" sz="1400" b="1" i="1" kern="0" dirty="0">
              <a:solidFill>
                <a:srgbClr val="005E8A"/>
              </a:solidFill>
            </a:endParaRPr>
          </a:p>
        </p:txBody>
      </p:sp>
      <p:grpSp>
        <p:nvGrpSpPr>
          <p:cNvPr id="321" name="Group 27"/>
          <p:cNvGrpSpPr/>
          <p:nvPr/>
        </p:nvGrpSpPr>
        <p:grpSpPr>
          <a:xfrm>
            <a:off x="7762512" y="2483390"/>
            <a:ext cx="984483" cy="575695"/>
            <a:chOff x="1043608" y="1904468"/>
            <a:chExt cx="2210358" cy="1142063"/>
          </a:xfrm>
          <a:solidFill>
            <a:srgbClr val="9BBB59">
              <a:lumMod val="75000"/>
            </a:srgbClr>
          </a:solidFill>
        </p:grpSpPr>
        <p:sp>
          <p:nvSpPr>
            <p:cNvPr id="402" name="Organigramme : Stockage interne 48"/>
            <p:cNvSpPr/>
            <p:nvPr/>
          </p:nvSpPr>
          <p:spPr bwMode="auto">
            <a:xfrm>
              <a:off x="1043608" y="190769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03" name="Organigramme : Stockage interne 48"/>
            <p:cNvSpPr/>
            <p:nvPr/>
          </p:nvSpPr>
          <p:spPr bwMode="auto">
            <a:xfrm>
              <a:off x="2749909" y="1904468"/>
              <a:ext cx="504057"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04" name="Organigramme : Stockage interne 48"/>
            <p:cNvSpPr/>
            <p:nvPr/>
          </p:nvSpPr>
          <p:spPr bwMode="auto">
            <a:xfrm>
              <a:off x="1334638" y="2641350"/>
              <a:ext cx="504057"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grpSp>
      <p:grpSp>
        <p:nvGrpSpPr>
          <p:cNvPr id="322" name="Group 4212"/>
          <p:cNvGrpSpPr/>
          <p:nvPr/>
        </p:nvGrpSpPr>
        <p:grpSpPr>
          <a:xfrm>
            <a:off x="8021889" y="3763172"/>
            <a:ext cx="612853" cy="529924"/>
            <a:chOff x="5662813" y="138735"/>
            <a:chExt cx="711880" cy="577249"/>
          </a:xfrm>
          <a:solidFill>
            <a:srgbClr val="9BBB59">
              <a:lumMod val="40000"/>
              <a:lumOff val="60000"/>
            </a:srgbClr>
          </a:solidFill>
          <a:effectLst>
            <a:outerShdw blurRad="50800" dist="25400" dir="2700000">
              <a:srgbClr val="000000">
                <a:alpha val="50000"/>
              </a:srgbClr>
            </a:outerShdw>
          </a:effectLst>
        </p:grpSpPr>
        <p:sp>
          <p:nvSpPr>
            <p:cNvPr id="378" name="Rectangle 377"/>
            <p:cNvSpPr/>
            <p:nvPr/>
          </p:nvSpPr>
          <p:spPr bwMode="auto">
            <a:xfrm>
              <a:off x="5829694" y="13873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sp>
          <p:nvSpPr>
            <p:cNvPr id="380" name="Rectangle 379"/>
            <p:cNvSpPr/>
            <p:nvPr/>
          </p:nvSpPr>
          <p:spPr bwMode="auto">
            <a:xfrm>
              <a:off x="5746254" y="21960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sp>
          <p:nvSpPr>
            <p:cNvPr id="385" name="Rectangle 384"/>
            <p:cNvSpPr/>
            <p:nvPr/>
          </p:nvSpPr>
          <p:spPr bwMode="auto">
            <a:xfrm>
              <a:off x="5662813" y="30047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grpSp>
      <p:sp>
        <p:nvSpPr>
          <p:cNvPr id="323" name="Right Brace 38"/>
          <p:cNvSpPr/>
          <p:nvPr/>
        </p:nvSpPr>
        <p:spPr>
          <a:xfrm rot="5400000">
            <a:off x="8156576" y="3096892"/>
            <a:ext cx="352425" cy="1031875"/>
          </a:xfrm>
          <a:prstGeom prst="rightBrace">
            <a:avLst/>
          </a:prstGeom>
          <a:noFill/>
          <a:ln w="9525" cap="flat" cmpd="sng" algn="ctr">
            <a:solidFill>
              <a:srgbClr val="9BBB59">
                <a:lumMod val="75000"/>
              </a:srgbClr>
            </a:solidFill>
            <a:prstDash val="solid"/>
          </a:ln>
          <a:effectLst/>
        </p:spPr>
        <p:txBody>
          <a:bodyPr anchor="ctr"/>
          <a:lstStyle/>
          <a:p>
            <a:pPr algn="ctr" eaLnBrk="1" fontAlgn="auto" hangingPunct="1">
              <a:spcBef>
                <a:spcPts val="0"/>
              </a:spcBef>
              <a:spcAft>
                <a:spcPts val="0"/>
              </a:spcAft>
              <a:defRPr/>
            </a:pPr>
            <a:endParaRPr lang="fr-FR" kern="0">
              <a:solidFill>
                <a:sysClr val="windowText" lastClr="000000"/>
              </a:solidFill>
              <a:latin typeface="Calibri"/>
              <a:cs typeface="+mn-cs"/>
            </a:endParaRPr>
          </a:p>
        </p:txBody>
      </p:sp>
      <p:sp>
        <p:nvSpPr>
          <p:cNvPr id="324" name="TextBox 39"/>
          <p:cNvSpPr txBox="1"/>
          <p:nvPr/>
        </p:nvSpPr>
        <p:spPr>
          <a:xfrm>
            <a:off x="7707314" y="3959718"/>
            <a:ext cx="1127125" cy="276999"/>
          </a:xfrm>
          <a:prstGeom prst="rect">
            <a:avLst/>
          </a:prstGeom>
          <a:noFill/>
        </p:spPr>
        <p:txBody>
          <a:bodyPr>
            <a:spAutoFit/>
          </a:bodyPr>
          <a:lstStyle/>
          <a:p>
            <a:pPr algn="ctr" eaLnBrk="1" fontAlgn="auto" hangingPunct="1">
              <a:spcBef>
                <a:spcPts val="0"/>
              </a:spcBef>
              <a:spcAft>
                <a:spcPts val="0"/>
              </a:spcAft>
              <a:defRPr/>
            </a:pPr>
            <a:r>
              <a:rPr lang="fr-FR" sz="1200" kern="0" dirty="0">
                <a:solidFill>
                  <a:sysClr val="windowText" lastClr="000000"/>
                </a:solidFill>
              </a:rPr>
              <a:t>Vues</a:t>
            </a:r>
          </a:p>
        </p:txBody>
      </p:sp>
      <p:grpSp>
        <p:nvGrpSpPr>
          <p:cNvPr id="325" name="Group 40"/>
          <p:cNvGrpSpPr/>
          <p:nvPr/>
        </p:nvGrpSpPr>
        <p:grpSpPr>
          <a:xfrm>
            <a:off x="8189858" y="2687635"/>
            <a:ext cx="658542" cy="549178"/>
            <a:chOff x="725565" y="1867828"/>
            <a:chExt cx="1478555" cy="1089457"/>
          </a:xfrm>
          <a:solidFill>
            <a:srgbClr val="9BBB59">
              <a:lumMod val="75000"/>
            </a:srgbClr>
          </a:solidFill>
        </p:grpSpPr>
        <p:sp>
          <p:nvSpPr>
            <p:cNvPr id="363" name="Organigramme : Stockage interne 48"/>
            <p:cNvSpPr/>
            <p:nvPr/>
          </p:nvSpPr>
          <p:spPr bwMode="auto">
            <a:xfrm>
              <a:off x="725565" y="1867828"/>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364" name="Organigramme : Stockage interne 48"/>
            <p:cNvSpPr/>
            <p:nvPr/>
          </p:nvSpPr>
          <p:spPr bwMode="auto">
            <a:xfrm>
              <a:off x="1700064" y="211028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366" name="Organigramme : Stockage interne 48"/>
            <p:cNvSpPr/>
            <p:nvPr/>
          </p:nvSpPr>
          <p:spPr bwMode="auto">
            <a:xfrm>
              <a:off x="1131474" y="2552104"/>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grpSp>
      <p:sp>
        <p:nvSpPr>
          <p:cNvPr id="326" name="TextBox 46"/>
          <p:cNvSpPr txBox="1"/>
          <p:nvPr/>
        </p:nvSpPr>
        <p:spPr>
          <a:xfrm>
            <a:off x="7633534" y="3172966"/>
            <a:ext cx="851120" cy="400110"/>
          </a:xfrm>
          <a:prstGeom prst="rect">
            <a:avLst/>
          </a:prstGeom>
          <a:noFill/>
        </p:spPr>
        <p:txBody>
          <a:bodyPr wrap="none">
            <a:spAutoFit/>
          </a:bodyPr>
          <a:lstStyle/>
          <a:p>
            <a:pPr algn="ctr" eaLnBrk="1" fontAlgn="auto" hangingPunct="1">
              <a:spcBef>
                <a:spcPts val="0"/>
              </a:spcBef>
              <a:spcAft>
                <a:spcPts val="0"/>
              </a:spcAft>
              <a:defRPr/>
            </a:pPr>
            <a:r>
              <a:rPr lang="fr-FR" sz="1000" kern="0" dirty="0">
                <a:solidFill>
                  <a:schemeClr val="bg1"/>
                </a:solidFill>
              </a:rPr>
              <a:t>Tables Socle</a:t>
            </a:r>
          </a:p>
          <a:p>
            <a:pPr algn="ctr" eaLnBrk="1" fontAlgn="auto" hangingPunct="1">
              <a:spcBef>
                <a:spcPts val="0"/>
              </a:spcBef>
              <a:spcAft>
                <a:spcPts val="0"/>
              </a:spcAft>
              <a:defRPr/>
            </a:pPr>
            <a:r>
              <a:rPr lang="fr-FR" sz="1000" kern="0" dirty="0">
                <a:solidFill>
                  <a:schemeClr val="bg1"/>
                </a:solidFill>
              </a:rPr>
              <a:t>Mutualisées</a:t>
            </a:r>
          </a:p>
        </p:txBody>
      </p:sp>
      <p:grpSp>
        <p:nvGrpSpPr>
          <p:cNvPr id="15381" name="Group 45"/>
          <p:cNvGrpSpPr>
            <a:grpSpLocks/>
          </p:cNvGrpSpPr>
          <p:nvPr/>
        </p:nvGrpSpPr>
        <p:grpSpPr bwMode="auto">
          <a:xfrm>
            <a:off x="6003919" y="2100263"/>
            <a:ext cx="1025538" cy="1010264"/>
            <a:chOff x="7116833" y="1726476"/>
            <a:chExt cx="844550" cy="818580"/>
          </a:xfrm>
        </p:grpSpPr>
        <p:sp>
          <p:nvSpPr>
            <p:cNvPr id="360" name="AutoShape 31"/>
            <p:cNvSpPr>
              <a:spLocks noChangeArrowheads="1"/>
            </p:cNvSpPr>
            <p:nvPr/>
          </p:nvSpPr>
          <p:spPr bwMode="auto">
            <a:xfrm flipH="1">
              <a:off x="7183349" y="1726476"/>
              <a:ext cx="711517" cy="818580"/>
            </a:xfrm>
            <a:prstGeom prst="can">
              <a:avLst>
                <a:gd name="adj" fmla="val 25003"/>
              </a:avLst>
            </a:prstGeom>
            <a:solidFill>
              <a:srgbClr val="FF4343"/>
            </a:solidFill>
            <a:ln w="12700">
              <a:solidFill>
                <a:srgbClr val="FFFFFF"/>
              </a:solidFill>
              <a:round/>
              <a:headEnd/>
              <a:tailEnd/>
            </a:ln>
          </p:spPr>
          <p:txBody>
            <a:bodyPr wrap="none" anchor="ctr"/>
            <a:lstStyle/>
            <a:p>
              <a:pPr algn="ctr" fontAlgn="auto">
                <a:spcBef>
                  <a:spcPts val="0"/>
                </a:spcBef>
                <a:spcAft>
                  <a:spcPts val="0"/>
                </a:spcAft>
                <a:defRPr/>
              </a:pPr>
              <a:endParaRPr lang="en-US" altLang="en-US" sz="2200" kern="0">
                <a:solidFill>
                  <a:srgbClr val="000000"/>
                </a:solidFill>
                <a:latin typeface="Verdana" pitchFamily="34" charset="0"/>
              </a:endParaRPr>
            </a:p>
          </p:txBody>
        </p:sp>
        <p:sp>
          <p:nvSpPr>
            <p:cNvPr id="362" name="ZoneTexte 123"/>
            <p:cNvSpPr txBox="1">
              <a:spLocks noChangeArrowheads="1"/>
            </p:cNvSpPr>
            <p:nvPr/>
          </p:nvSpPr>
          <p:spPr bwMode="auto">
            <a:xfrm>
              <a:off x="7116833" y="1900231"/>
              <a:ext cx="844550" cy="423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400" b="1" i="1" kern="0" dirty="0" err="1" smtClean="0">
                  <a:solidFill>
                    <a:srgbClr val="005E8A"/>
                  </a:solidFill>
                </a:rPr>
                <a:t>Staging</a:t>
              </a:r>
              <a:endParaRPr lang="fr-FR" altLang="en-US" sz="1400" b="1" i="1" kern="0" dirty="0" smtClean="0">
                <a:solidFill>
                  <a:srgbClr val="005E8A"/>
                </a:solidFill>
              </a:endParaRPr>
            </a:p>
            <a:p>
              <a:pPr algn="ctr" fontAlgn="auto">
                <a:spcBef>
                  <a:spcPts val="0"/>
                </a:spcBef>
                <a:spcAft>
                  <a:spcPts val="0"/>
                </a:spcAft>
                <a:defRPr/>
              </a:pPr>
              <a:r>
                <a:rPr lang="fr-FR" altLang="en-US" sz="1400" b="1" i="1" kern="0" dirty="0" smtClean="0">
                  <a:solidFill>
                    <a:srgbClr val="005E8A"/>
                  </a:solidFill>
                </a:rPr>
                <a:t>DWH V2</a:t>
              </a:r>
              <a:endParaRPr lang="fr-FR" altLang="en-US" sz="1400" b="1" i="1" kern="0" dirty="0">
                <a:solidFill>
                  <a:srgbClr val="005E8A"/>
                </a:solidFill>
              </a:endParaRPr>
            </a:p>
          </p:txBody>
        </p:sp>
      </p:grpSp>
      <p:cxnSp>
        <p:nvCxnSpPr>
          <p:cNvPr id="328" name="Straight Connector 52"/>
          <p:cNvCxnSpPr/>
          <p:nvPr/>
        </p:nvCxnSpPr>
        <p:spPr>
          <a:xfrm flipH="1" flipV="1">
            <a:off x="5292080" y="1656417"/>
            <a:ext cx="0" cy="4294187"/>
          </a:xfrm>
          <a:prstGeom prst="line">
            <a:avLst/>
          </a:prstGeom>
          <a:noFill/>
          <a:ln w="25400" cap="flat" cmpd="sng" algn="ctr">
            <a:solidFill>
              <a:sysClr val="windowText" lastClr="000000">
                <a:lumMod val="75000"/>
                <a:lumOff val="25000"/>
                <a:alpha val="34000"/>
              </a:sysClr>
            </a:solidFill>
            <a:prstDash val="dash"/>
          </a:ln>
          <a:effectLst>
            <a:outerShdw blurRad="50800" dist="38100" dir="5400000" algn="t" rotWithShape="0">
              <a:prstClr val="black">
                <a:alpha val="40000"/>
              </a:prstClr>
            </a:outerShdw>
          </a:effectLst>
        </p:spPr>
      </p:cxnSp>
      <p:cxnSp>
        <p:nvCxnSpPr>
          <p:cNvPr id="15390" name="Elbow Connector 74"/>
          <p:cNvCxnSpPr>
            <a:cxnSpLocks noChangeShapeType="1"/>
            <a:stCxn id="360" idx="2"/>
            <a:endCxn id="319" idx="4"/>
          </p:cNvCxnSpPr>
          <p:nvPr/>
        </p:nvCxnSpPr>
        <p:spPr bwMode="auto">
          <a:xfrm>
            <a:off x="6948686" y="2605397"/>
            <a:ext cx="669728" cy="628343"/>
          </a:xfrm>
          <a:prstGeom prst="bentConnector3">
            <a:avLst>
              <a:gd name="adj1" fmla="val 50000"/>
            </a:avLst>
          </a:prstGeom>
          <a:noFill/>
          <a:ln w="22225" algn="ctr">
            <a:solidFill>
              <a:srgbClr val="0070C0"/>
            </a:solidFill>
            <a:miter lim="800000"/>
            <a:headEnd/>
            <a:tailEnd type="stealth" w="lg" len="med"/>
          </a:ln>
          <a:extLst>
            <a:ext uri="{909E8E84-426E-40DD-AFC4-6F175D3DCCD1}">
              <a14:hiddenFill xmlns:a14="http://schemas.microsoft.com/office/drawing/2010/main">
                <a:noFill/>
              </a14:hiddenFill>
            </a:ext>
          </a:extLst>
        </p:spPr>
      </p:cxnSp>
      <p:cxnSp>
        <p:nvCxnSpPr>
          <p:cNvPr id="15391" name="Elbow Connector 75"/>
          <p:cNvCxnSpPr>
            <a:cxnSpLocks noChangeShapeType="1"/>
            <a:stCxn id="312" idx="1"/>
            <a:endCxn id="360" idx="3"/>
          </p:cNvCxnSpPr>
          <p:nvPr/>
        </p:nvCxnSpPr>
        <p:spPr bwMode="auto">
          <a:xfrm rot="5400000" flipH="1" flipV="1">
            <a:off x="5761938" y="3595443"/>
            <a:ext cx="1239662" cy="269835"/>
          </a:xfrm>
          <a:prstGeom prst="bentConnector3">
            <a:avLst>
              <a:gd name="adj1" fmla="val 50000"/>
            </a:avLst>
          </a:prstGeom>
          <a:noFill/>
          <a:ln w="22225" algn="ctr">
            <a:solidFill>
              <a:srgbClr val="984807"/>
            </a:solidFill>
            <a:prstDash val="lgDash"/>
            <a:miter lim="800000"/>
            <a:headEnd/>
            <a:tailEnd type="stealth" w="lg" len="med"/>
          </a:ln>
          <a:extLst>
            <a:ext uri="{909E8E84-426E-40DD-AFC4-6F175D3DCCD1}">
              <a14:hiddenFill xmlns:a14="http://schemas.microsoft.com/office/drawing/2010/main">
                <a:noFill/>
              </a14:hiddenFill>
            </a:ext>
          </a:extLst>
        </p:spPr>
      </p:cxnSp>
      <p:sp>
        <p:nvSpPr>
          <p:cNvPr id="342" name="TextBox 119"/>
          <p:cNvSpPr txBox="1"/>
          <p:nvPr/>
        </p:nvSpPr>
        <p:spPr>
          <a:xfrm>
            <a:off x="6962775" y="2366393"/>
            <a:ext cx="654050" cy="249238"/>
          </a:xfrm>
          <a:prstGeom prst="rect">
            <a:avLst/>
          </a:prstGeom>
          <a:noFill/>
        </p:spPr>
        <p:txBody>
          <a:bodyPr>
            <a:spAutoFit/>
          </a:bodyPr>
          <a:lstStyle/>
          <a:p>
            <a:pPr algn="ctr" eaLnBrk="1" fontAlgn="auto" hangingPunct="1">
              <a:spcBef>
                <a:spcPts val="0"/>
              </a:spcBef>
              <a:spcAft>
                <a:spcPts val="0"/>
              </a:spcAft>
              <a:defRPr/>
            </a:pPr>
            <a:r>
              <a:rPr lang="fr-FR" sz="1000" b="1" kern="0" dirty="0">
                <a:solidFill>
                  <a:sysClr val="windowText" lastClr="000000"/>
                </a:solidFill>
              </a:rPr>
              <a:t>DTS</a:t>
            </a:r>
          </a:p>
        </p:txBody>
      </p:sp>
      <p:cxnSp>
        <p:nvCxnSpPr>
          <p:cNvPr id="15396" name="Elbow Connector 140"/>
          <p:cNvCxnSpPr>
            <a:cxnSpLocks noChangeShapeType="1"/>
            <a:stCxn id="112" idx="3"/>
            <a:endCxn id="312" idx="4"/>
          </p:cNvCxnSpPr>
          <p:nvPr/>
        </p:nvCxnSpPr>
        <p:spPr bwMode="auto">
          <a:xfrm rot="16200000" flipH="1">
            <a:off x="4736440" y="4177247"/>
            <a:ext cx="929646" cy="960877"/>
          </a:xfrm>
          <a:prstGeom prst="bentConnector2">
            <a:avLst/>
          </a:prstGeom>
          <a:noFill/>
          <a:ln w="22225" algn="ctr">
            <a:solidFill>
              <a:srgbClr val="984807"/>
            </a:solidFill>
            <a:miter lim="800000"/>
            <a:headEnd/>
            <a:tailEnd type="stealth" w="lg" len="med"/>
          </a:ln>
          <a:extLst>
            <a:ext uri="{909E8E84-426E-40DD-AFC4-6F175D3DCCD1}">
              <a14:hiddenFill xmlns:a14="http://schemas.microsoft.com/office/drawing/2010/main">
                <a:noFill/>
              </a14:hiddenFill>
            </a:ext>
          </a:extLst>
        </p:spPr>
      </p:cxnSp>
      <p:sp>
        <p:nvSpPr>
          <p:cNvPr id="346" name="TextBox 149"/>
          <p:cNvSpPr txBox="1"/>
          <p:nvPr/>
        </p:nvSpPr>
        <p:spPr>
          <a:xfrm>
            <a:off x="6017259" y="3448844"/>
            <a:ext cx="468313" cy="246062"/>
          </a:xfrm>
          <a:prstGeom prst="rect">
            <a:avLst/>
          </a:prstGeom>
          <a:noFill/>
        </p:spPr>
        <p:txBody>
          <a:bodyPr>
            <a:spAutoFit/>
          </a:bodyPr>
          <a:lstStyle/>
          <a:p>
            <a:pPr algn="ctr" eaLnBrk="1" fontAlgn="auto" hangingPunct="1">
              <a:spcBef>
                <a:spcPts val="0"/>
              </a:spcBef>
              <a:spcAft>
                <a:spcPts val="0"/>
              </a:spcAft>
              <a:defRPr/>
            </a:pPr>
            <a:r>
              <a:rPr lang="fr-FR" sz="1000" b="1" kern="0" dirty="0">
                <a:solidFill>
                  <a:sysClr val="windowText" lastClr="000000"/>
                </a:solidFill>
              </a:rPr>
              <a:t>TPT</a:t>
            </a:r>
          </a:p>
        </p:txBody>
      </p:sp>
      <p:grpSp>
        <p:nvGrpSpPr>
          <p:cNvPr id="15398" name="Group 122"/>
          <p:cNvGrpSpPr>
            <a:grpSpLocks/>
          </p:cNvGrpSpPr>
          <p:nvPr/>
        </p:nvGrpSpPr>
        <p:grpSpPr bwMode="auto">
          <a:xfrm>
            <a:off x="3419475" y="6010285"/>
            <a:ext cx="5449888" cy="345670"/>
            <a:chOff x="4424425" y="7109597"/>
            <a:chExt cx="6071267" cy="332122"/>
          </a:xfrm>
        </p:grpSpPr>
        <p:sp>
          <p:nvSpPr>
            <p:cNvPr id="350" name="AutoShape 31"/>
            <p:cNvSpPr>
              <a:spLocks noChangeArrowheads="1"/>
            </p:cNvSpPr>
            <p:nvPr/>
          </p:nvSpPr>
          <p:spPr bwMode="auto">
            <a:xfrm flipH="1">
              <a:off x="4424425" y="7109597"/>
              <a:ext cx="6071267" cy="288279"/>
            </a:xfrm>
            <a:prstGeom prst="can">
              <a:avLst>
                <a:gd name="adj" fmla="val 25003"/>
              </a:avLst>
            </a:prstGeom>
            <a:solidFill>
              <a:srgbClr val="F79646">
                <a:lumMod val="40000"/>
                <a:lumOff val="60000"/>
              </a:srgbClr>
            </a:solidFill>
            <a:ln w="12700">
              <a:solidFill>
                <a:srgbClr val="FFFFFF"/>
              </a:solidFill>
              <a:round/>
              <a:headEnd/>
              <a:tailEnd/>
            </a:ln>
          </p:spPr>
          <p:txBody>
            <a:bodyPr wrap="none" anchor="ctr"/>
            <a:lstStyle/>
            <a:p>
              <a:pPr algn="ctr" fontAlgn="auto">
                <a:spcBef>
                  <a:spcPts val="0"/>
                </a:spcBef>
                <a:spcAft>
                  <a:spcPts val="0"/>
                </a:spcAft>
                <a:defRPr/>
              </a:pPr>
              <a:endParaRPr lang="en-US" altLang="en-US" sz="2200" kern="0">
                <a:solidFill>
                  <a:srgbClr val="000000"/>
                </a:solidFill>
                <a:latin typeface="Verdana" pitchFamily="34" charset="0"/>
              </a:endParaRPr>
            </a:p>
          </p:txBody>
        </p:sp>
        <p:sp>
          <p:nvSpPr>
            <p:cNvPr id="351" name="ZoneTexte 123"/>
            <p:cNvSpPr txBox="1">
              <a:spLocks noChangeArrowheads="1"/>
            </p:cNvSpPr>
            <p:nvPr/>
          </p:nvSpPr>
          <p:spPr bwMode="auto">
            <a:xfrm>
              <a:off x="4594201" y="7175576"/>
              <a:ext cx="5800686" cy="26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200" b="1" i="1" kern="0" dirty="0" smtClean="0">
                  <a:solidFill>
                    <a:srgbClr val="005E8A"/>
                  </a:solidFill>
                </a:rPr>
                <a:t>Suivi Traitements (</a:t>
              </a:r>
              <a:r>
                <a:rPr lang="fr-FR" altLang="en-US" sz="1200" b="1" i="1" kern="0" dirty="0" err="1" smtClean="0">
                  <a:solidFill>
                    <a:srgbClr val="005E8A"/>
                  </a:solidFill>
                </a:rPr>
                <a:t>Metatech</a:t>
              </a:r>
              <a:r>
                <a:rPr lang="fr-FR" altLang="en-US" sz="1200" b="1" i="1" kern="0" dirty="0" smtClean="0">
                  <a:solidFill>
                    <a:srgbClr val="005E8A"/>
                  </a:solidFill>
                </a:rPr>
                <a:t>)</a:t>
              </a:r>
              <a:endParaRPr lang="fr-FR" altLang="en-US" sz="1200" b="1" i="1" kern="0" dirty="0">
                <a:solidFill>
                  <a:srgbClr val="005E8A"/>
                </a:solidFill>
              </a:endParaRPr>
            </a:p>
          </p:txBody>
        </p:sp>
      </p:grpSp>
      <p:sp>
        <p:nvSpPr>
          <p:cNvPr id="411" name="Rectangle 410"/>
          <p:cNvSpPr/>
          <p:nvPr/>
        </p:nvSpPr>
        <p:spPr>
          <a:xfrm>
            <a:off x="112714" y="1204913"/>
            <a:ext cx="2587625" cy="4899025"/>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tIns="2772000"/>
          <a:lstStyle/>
          <a:p>
            <a:pPr algn="ctr">
              <a:defRPr/>
            </a:pPr>
            <a:endParaRPr lang="fr-FR" sz="1400" b="1" dirty="0">
              <a:solidFill>
                <a:prstClr val="black"/>
              </a:solidFill>
            </a:endParaRPr>
          </a:p>
        </p:txBody>
      </p:sp>
      <p:cxnSp>
        <p:nvCxnSpPr>
          <p:cNvPr id="413" name="Straight Connector 82"/>
          <p:cNvCxnSpPr/>
          <p:nvPr/>
        </p:nvCxnSpPr>
        <p:spPr>
          <a:xfrm flipH="1" flipV="1">
            <a:off x="158751" y="3638550"/>
            <a:ext cx="2468563" cy="6350"/>
          </a:xfrm>
          <a:prstGeom prst="line">
            <a:avLst/>
          </a:prstGeom>
          <a:ln w="25400">
            <a:solidFill>
              <a:schemeClr val="tx1">
                <a:lumMod val="75000"/>
                <a:lumOff val="25000"/>
                <a:alpha val="34000"/>
              </a:schemeClr>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5403" name="ZoneTexte 123"/>
          <p:cNvSpPr txBox="1">
            <a:spLocks noChangeArrowheads="1"/>
          </p:cNvSpPr>
          <p:nvPr/>
        </p:nvSpPr>
        <p:spPr bwMode="auto">
          <a:xfrm>
            <a:off x="-36512" y="3233740"/>
            <a:ext cx="84455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altLang="en-US" sz="1600" b="1" i="1">
                <a:solidFill>
                  <a:srgbClr val="002060"/>
                </a:solidFill>
              </a:rPr>
              <a:t>MVS</a:t>
            </a:r>
          </a:p>
        </p:txBody>
      </p:sp>
      <p:sp>
        <p:nvSpPr>
          <p:cNvPr id="15404" name="ZoneTexte 123"/>
          <p:cNvSpPr txBox="1">
            <a:spLocks noChangeArrowheads="1"/>
          </p:cNvSpPr>
          <p:nvPr/>
        </p:nvSpPr>
        <p:spPr bwMode="auto">
          <a:xfrm>
            <a:off x="68264" y="5738510"/>
            <a:ext cx="84455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r>
              <a:rPr lang="fr-FR" altLang="en-US" sz="1600" b="1" i="1" dirty="0">
                <a:solidFill>
                  <a:srgbClr val="002060"/>
                </a:solidFill>
              </a:rPr>
              <a:t>OPEN</a:t>
            </a:r>
          </a:p>
        </p:txBody>
      </p:sp>
      <p:sp>
        <p:nvSpPr>
          <p:cNvPr id="416" name="Rounded Rectangle 112"/>
          <p:cNvSpPr/>
          <p:nvPr/>
        </p:nvSpPr>
        <p:spPr>
          <a:xfrm>
            <a:off x="1332063" y="1809898"/>
            <a:ext cx="1241718" cy="1125005"/>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lIns="102870" tIns="51435" rIns="102870" bIns="51435"/>
          <a:lstStyle/>
          <a:p>
            <a:pPr algn="ctr">
              <a:defRPr/>
            </a:pPr>
            <a:r>
              <a:rPr lang="fr-FR" sz="1000" b="1" dirty="0">
                <a:solidFill>
                  <a:schemeClr val="tx1"/>
                </a:solidFill>
              </a:rPr>
              <a:t>PCL</a:t>
            </a:r>
            <a:endParaRPr lang="fr-FR" sz="1400" b="1" dirty="0">
              <a:solidFill>
                <a:schemeClr val="tx1"/>
              </a:solidFill>
            </a:endParaRPr>
          </a:p>
        </p:txBody>
      </p:sp>
      <p:sp>
        <p:nvSpPr>
          <p:cNvPr id="15408" name="AutoShape 20"/>
          <p:cNvSpPr>
            <a:spLocks noChangeArrowheads="1"/>
          </p:cNvSpPr>
          <p:nvPr/>
        </p:nvSpPr>
        <p:spPr bwMode="auto">
          <a:xfrm>
            <a:off x="1495425" y="2116140"/>
            <a:ext cx="914400" cy="530225"/>
          </a:xfrm>
          <a:prstGeom prst="roundRect">
            <a:avLst>
              <a:gd name="adj" fmla="val 16667"/>
            </a:avLst>
          </a:prstGeom>
          <a:solidFill>
            <a:srgbClr val="A10007"/>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sz="1000">
                <a:solidFill>
                  <a:srgbClr val="FFFFFF"/>
                </a:solidFill>
                <a:latin typeface="Verdana" pitchFamily="34" charset="0"/>
              </a:rPr>
              <a:t>Teradata</a:t>
            </a:r>
          </a:p>
          <a:p>
            <a:pPr algn="ctr"/>
            <a:r>
              <a:rPr lang="en-US" sz="1000">
                <a:solidFill>
                  <a:srgbClr val="FFFFFF"/>
                </a:solidFill>
                <a:latin typeface="Verdana" pitchFamily="34" charset="0"/>
              </a:rPr>
              <a:t>Parallel</a:t>
            </a:r>
          </a:p>
          <a:p>
            <a:pPr algn="ctr"/>
            <a:r>
              <a:rPr lang="en-US" sz="1000">
                <a:solidFill>
                  <a:srgbClr val="FFFFFF"/>
                </a:solidFill>
                <a:latin typeface="Verdana" pitchFamily="34" charset="0"/>
              </a:rPr>
              <a:t>Transporter</a:t>
            </a:r>
          </a:p>
        </p:txBody>
      </p:sp>
      <p:sp>
        <p:nvSpPr>
          <p:cNvPr id="418" name="Rounded Rectangle 116"/>
          <p:cNvSpPr/>
          <p:nvPr/>
        </p:nvSpPr>
        <p:spPr>
          <a:xfrm>
            <a:off x="1339831" y="3892988"/>
            <a:ext cx="1241718" cy="1125005"/>
          </a:xfrm>
          <a:prstGeom prst="roundRect">
            <a:avLst/>
          </a:prstGeom>
          <a:solidFill>
            <a:schemeClr val="accent2">
              <a:lumMod val="40000"/>
              <a:lumOff val="60000"/>
            </a:schemeClr>
          </a:solidFill>
        </p:spPr>
        <p:style>
          <a:lnRef idx="0">
            <a:schemeClr val="accent1"/>
          </a:lnRef>
          <a:fillRef idx="3">
            <a:schemeClr val="accent1"/>
          </a:fillRef>
          <a:effectRef idx="3">
            <a:schemeClr val="accent1"/>
          </a:effectRef>
          <a:fontRef idx="minor">
            <a:schemeClr val="lt1"/>
          </a:fontRef>
        </p:style>
        <p:txBody>
          <a:bodyPr lIns="102870" tIns="51435" rIns="102870" bIns="51435"/>
          <a:lstStyle/>
          <a:p>
            <a:pPr algn="ctr">
              <a:defRPr/>
            </a:pPr>
            <a:r>
              <a:rPr lang="fr-FR" sz="1000" b="1" dirty="0">
                <a:solidFill>
                  <a:schemeClr val="tx1"/>
                </a:solidFill>
              </a:rPr>
              <a:t>SHELL</a:t>
            </a:r>
            <a:endParaRPr lang="fr-FR" sz="1400" b="1" dirty="0">
              <a:solidFill>
                <a:schemeClr val="tx1"/>
              </a:solidFill>
            </a:endParaRPr>
          </a:p>
        </p:txBody>
      </p:sp>
      <p:sp>
        <p:nvSpPr>
          <p:cNvPr id="15412" name="AutoShape 20"/>
          <p:cNvSpPr>
            <a:spLocks noChangeArrowheads="1"/>
          </p:cNvSpPr>
          <p:nvPr/>
        </p:nvSpPr>
        <p:spPr bwMode="auto">
          <a:xfrm>
            <a:off x="1503363" y="4225927"/>
            <a:ext cx="914400" cy="530225"/>
          </a:xfrm>
          <a:prstGeom prst="roundRect">
            <a:avLst>
              <a:gd name="adj" fmla="val 16667"/>
            </a:avLst>
          </a:prstGeom>
          <a:solidFill>
            <a:srgbClr val="A10007"/>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sz="1000">
                <a:solidFill>
                  <a:srgbClr val="FFFFFF"/>
                </a:solidFill>
                <a:latin typeface="Verdana" pitchFamily="34" charset="0"/>
              </a:rPr>
              <a:t>Teradata</a:t>
            </a:r>
          </a:p>
          <a:p>
            <a:pPr algn="ctr"/>
            <a:r>
              <a:rPr lang="en-US" sz="1000">
                <a:solidFill>
                  <a:srgbClr val="FFFFFF"/>
                </a:solidFill>
                <a:latin typeface="Verdana" pitchFamily="34" charset="0"/>
              </a:rPr>
              <a:t>Parallel</a:t>
            </a:r>
          </a:p>
          <a:p>
            <a:pPr algn="ctr"/>
            <a:r>
              <a:rPr lang="en-US" sz="1000">
                <a:solidFill>
                  <a:srgbClr val="FFFFFF"/>
                </a:solidFill>
                <a:latin typeface="Verdana" pitchFamily="34" charset="0"/>
              </a:rPr>
              <a:t>Transporter</a:t>
            </a:r>
          </a:p>
        </p:txBody>
      </p:sp>
      <p:grpSp>
        <p:nvGrpSpPr>
          <p:cNvPr id="15413" name="Groupe 3"/>
          <p:cNvGrpSpPr>
            <a:grpSpLocks/>
          </p:cNvGrpSpPr>
          <p:nvPr/>
        </p:nvGrpSpPr>
        <p:grpSpPr bwMode="auto">
          <a:xfrm>
            <a:off x="136525" y="2133602"/>
            <a:ext cx="444500" cy="461963"/>
            <a:chOff x="179512" y="2348880"/>
            <a:chExt cx="618881" cy="503686"/>
          </a:xfrm>
        </p:grpSpPr>
        <p:sp>
          <p:nvSpPr>
            <p:cNvPr id="425" name="Organigramme : Stockage à accès séquentiel 82"/>
            <p:cNvSpPr/>
            <p:nvPr/>
          </p:nvSpPr>
          <p:spPr bwMode="auto">
            <a:xfrm>
              <a:off x="179512" y="2348880"/>
              <a:ext cx="415534" cy="313289"/>
            </a:xfrm>
            <a:prstGeom prst="flowChartMagneticTape">
              <a:avLst/>
            </a:prstGeom>
            <a:solidFill>
              <a:srgbClr val="00B050"/>
            </a:solidFill>
            <a:ln w="9525" cap="flat" cmpd="sng" algn="ctr">
              <a:solidFill>
                <a:schemeClr val="bg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sp>
          <p:nvSpPr>
            <p:cNvPr id="426" name="Organigramme : Stockage à accès séquentiel 82"/>
            <p:cNvSpPr/>
            <p:nvPr/>
          </p:nvSpPr>
          <p:spPr bwMode="auto">
            <a:xfrm>
              <a:off x="281185" y="2444079"/>
              <a:ext cx="415534" cy="313288"/>
            </a:xfrm>
            <a:prstGeom prst="flowChartMagneticTape">
              <a:avLst/>
            </a:prstGeom>
            <a:solidFill>
              <a:srgbClr val="00B050"/>
            </a:solidFill>
            <a:ln w="9525" cap="flat" cmpd="sng" algn="ctr">
              <a:solidFill>
                <a:schemeClr val="bg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sp>
          <p:nvSpPr>
            <p:cNvPr id="427" name="Organigramme : Stockage à accès séquentiel 82"/>
            <p:cNvSpPr/>
            <p:nvPr/>
          </p:nvSpPr>
          <p:spPr bwMode="auto">
            <a:xfrm>
              <a:off x="382859" y="2539277"/>
              <a:ext cx="415534" cy="313289"/>
            </a:xfrm>
            <a:prstGeom prst="flowChartMagneticTape">
              <a:avLst/>
            </a:prstGeom>
            <a:solidFill>
              <a:srgbClr val="00B050"/>
            </a:solidFill>
            <a:ln w="9525" cap="flat" cmpd="sng" algn="ctr">
              <a:solidFill>
                <a:schemeClr val="bg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grpSp>
      <p:sp>
        <p:nvSpPr>
          <p:cNvPr id="15414" name="Chevron 7"/>
          <p:cNvSpPr>
            <a:spLocks noChangeArrowheads="1"/>
          </p:cNvSpPr>
          <p:nvPr/>
        </p:nvSpPr>
        <p:spPr bwMode="auto">
          <a:xfrm>
            <a:off x="755650" y="2049463"/>
            <a:ext cx="504825" cy="596900"/>
          </a:xfrm>
          <a:prstGeom prst="chevron">
            <a:avLst>
              <a:gd name="adj" fmla="val 50000"/>
            </a:avLst>
          </a:prstGeom>
          <a:noFill/>
          <a:ln w="25400" algn="ctr">
            <a:solidFill>
              <a:schemeClr val="bg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p>
        </p:txBody>
      </p:sp>
      <p:sp>
        <p:nvSpPr>
          <p:cNvPr id="15415" name="Chevron 430"/>
          <p:cNvSpPr>
            <a:spLocks noChangeArrowheads="1"/>
          </p:cNvSpPr>
          <p:nvPr/>
        </p:nvSpPr>
        <p:spPr bwMode="auto">
          <a:xfrm>
            <a:off x="755650" y="4205288"/>
            <a:ext cx="504825" cy="596900"/>
          </a:xfrm>
          <a:prstGeom prst="chevron">
            <a:avLst>
              <a:gd name="adj" fmla="val 50000"/>
            </a:avLst>
          </a:prstGeom>
          <a:noFill/>
          <a:ln w="25400" algn="ctr">
            <a:solidFill>
              <a:schemeClr val="bg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p>
        </p:txBody>
      </p:sp>
      <p:sp>
        <p:nvSpPr>
          <p:cNvPr id="432" name="ZoneTexte 123"/>
          <p:cNvSpPr txBox="1">
            <a:spLocks noChangeArrowheads="1"/>
          </p:cNvSpPr>
          <p:nvPr/>
        </p:nvSpPr>
        <p:spPr bwMode="auto">
          <a:xfrm>
            <a:off x="250825" y="1196977"/>
            <a:ext cx="2136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2200" b="1" kern="0" smtClean="0">
                <a:solidFill>
                  <a:srgbClr val="005E8A"/>
                </a:solidFill>
              </a:rPr>
              <a:t>SIO</a:t>
            </a:r>
            <a:endParaRPr lang="fr-FR" altLang="en-US" sz="2200" b="1" kern="0" dirty="0">
              <a:solidFill>
                <a:srgbClr val="005E8A"/>
              </a:solidFill>
            </a:endParaRPr>
          </a:p>
        </p:txBody>
      </p:sp>
      <p:sp>
        <p:nvSpPr>
          <p:cNvPr id="15417" name="ZoneTexte 8"/>
          <p:cNvSpPr txBox="1">
            <a:spLocks noChangeArrowheads="1"/>
          </p:cNvSpPr>
          <p:nvPr/>
        </p:nvSpPr>
        <p:spPr bwMode="auto">
          <a:xfrm>
            <a:off x="141289" y="2636838"/>
            <a:ext cx="758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sz="1000">
                <a:solidFill>
                  <a:schemeClr val="bg1"/>
                </a:solidFill>
              </a:rPr>
              <a:t>Fichiers Sources</a:t>
            </a:r>
            <a:endParaRPr lang="en-US" sz="1000">
              <a:solidFill>
                <a:schemeClr val="bg1"/>
              </a:solidFill>
            </a:endParaRPr>
          </a:p>
        </p:txBody>
      </p:sp>
      <p:sp>
        <p:nvSpPr>
          <p:cNvPr id="15418" name="ZoneTexte 432"/>
          <p:cNvSpPr txBox="1">
            <a:spLocks noChangeArrowheads="1"/>
          </p:cNvSpPr>
          <p:nvPr/>
        </p:nvSpPr>
        <p:spPr bwMode="auto">
          <a:xfrm>
            <a:off x="141289" y="4973638"/>
            <a:ext cx="758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r>
              <a:rPr lang="fr-FR" sz="1000">
                <a:solidFill>
                  <a:schemeClr val="bg1"/>
                </a:solidFill>
              </a:rPr>
              <a:t>Fichiers Sources</a:t>
            </a:r>
            <a:endParaRPr lang="en-US" sz="1000">
              <a:solidFill>
                <a:schemeClr val="bg1"/>
              </a:solidFill>
            </a:endParaRPr>
          </a:p>
        </p:txBody>
      </p:sp>
      <p:grpSp>
        <p:nvGrpSpPr>
          <p:cNvPr id="434" name="Group 11"/>
          <p:cNvGrpSpPr/>
          <p:nvPr/>
        </p:nvGrpSpPr>
        <p:grpSpPr>
          <a:xfrm>
            <a:off x="6286788" y="4868051"/>
            <a:ext cx="464559" cy="426959"/>
            <a:chOff x="1043608" y="1907695"/>
            <a:chExt cx="1160512" cy="1049590"/>
          </a:xfrm>
          <a:solidFill>
            <a:srgbClr val="8064A2">
              <a:lumMod val="75000"/>
            </a:srgbClr>
          </a:solidFill>
        </p:grpSpPr>
        <p:sp>
          <p:nvSpPr>
            <p:cNvPr id="435" name="Organigramme : Stockage interne 48"/>
            <p:cNvSpPr/>
            <p:nvPr/>
          </p:nvSpPr>
          <p:spPr bwMode="auto">
            <a:xfrm>
              <a:off x="1043608" y="190769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36" name="Organigramme : Stockage interne 48"/>
            <p:cNvSpPr/>
            <p:nvPr/>
          </p:nvSpPr>
          <p:spPr bwMode="auto">
            <a:xfrm>
              <a:off x="1700064" y="211028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37" name="Organigramme : Stockage interne 48"/>
            <p:cNvSpPr/>
            <p:nvPr/>
          </p:nvSpPr>
          <p:spPr bwMode="auto">
            <a:xfrm>
              <a:off x="1131474" y="2552104"/>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grpSp>
      <p:cxnSp>
        <p:nvCxnSpPr>
          <p:cNvPr id="15420" name="Connecteur en angle 10"/>
          <p:cNvCxnSpPr>
            <a:cxnSpLocks noChangeShapeType="1"/>
            <a:stCxn id="416" idx="3"/>
            <a:endCxn id="108" idx="1"/>
          </p:cNvCxnSpPr>
          <p:nvPr/>
        </p:nvCxnSpPr>
        <p:spPr bwMode="auto">
          <a:xfrm>
            <a:off x="2573781" y="2372399"/>
            <a:ext cx="743728" cy="524666"/>
          </a:xfrm>
          <a:prstGeom prst="bentConnector3">
            <a:avLst>
              <a:gd name="adj1" fmla="val 50000"/>
            </a:avLst>
          </a:prstGeom>
          <a:noFill/>
          <a:ln w="254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21" name="Connecteur en angle 12"/>
          <p:cNvCxnSpPr>
            <a:cxnSpLocks noChangeShapeType="1"/>
            <a:stCxn id="418" idx="3"/>
            <a:endCxn id="108" idx="1"/>
          </p:cNvCxnSpPr>
          <p:nvPr/>
        </p:nvCxnSpPr>
        <p:spPr bwMode="auto">
          <a:xfrm flipV="1">
            <a:off x="2581550" y="2897065"/>
            <a:ext cx="735959" cy="1558424"/>
          </a:xfrm>
          <a:prstGeom prst="bentConnector3">
            <a:avLst>
              <a:gd name="adj1" fmla="val 50000"/>
            </a:avLst>
          </a:prstGeom>
          <a:noFill/>
          <a:ln w="254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23" name="Rectangle à coins arrondis 437"/>
          <p:cNvSpPr>
            <a:spLocks noChangeArrowheads="1"/>
          </p:cNvSpPr>
          <p:nvPr/>
        </p:nvSpPr>
        <p:spPr bwMode="auto">
          <a:xfrm>
            <a:off x="5448300" y="1204916"/>
            <a:ext cx="3584575" cy="4805361"/>
          </a:xfrm>
          <a:prstGeom prst="roundRect">
            <a:avLst>
              <a:gd name="adj" fmla="val 10767"/>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p>
        </p:txBody>
      </p:sp>
      <p:sp>
        <p:nvSpPr>
          <p:cNvPr id="15424" name="Rectangle à coins arrondis 438"/>
          <p:cNvSpPr>
            <a:spLocks noChangeArrowheads="1"/>
          </p:cNvSpPr>
          <p:nvPr/>
        </p:nvSpPr>
        <p:spPr bwMode="auto">
          <a:xfrm>
            <a:off x="112713" y="1204914"/>
            <a:ext cx="5035351" cy="4800974"/>
          </a:xfrm>
          <a:prstGeom prst="roundRect">
            <a:avLst>
              <a:gd name="adj" fmla="val 7330"/>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p>
        </p:txBody>
      </p:sp>
      <p:sp>
        <p:nvSpPr>
          <p:cNvPr id="440" name="ZoneTexte 439"/>
          <p:cNvSpPr txBox="1"/>
          <p:nvPr/>
        </p:nvSpPr>
        <p:spPr>
          <a:xfrm>
            <a:off x="6431756" y="908721"/>
            <a:ext cx="1429682" cy="307777"/>
          </a:xfrm>
          <a:prstGeom prst="rect">
            <a:avLst/>
          </a:prstGeom>
          <a:noFill/>
        </p:spPr>
        <p:txBody>
          <a:bodyPr wrap="none">
            <a:spAutoFit/>
          </a:bodyPr>
          <a:lstStyle/>
          <a:p>
            <a:pPr>
              <a:defRPr/>
            </a:pPr>
            <a:r>
              <a:rPr lang="fr-FR" sz="1400" b="1" i="1" dirty="0">
                <a:effectLst>
                  <a:outerShdw blurRad="38100" dist="38100" dir="2700000" algn="tl">
                    <a:srgbClr val="000000">
                      <a:alpha val="43137"/>
                    </a:srgbClr>
                  </a:outerShdw>
                </a:effectLst>
              </a:rPr>
              <a:t>Communautaire</a:t>
            </a:r>
            <a:endParaRPr lang="en-US" sz="1400" b="1" i="1" dirty="0">
              <a:effectLst>
                <a:outerShdw blurRad="38100" dist="38100" dir="2700000" algn="tl">
                  <a:srgbClr val="000000">
                    <a:alpha val="43137"/>
                  </a:srgbClr>
                </a:outerShdw>
              </a:effectLst>
            </a:endParaRPr>
          </a:p>
        </p:txBody>
      </p:sp>
      <p:sp>
        <p:nvSpPr>
          <p:cNvPr id="441" name="ZoneTexte 440"/>
          <p:cNvSpPr txBox="1"/>
          <p:nvPr/>
        </p:nvSpPr>
        <p:spPr>
          <a:xfrm>
            <a:off x="2168426" y="908721"/>
            <a:ext cx="895511" cy="307777"/>
          </a:xfrm>
          <a:prstGeom prst="rect">
            <a:avLst/>
          </a:prstGeom>
          <a:noFill/>
        </p:spPr>
        <p:txBody>
          <a:bodyPr wrap="none">
            <a:spAutoFit/>
          </a:bodyPr>
          <a:lstStyle/>
          <a:p>
            <a:pPr>
              <a:defRPr/>
            </a:pPr>
            <a:r>
              <a:rPr lang="fr-FR" sz="1400" b="1" i="1" dirty="0">
                <a:effectLst>
                  <a:outerShdw blurRad="38100" dist="38100" dir="2700000" algn="tl">
                    <a:srgbClr val="000000">
                      <a:alpha val="43137"/>
                    </a:srgbClr>
                  </a:outerShdw>
                </a:effectLst>
              </a:rPr>
              <a:t>Adhérent</a:t>
            </a:r>
            <a:endParaRPr lang="en-US" sz="1400" b="1" i="1" dirty="0">
              <a:effectLst>
                <a:outerShdw blurRad="38100" dist="38100" dir="2700000" algn="tl">
                  <a:srgbClr val="000000">
                    <a:alpha val="43137"/>
                  </a:srgbClr>
                </a:outerShdw>
              </a:effectLst>
            </a:endParaRPr>
          </a:p>
        </p:txBody>
      </p:sp>
      <p:grpSp>
        <p:nvGrpSpPr>
          <p:cNvPr id="15427" name="Group 44"/>
          <p:cNvGrpSpPr>
            <a:grpSpLocks/>
          </p:cNvGrpSpPr>
          <p:nvPr/>
        </p:nvGrpSpPr>
        <p:grpSpPr bwMode="auto">
          <a:xfrm>
            <a:off x="177800" y="4149727"/>
            <a:ext cx="506413" cy="792163"/>
            <a:chOff x="251942" y="6012879"/>
            <a:chExt cx="607836" cy="791356"/>
          </a:xfrm>
        </p:grpSpPr>
        <p:sp>
          <p:nvSpPr>
            <p:cNvPr id="97" name="Carré corné 4"/>
            <p:cNvSpPr/>
            <p:nvPr/>
          </p:nvSpPr>
          <p:spPr bwMode="auto">
            <a:xfrm>
              <a:off x="251942" y="6012879"/>
              <a:ext cx="375372" cy="504311"/>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sp>
          <p:nvSpPr>
            <p:cNvPr id="98" name="Carré corné 4"/>
            <p:cNvSpPr/>
            <p:nvPr/>
          </p:nvSpPr>
          <p:spPr bwMode="auto">
            <a:xfrm>
              <a:off x="381512" y="6157195"/>
              <a:ext cx="377277" cy="504311"/>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sp>
          <p:nvSpPr>
            <p:cNvPr id="99" name="Carré corné 4"/>
            <p:cNvSpPr/>
            <p:nvPr/>
          </p:nvSpPr>
          <p:spPr bwMode="auto">
            <a:xfrm>
              <a:off x="484406" y="6299924"/>
              <a:ext cx="375372" cy="504311"/>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grpSp>
      <p:sp>
        <p:nvSpPr>
          <p:cNvPr id="314" name="TextBox 17"/>
          <p:cNvSpPr txBox="1"/>
          <p:nvPr/>
        </p:nvSpPr>
        <p:spPr>
          <a:xfrm>
            <a:off x="5803526" y="4810564"/>
            <a:ext cx="870752" cy="553998"/>
          </a:xfrm>
          <a:prstGeom prst="rect">
            <a:avLst/>
          </a:prstGeom>
          <a:noFill/>
        </p:spPr>
        <p:txBody>
          <a:bodyPr wrap="none">
            <a:spAutoFit/>
          </a:bodyPr>
          <a:lstStyle/>
          <a:p>
            <a:pPr algn="ctr" eaLnBrk="1" fontAlgn="auto" hangingPunct="1">
              <a:spcBef>
                <a:spcPts val="0"/>
              </a:spcBef>
              <a:spcAft>
                <a:spcPts val="0"/>
              </a:spcAft>
              <a:defRPr/>
            </a:pPr>
            <a:r>
              <a:rPr lang="fr-FR" sz="1000" kern="0" dirty="0">
                <a:solidFill>
                  <a:schemeClr val="bg1"/>
                </a:solidFill>
              </a:rPr>
              <a:t>Axes Métiers</a:t>
            </a:r>
          </a:p>
          <a:p>
            <a:pPr algn="ctr" eaLnBrk="1" fontAlgn="auto" hangingPunct="1">
              <a:spcBef>
                <a:spcPts val="0"/>
              </a:spcBef>
              <a:spcAft>
                <a:spcPts val="0"/>
              </a:spcAft>
              <a:defRPr/>
            </a:pPr>
            <a:r>
              <a:rPr lang="fr-FR" sz="1000" kern="0" dirty="0" err="1">
                <a:solidFill>
                  <a:schemeClr val="bg1"/>
                </a:solidFill>
              </a:rPr>
              <a:t>Historisés</a:t>
            </a:r>
            <a:endParaRPr lang="fr-FR" sz="1000" kern="0" dirty="0">
              <a:solidFill>
                <a:schemeClr val="bg1"/>
              </a:solidFill>
            </a:endParaRPr>
          </a:p>
          <a:p>
            <a:pPr algn="ctr" eaLnBrk="1" fontAlgn="auto" hangingPunct="1">
              <a:spcBef>
                <a:spcPts val="0"/>
              </a:spcBef>
              <a:spcAft>
                <a:spcPts val="0"/>
              </a:spcAft>
              <a:defRPr/>
            </a:pPr>
            <a:r>
              <a:rPr lang="fr-FR" sz="1000" kern="0" dirty="0">
                <a:solidFill>
                  <a:schemeClr val="bg1"/>
                </a:solidFill>
              </a:rPr>
              <a:t>&amp; Mutualisés</a:t>
            </a:r>
          </a:p>
        </p:txBody>
      </p:sp>
      <p:sp>
        <p:nvSpPr>
          <p:cNvPr id="109" name="TextBox 149"/>
          <p:cNvSpPr txBox="1"/>
          <p:nvPr/>
        </p:nvSpPr>
        <p:spPr>
          <a:xfrm>
            <a:off x="4302919" y="4479082"/>
            <a:ext cx="468313" cy="246062"/>
          </a:xfrm>
          <a:prstGeom prst="rect">
            <a:avLst/>
          </a:prstGeom>
          <a:noFill/>
        </p:spPr>
        <p:txBody>
          <a:bodyPr>
            <a:spAutoFit/>
          </a:bodyPr>
          <a:lstStyle/>
          <a:p>
            <a:pPr algn="ctr" eaLnBrk="1" fontAlgn="auto" hangingPunct="1">
              <a:spcBef>
                <a:spcPts val="0"/>
              </a:spcBef>
              <a:spcAft>
                <a:spcPts val="0"/>
              </a:spcAft>
              <a:defRPr/>
            </a:pPr>
            <a:r>
              <a:rPr lang="fr-FR" sz="1000" b="1" kern="0" dirty="0">
                <a:solidFill>
                  <a:sysClr val="windowText" lastClr="000000"/>
                </a:solidFill>
              </a:rPr>
              <a:t>TPT</a:t>
            </a:r>
          </a:p>
        </p:txBody>
      </p:sp>
      <p:pic>
        <p:nvPicPr>
          <p:cNvPr id="110" name="Picture 82" descr="image004"/>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7247" y="2832343"/>
            <a:ext cx="246063"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 name="Ellipse 15"/>
          <p:cNvSpPr/>
          <p:nvPr/>
        </p:nvSpPr>
        <p:spPr bwMode="auto">
          <a:xfrm>
            <a:off x="2877898" y="2948850"/>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fr-FR" sz="1050" b="1" i="1" u="none" strike="noStrike" cap="none" normalizeH="0" baseline="0" dirty="0" smtClean="0">
                <a:ln>
                  <a:noFill/>
                </a:ln>
                <a:solidFill>
                  <a:schemeClr val="tx1">
                    <a:lumMod val="95000"/>
                    <a:lumOff val="5000"/>
                  </a:schemeClr>
                </a:solidFill>
                <a:effectLst/>
              </a:rPr>
              <a:t>9</a:t>
            </a:r>
            <a:endParaRPr kumimoji="0" lang="fr-FR" sz="1050" b="1" i="1" u="none" strike="noStrike" cap="none" normalizeH="0" baseline="0" dirty="0">
              <a:ln>
                <a:noFill/>
              </a:ln>
              <a:solidFill>
                <a:schemeClr val="tx1">
                  <a:lumMod val="95000"/>
                  <a:lumOff val="5000"/>
                </a:schemeClr>
              </a:solidFill>
              <a:effectLst/>
            </a:endParaRPr>
          </a:p>
        </p:txBody>
      </p:sp>
      <p:sp>
        <p:nvSpPr>
          <p:cNvPr id="119" name="Ellipse 15"/>
          <p:cNvSpPr/>
          <p:nvPr/>
        </p:nvSpPr>
        <p:spPr bwMode="auto">
          <a:xfrm>
            <a:off x="3777092" y="3934628"/>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10</a:t>
            </a:r>
            <a:endParaRPr kumimoji="0" lang="fr-FR" sz="1050" b="1" i="1" u="none" strike="noStrike" cap="none" normalizeH="0" baseline="0" dirty="0">
              <a:ln>
                <a:noFill/>
              </a:ln>
              <a:solidFill>
                <a:schemeClr val="tx1">
                  <a:lumMod val="95000"/>
                  <a:lumOff val="5000"/>
                </a:schemeClr>
              </a:solidFill>
              <a:effectLst/>
            </a:endParaRPr>
          </a:p>
        </p:txBody>
      </p:sp>
      <p:sp>
        <p:nvSpPr>
          <p:cNvPr id="120" name="Ellipse 15"/>
          <p:cNvSpPr/>
          <p:nvPr/>
        </p:nvSpPr>
        <p:spPr bwMode="auto">
          <a:xfrm>
            <a:off x="6300192" y="3792184"/>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12</a:t>
            </a:r>
            <a:endParaRPr kumimoji="0" lang="fr-FR" sz="1050" b="1" i="1" u="none" strike="noStrike" cap="none" normalizeH="0" baseline="0" dirty="0">
              <a:ln>
                <a:noFill/>
              </a:ln>
              <a:solidFill>
                <a:schemeClr val="tx1">
                  <a:lumMod val="95000"/>
                  <a:lumOff val="5000"/>
                </a:schemeClr>
              </a:solidFill>
              <a:effectLst/>
            </a:endParaRPr>
          </a:p>
        </p:txBody>
      </p:sp>
      <p:sp>
        <p:nvSpPr>
          <p:cNvPr id="123" name="Ellipse 15"/>
          <p:cNvSpPr/>
          <p:nvPr/>
        </p:nvSpPr>
        <p:spPr bwMode="auto">
          <a:xfrm>
            <a:off x="8245799" y="6022698"/>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13</a:t>
            </a:r>
            <a:endParaRPr kumimoji="0" lang="fr-FR" sz="1050" b="1" i="1" u="none" strike="noStrike" cap="none" normalizeH="0" baseline="0" dirty="0">
              <a:ln>
                <a:noFill/>
              </a:ln>
              <a:solidFill>
                <a:schemeClr val="tx1">
                  <a:lumMod val="95000"/>
                  <a:lumOff val="5000"/>
                </a:schemeClr>
              </a:solidFill>
              <a:effectLst/>
            </a:endParaRPr>
          </a:p>
        </p:txBody>
      </p:sp>
      <p:sp>
        <p:nvSpPr>
          <p:cNvPr id="90" name="TextBox 149"/>
          <p:cNvSpPr txBox="1"/>
          <p:nvPr/>
        </p:nvSpPr>
        <p:spPr>
          <a:xfrm>
            <a:off x="2825676" y="2620145"/>
            <a:ext cx="468313" cy="246062"/>
          </a:xfrm>
          <a:prstGeom prst="rect">
            <a:avLst/>
          </a:prstGeom>
          <a:noFill/>
        </p:spPr>
        <p:txBody>
          <a:bodyPr>
            <a:spAutoFit/>
          </a:bodyPr>
          <a:lstStyle/>
          <a:p>
            <a:pPr algn="ctr" eaLnBrk="1" fontAlgn="auto" hangingPunct="1">
              <a:spcBef>
                <a:spcPts val="0"/>
              </a:spcBef>
              <a:spcAft>
                <a:spcPts val="0"/>
              </a:spcAft>
              <a:defRPr/>
            </a:pPr>
            <a:r>
              <a:rPr lang="fr-FR" sz="1000" b="1" kern="0" dirty="0">
                <a:solidFill>
                  <a:sysClr val="windowText" lastClr="000000"/>
                </a:solidFill>
              </a:rPr>
              <a:t>TPT</a:t>
            </a:r>
          </a:p>
        </p:txBody>
      </p:sp>
      <p:grpSp>
        <p:nvGrpSpPr>
          <p:cNvPr id="106" name="Group 105"/>
          <p:cNvGrpSpPr/>
          <p:nvPr/>
        </p:nvGrpSpPr>
        <p:grpSpPr>
          <a:xfrm>
            <a:off x="3317509" y="2569263"/>
            <a:ext cx="620816" cy="818580"/>
            <a:chOff x="4253716" y="3452098"/>
            <a:chExt cx="844550" cy="818580"/>
          </a:xfrm>
        </p:grpSpPr>
        <p:sp>
          <p:nvSpPr>
            <p:cNvPr id="107" name="AutoShape 31"/>
            <p:cNvSpPr>
              <a:spLocks noChangeArrowheads="1"/>
            </p:cNvSpPr>
            <p:nvPr/>
          </p:nvSpPr>
          <p:spPr bwMode="auto">
            <a:xfrm flipH="1">
              <a:off x="4320905" y="3452098"/>
              <a:ext cx="710172" cy="818580"/>
            </a:xfrm>
            <a:prstGeom prst="can">
              <a:avLst>
                <a:gd name="adj" fmla="val 25003"/>
              </a:avLst>
            </a:prstGeom>
            <a:solidFill>
              <a:srgbClr val="8064A2">
                <a:lumMod val="60000"/>
                <a:lumOff val="40000"/>
              </a:srgbClr>
            </a:solidFill>
            <a:ln w="12700">
              <a:solidFill>
                <a:srgbClr val="FFFFFF"/>
              </a:solidFill>
              <a:round/>
              <a:headEnd/>
              <a:tailEnd/>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en-US" sz="2200" b="0" i="0" u="none" strike="noStrike" kern="0" cap="none" spc="0" normalizeH="0" baseline="0" noProof="0">
                <a:ln>
                  <a:noFill/>
                </a:ln>
                <a:solidFill>
                  <a:srgbClr val="000000"/>
                </a:solidFill>
                <a:effectLst/>
                <a:uLnTx/>
                <a:uFillTx/>
                <a:latin typeface="Verdana" pitchFamily="34" charset="0"/>
              </a:endParaRPr>
            </a:p>
          </p:txBody>
        </p:sp>
        <p:sp>
          <p:nvSpPr>
            <p:cNvPr id="108" name="ZoneTexte 123"/>
            <p:cNvSpPr txBox="1">
              <a:spLocks noChangeArrowheads="1"/>
            </p:cNvSpPr>
            <p:nvPr/>
          </p:nvSpPr>
          <p:spPr bwMode="auto">
            <a:xfrm>
              <a:off x="4253716" y="3626011"/>
              <a:ext cx="844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fr-FR" altLang="en-US" sz="1400" b="1" i="1" u="none" strike="noStrike" kern="0" cap="none" spc="0" normalizeH="0" baseline="0" noProof="0" dirty="0" smtClean="0">
                  <a:ln>
                    <a:noFill/>
                  </a:ln>
                  <a:solidFill>
                    <a:srgbClr val="005E8A"/>
                  </a:solidFill>
                  <a:effectLst/>
                  <a:uLnTx/>
                  <a:uFillTx/>
                  <a:latin typeface="Arial" charset="0"/>
                  <a:cs typeface="Arial" charset="0"/>
                </a:rPr>
                <a:t>I1</a:t>
              </a:r>
              <a:endParaRPr kumimoji="0" lang="fr-FR" altLang="en-US" sz="1400" b="1" i="1" u="none" strike="noStrike" kern="0" cap="none" spc="0" normalizeH="0" baseline="0" noProof="0" dirty="0">
                <a:ln>
                  <a:noFill/>
                </a:ln>
                <a:solidFill>
                  <a:srgbClr val="005E8A"/>
                </a:solidFill>
                <a:effectLst/>
                <a:uLnTx/>
                <a:uFillTx/>
                <a:latin typeface="Arial" charset="0"/>
                <a:cs typeface="Arial" charset="0"/>
              </a:endParaRPr>
            </a:p>
          </p:txBody>
        </p:sp>
      </p:grpSp>
      <p:grpSp>
        <p:nvGrpSpPr>
          <p:cNvPr id="111" name="Group 110"/>
          <p:cNvGrpSpPr/>
          <p:nvPr/>
        </p:nvGrpSpPr>
        <p:grpSpPr>
          <a:xfrm>
            <a:off x="4410418" y="3374282"/>
            <a:ext cx="620816" cy="818580"/>
            <a:chOff x="5056064" y="5264402"/>
            <a:chExt cx="844550" cy="818580"/>
          </a:xfrm>
        </p:grpSpPr>
        <p:sp>
          <p:nvSpPr>
            <p:cNvPr id="112" name="AutoShape 31"/>
            <p:cNvSpPr>
              <a:spLocks noChangeArrowheads="1"/>
            </p:cNvSpPr>
            <p:nvPr/>
          </p:nvSpPr>
          <p:spPr bwMode="auto">
            <a:xfrm flipH="1">
              <a:off x="5123253" y="5264402"/>
              <a:ext cx="710172" cy="818580"/>
            </a:xfrm>
            <a:prstGeom prst="can">
              <a:avLst>
                <a:gd name="adj" fmla="val 25003"/>
              </a:avLst>
            </a:prstGeom>
            <a:solidFill>
              <a:srgbClr val="8064A2">
                <a:lumMod val="60000"/>
                <a:lumOff val="40000"/>
              </a:srgbClr>
            </a:solidFill>
            <a:ln w="12700">
              <a:solidFill>
                <a:srgbClr val="FFFFFF"/>
              </a:solidFill>
              <a:round/>
              <a:headEnd/>
              <a:tailEnd/>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en-US" sz="2200" b="0" i="0" u="none" strike="noStrike" kern="0" cap="none" spc="0" normalizeH="0" baseline="0" noProof="0">
                <a:ln>
                  <a:noFill/>
                </a:ln>
                <a:solidFill>
                  <a:srgbClr val="000000"/>
                </a:solidFill>
                <a:effectLst/>
                <a:uLnTx/>
                <a:uFillTx/>
                <a:latin typeface="Verdana" pitchFamily="34" charset="0"/>
              </a:endParaRPr>
            </a:p>
          </p:txBody>
        </p:sp>
        <p:sp>
          <p:nvSpPr>
            <p:cNvPr id="113" name="ZoneTexte 123"/>
            <p:cNvSpPr txBox="1">
              <a:spLocks noChangeArrowheads="1"/>
            </p:cNvSpPr>
            <p:nvPr/>
          </p:nvSpPr>
          <p:spPr bwMode="auto">
            <a:xfrm>
              <a:off x="5056064" y="5438315"/>
              <a:ext cx="8445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fr-FR" altLang="en-US" sz="1400" b="1" i="1" u="none" strike="noStrike" kern="0" cap="none" spc="0" normalizeH="0" baseline="0" noProof="0" dirty="0" smtClean="0">
                  <a:ln>
                    <a:noFill/>
                  </a:ln>
                  <a:solidFill>
                    <a:srgbClr val="005E8A"/>
                  </a:solidFill>
                  <a:effectLst/>
                  <a:uLnTx/>
                  <a:uFillTx/>
                  <a:latin typeface="Arial" charset="0"/>
                  <a:cs typeface="Arial" charset="0"/>
                </a:rPr>
                <a:t>DELTA</a:t>
              </a:r>
              <a:endParaRPr kumimoji="0" lang="fr-FR" altLang="en-US" sz="1400" b="1" i="1" u="none" strike="noStrike" kern="0" cap="none" spc="0" normalizeH="0" baseline="0" noProof="0" dirty="0">
                <a:ln>
                  <a:noFill/>
                </a:ln>
                <a:solidFill>
                  <a:srgbClr val="005E8A"/>
                </a:solidFill>
                <a:effectLst/>
                <a:uLnTx/>
                <a:uFillTx/>
                <a:latin typeface="Arial" charset="0"/>
                <a:cs typeface="Arial" charset="0"/>
              </a:endParaRPr>
            </a:p>
          </p:txBody>
        </p:sp>
      </p:grpSp>
      <p:cxnSp>
        <p:nvCxnSpPr>
          <p:cNvPr id="114" name="Elbow Connector 113"/>
          <p:cNvCxnSpPr>
            <a:stCxn id="122" idx="1"/>
            <a:endCxn id="112" idx="4"/>
          </p:cNvCxnSpPr>
          <p:nvPr/>
        </p:nvCxnSpPr>
        <p:spPr>
          <a:xfrm rot="5400000" flipH="1" flipV="1">
            <a:off x="3851457" y="3578311"/>
            <a:ext cx="403088" cy="813612"/>
          </a:xfrm>
          <a:prstGeom prst="bentConnector2">
            <a:avLst/>
          </a:prstGeom>
          <a:noFill/>
          <a:ln w="22225" cap="flat" cmpd="sng" algn="ctr">
            <a:solidFill>
              <a:srgbClr val="F79646">
                <a:lumMod val="50000"/>
              </a:srgbClr>
            </a:solidFill>
            <a:prstDash val="solid"/>
            <a:tailEnd type="stealth" w="lg" len="med"/>
          </a:ln>
          <a:effectLst/>
        </p:spPr>
      </p:cxnSp>
      <p:cxnSp>
        <p:nvCxnSpPr>
          <p:cNvPr id="115" name="Elbow Connector 114"/>
          <p:cNvCxnSpPr>
            <a:stCxn id="107" idx="3"/>
            <a:endCxn id="112" idx="4"/>
          </p:cNvCxnSpPr>
          <p:nvPr/>
        </p:nvCxnSpPr>
        <p:spPr>
          <a:xfrm rot="16200000" flipH="1">
            <a:off x="3845998" y="3169761"/>
            <a:ext cx="395729" cy="831891"/>
          </a:xfrm>
          <a:prstGeom prst="bentConnector2">
            <a:avLst/>
          </a:prstGeom>
          <a:noFill/>
          <a:ln w="22225" cap="flat" cmpd="sng" algn="ctr">
            <a:solidFill>
              <a:srgbClr val="F79646">
                <a:lumMod val="50000"/>
              </a:srgbClr>
            </a:solidFill>
            <a:prstDash val="solid"/>
            <a:tailEnd type="stealth" w="lg" len="med"/>
          </a:ln>
          <a:effectLst/>
        </p:spPr>
      </p:cxnSp>
      <p:pic>
        <p:nvPicPr>
          <p:cNvPr id="116" name="Picture 82" descr="image00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72024" y="3630236"/>
            <a:ext cx="311784" cy="303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p:cNvGrpSpPr/>
          <p:nvPr/>
        </p:nvGrpSpPr>
        <p:grpSpPr>
          <a:xfrm>
            <a:off x="3335787" y="4186660"/>
            <a:ext cx="620816" cy="818580"/>
            <a:chOff x="4253716" y="3452098"/>
            <a:chExt cx="844550" cy="818580"/>
          </a:xfrm>
        </p:grpSpPr>
        <p:sp>
          <p:nvSpPr>
            <p:cNvPr id="122" name="AutoShape 31"/>
            <p:cNvSpPr>
              <a:spLocks noChangeArrowheads="1"/>
            </p:cNvSpPr>
            <p:nvPr/>
          </p:nvSpPr>
          <p:spPr bwMode="auto">
            <a:xfrm flipH="1">
              <a:off x="4320905" y="3452098"/>
              <a:ext cx="710172" cy="818580"/>
            </a:xfrm>
            <a:prstGeom prst="can">
              <a:avLst>
                <a:gd name="adj" fmla="val 25003"/>
              </a:avLst>
            </a:prstGeom>
            <a:solidFill>
              <a:srgbClr val="8064A2">
                <a:lumMod val="60000"/>
                <a:lumOff val="40000"/>
              </a:srgbClr>
            </a:solidFill>
            <a:ln w="12700">
              <a:solidFill>
                <a:srgbClr val="FFFFFF"/>
              </a:solidFill>
              <a:round/>
              <a:headEnd/>
              <a:tailEnd/>
            </a:ln>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en-US" altLang="en-US" sz="2200" b="0" i="0" u="none" strike="noStrike" kern="0" cap="none" spc="0" normalizeH="0" baseline="0" noProof="0">
                <a:ln>
                  <a:noFill/>
                </a:ln>
                <a:solidFill>
                  <a:srgbClr val="000000"/>
                </a:solidFill>
                <a:effectLst/>
                <a:uLnTx/>
                <a:uFillTx/>
                <a:latin typeface="Verdana" pitchFamily="34" charset="0"/>
              </a:endParaRPr>
            </a:p>
          </p:txBody>
        </p:sp>
        <p:sp>
          <p:nvSpPr>
            <p:cNvPr id="124" name="ZoneTexte 123"/>
            <p:cNvSpPr txBox="1">
              <a:spLocks noChangeArrowheads="1"/>
            </p:cNvSpPr>
            <p:nvPr/>
          </p:nvSpPr>
          <p:spPr bwMode="auto">
            <a:xfrm>
              <a:off x="4253716" y="3626011"/>
              <a:ext cx="844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fr-FR" altLang="en-US" sz="1400" b="1" i="1" u="none" strike="noStrike" kern="0" cap="none" spc="0" normalizeH="0" baseline="0" noProof="0" dirty="0" smtClean="0">
                  <a:ln>
                    <a:noFill/>
                  </a:ln>
                  <a:solidFill>
                    <a:srgbClr val="005E8A"/>
                  </a:solidFill>
                  <a:effectLst/>
                  <a:uLnTx/>
                  <a:uFillTx/>
                  <a:latin typeface="Arial" charset="0"/>
                  <a:cs typeface="Arial" charset="0"/>
                </a:rPr>
                <a:t>I0</a:t>
              </a:r>
              <a:endParaRPr kumimoji="0" lang="fr-FR" altLang="en-US" sz="1400" b="1" i="1" u="none" strike="noStrike" kern="0" cap="none" spc="0" normalizeH="0" baseline="0" noProof="0" dirty="0">
                <a:ln>
                  <a:noFill/>
                </a:ln>
                <a:solidFill>
                  <a:srgbClr val="005E8A"/>
                </a:solidFill>
                <a:effectLst/>
                <a:uLnTx/>
                <a:uFillTx/>
                <a:latin typeface="Arial" charset="0"/>
                <a:cs typeface="Arial" charset="0"/>
              </a:endParaRPr>
            </a:p>
          </p:txBody>
        </p:sp>
      </p:grpSp>
      <p:sp>
        <p:nvSpPr>
          <p:cNvPr id="125" name="TextBox 124"/>
          <p:cNvSpPr txBox="1"/>
          <p:nvPr/>
        </p:nvSpPr>
        <p:spPr>
          <a:xfrm>
            <a:off x="3707905" y="3596545"/>
            <a:ext cx="824264" cy="40011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0" i="1" u="none" strike="noStrike" kern="0" cap="none" spc="0" normalizeH="0" baseline="0" noProof="0" dirty="0" smtClean="0">
                <a:ln>
                  <a:noFill/>
                </a:ln>
                <a:solidFill>
                  <a:sysClr val="windowText" lastClr="000000"/>
                </a:solidFill>
                <a:effectLst/>
                <a:uLnTx/>
                <a:uFillTx/>
              </a:rPr>
              <a:t>Delta +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fr-FR" sz="1000" b="0" i="1" u="none" strike="noStrike" kern="0" cap="none" spc="0" normalizeH="0" baseline="0" noProof="0" dirty="0" smtClean="0">
                <a:ln>
                  <a:noFill/>
                </a:ln>
                <a:solidFill>
                  <a:sysClr val="windowText" lastClr="000000"/>
                </a:solidFill>
                <a:effectLst/>
                <a:uLnTx/>
                <a:uFillTx/>
              </a:rPr>
              <a:t>Transtypage</a:t>
            </a:r>
            <a:endParaRPr kumimoji="0" lang="fr-FR" sz="1000" b="0" i="1" u="none" strike="noStrike" kern="0" cap="none" spc="0" normalizeH="0" baseline="0" noProof="0" dirty="0">
              <a:ln>
                <a:noFill/>
              </a:ln>
              <a:solidFill>
                <a:sysClr val="windowText" lastClr="000000"/>
              </a:solidFill>
              <a:effectLst/>
              <a:uLnTx/>
              <a:uFillTx/>
            </a:endParaRPr>
          </a:p>
        </p:txBody>
      </p:sp>
      <p:sp>
        <p:nvSpPr>
          <p:cNvPr id="126" name="Ellipse 15"/>
          <p:cNvSpPr/>
          <p:nvPr/>
        </p:nvSpPr>
        <p:spPr bwMode="auto">
          <a:xfrm>
            <a:off x="4445682" y="5127692"/>
            <a:ext cx="506800" cy="284888"/>
          </a:xfrm>
          <a:prstGeom prst="ellipse">
            <a:avLst/>
          </a:prstGeom>
          <a:solidFill>
            <a:schemeClr val="accent4">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fr-FR" sz="1050" b="1" i="1" dirty="0" smtClean="0">
                <a:solidFill>
                  <a:schemeClr val="tx1">
                    <a:lumMod val="95000"/>
                    <a:lumOff val="5000"/>
                  </a:schemeClr>
                </a:solidFill>
              </a:rPr>
              <a:t>11</a:t>
            </a:r>
            <a:endParaRPr kumimoji="0" lang="fr-FR" sz="1050" b="1" i="1" u="none" strike="noStrike" cap="none" normalizeH="0" baseline="0" dirty="0">
              <a:ln>
                <a:noFill/>
              </a:ln>
              <a:solidFill>
                <a:schemeClr val="tx1">
                  <a:lumMod val="95000"/>
                  <a:lumOff val="5000"/>
                </a:schemeClr>
              </a:solidFill>
              <a:effectLst/>
            </a:endParaRPr>
          </a:p>
        </p:txBody>
      </p:sp>
    </p:spTree>
    <p:extLst>
      <p:ext uri="{BB962C8B-B14F-4D97-AF65-F5344CB8AC3E}">
        <p14:creationId xmlns:p14="http://schemas.microsoft.com/office/powerpoint/2010/main" val="3412016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p:cNvSpPr>
          <p:nvPr>
            <p:ph type="title"/>
          </p:nvPr>
        </p:nvSpPr>
        <p:spPr>
          <a:xfrm>
            <a:off x="611188" y="476674"/>
            <a:ext cx="6113462" cy="421853"/>
          </a:xfrm>
        </p:spPr>
        <p:txBody>
          <a:bodyPr/>
          <a:lstStyle/>
          <a:p>
            <a:r>
              <a:rPr lang="fr-FR" altLang="fr-FR" dirty="0" smtClean="0"/>
              <a:t>Découplage SIO – Acquisition</a:t>
            </a:r>
          </a:p>
        </p:txBody>
      </p:sp>
      <p:sp>
        <p:nvSpPr>
          <p:cNvPr id="7171" name="Espace réservé du contenu 2"/>
          <p:cNvSpPr>
            <a:spLocks noGrp="1"/>
          </p:cNvSpPr>
          <p:nvPr>
            <p:ph idx="1"/>
          </p:nvPr>
        </p:nvSpPr>
        <p:spPr>
          <a:xfrm>
            <a:off x="250826" y="1125540"/>
            <a:ext cx="8659813" cy="5183781"/>
          </a:xfrm>
        </p:spPr>
        <p:txBody>
          <a:bodyPr/>
          <a:lstStyle/>
          <a:p>
            <a:r>
              <a:rPr lang="fr-FR" altLang="fr-FR" sz="1800" dirty="0" smtClean="0"/>
              <a:t>Sources SIO utilisées par le SID – Définition du contrat d’interface</a:t>
            </a:r>
          </a:p>
          <a:p>
            <a:pPr lvl="1"/>
            <a:r>
              <a:rPr lang="fr-FR" altLang="fr-FR" sz="1600" dirty="0" smtClean="0"/>
              <a:t>HOST – Sources DB2 : </a:t>
            </a:r>
          </a:p>
          <a:p>
            <a:pPr lvl="2"/>
            <a:r>
              <a:rPr lang="fr-FR" altLang="fr-FR" sz="1400" dirty="0" smtClean="0"/>
              <a:t>Les tables DB2 sont déchargées via les vues présentes et </a:t>
            </a:r>
            <a:r>
              <a:rPr lang="fr-FR" altLang="fr-FR" sz="1400" dirty="0" err="1" smtClean="0"/>
              <a:t>versionnées</a:t>
            </a:r>
            <a:r>
              <a:rPr lang="fr-FR" altLang="fr-FR" sz="1400" dirty="0" smtClean="0"/>
              <a:t> dans le SIO</a:t>
            </a:r>
          </a:p>
          <a:p>
            <a:pPr lvl="2"/>
            <a:r>
              <a:rPr lang="fr-FR" altLang="fr-FR" sz="1400" dirty="0" smtClean="0"/>
              <a:t>La structure rattachée à la version de la vue utilisée constitue le contrat d’interface entrant du TP de chargement de l’</a:t>
            </a:r>
            <a:r>
              <a:rPr lang="fr-FR" altLang="fr-FR" sz="1400" dirty="0" err="1" smtClean="0"/>
              <a:t>unload</a:t>
            </a:r>
            <a:r>
              <a:rPr lang="fr-FR" altLang="fr-FR" sz="1400" dirty="0" smtClean="0"/>
              <a:t> dans la CDP.</a:t>
            </a:r>
          </a:p>
          <a:p>
            <a:pPr lvl="3"/>
            <a:r>
              <a:rPr lang="fr-FR" altLang="fr-FR" sz="1400" dirty="0" smtClean="0"/>
              <a:t>Le contrat pourra être adapté en fonction d’un passage du flux par un EZT complexe (V1)</a:t>
            </a:r>
          </a:p>
          <a:p>
            <a:pPr lvl="2">
              <a:buFont typeface="Wingdings" pitchFamily="2" charset="2"/>
              <a:buNone/>
            </a:pPr>
            <a:endParaRPr lang="fr-FR" altLang="fr-FR" sz="1400" dirty="0" smtClean="0"/>
          </a:p>
          <a:p>
            <a:pPr lvl="1"/>
            <a:r>
              <a:rPr lang="fr-FR" altLang="fr-FR" sz="1600" dirty="0" smtClean="0"/>
              <a:t>HOST – Sources Fichiers : </a:t>
            </a:r>
          </a:p>
          <a:p>
            <a:pPr lvl="2"/>
            <a:r>
              <a:rPr lang="fr-FR" altLang="fr-FR" sz="1400" dirty="0" smtClean="0"/>
              <a:t>La structure rattachée à la version du fichier utilisé constitue le contrat d’interface entrant du TPT de chargement du fichier dans la CdP.</a:t>
            </a:r>
          </a:p>
          <a:p>
            <a:pPr lvl="3"/>
            <a:r>
              <a:rPr lang="fr-FR" altLang="fr-FR" sz="1400" dirty="0" smtClean="0"/>
              <a:t>Le contrat pourra être adapté en fonction d’un passage du flux par un EZT complexe (V1)</a:t>
            </a:r>
          </a:p>
          <a:p>
            <a:pPr lvl="1"/>
            <a:endParaRPr lang="fr-FR" altLang="fr-FR" sz="1600" dirty="0" smtClean="0"/>
          </a:p>
          <a:p>
            <a:pPr lvl="1"/>
            <a:r>
              <a:rPr lang="fr-FR" altLang="fr-FR" sz="1600" dirty="0" smtClean="0"/>
              <a:t>HOST - Tables ARMIDE</a:t>
            </a:r>
          </a:p>
          <a:p>
            <a:pPr lvl="2"/>
            <a:r>
              <a:rPr lang="fr-FR" altLang="fr-FR" sz="1400" dirty="0" smtClean="0"/>
              <a:t>Les tables ARMIDE sont déchargées par le PCL d’</a:t>
            </a:r>
            <a:r>
              <a:rPr lang="fr-FR" altLang="fr-FR" sz="1400" dirty="0" err="1" smtClean="0"/>
              <a:t>unload</a:t>
            </a:r>
            <a:endParaRPr lang="fr-FR" altLang="fr-FR" sz="1400" dirty="0" smtClean="0"/>
          </a:p>
          <a:p>
            <a:pPr lvl="2"/>
            <a:r>
              <a:rPr lang="fr-FR" altLang="fr-FR" sz="1400" dirty="0" smtClean="0"/>
              <a:t>La structure de la table ARMIDE constitue le contrat d’interface entrant du TP de chargement de l’</a:t>
            </a:r>
            <a:r>
              <a:rPr lang="fr-FR" altLang="fr-FR" sz="1400" dirty="0" err="1" smtClean="0"/>
              <a:t>unload</a:t>
            </a:r>
            <a:r>
              <a:rPr lang="fr-FR" altLang="fr-FR" sz="1400" dirty="0" smtClean="0"/>
              <a:t> dans la CDP.</a:t>
            </a:r>
          </a:p>
          <a:p>
            <a:pPr lvl="3"/>
            <a:r>
              <a:rPr lang="fr-FR" altLang="fr-FR" sz="1400" dirty="0" smtClean="0"/>
              <a:t>Le contrat pourra être adapté en fonction d’un passage du flux par un EZT complexe</a:t>
            </a:r>
          </a:p>
        </p:txBody>
      </p:sp>
      <p:sp>
        <p:nvSpPr>
          <p:cNvPr id="7172" name="Espace réservé du pied de page 3"/>
          <p:cNvSpPr>
            <a:spLocks noGrp="1"/>
          </p:cNvSpPr>
          <p:nvPr>
            <p:ph type="ftr" sz="quarter" idx="4294967295"/>
          </p:nvPr>
        </p:nvSpPr>
        <p:spPr>
          <a:xfrm>
            <a:off x="827089" y="6548440"/>
            <a:ext cx="8131175" cy="161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736434E0-F135-4F8A-8343-4EB260D7AB78}" type="datetime1">
              <a:rPr lang="fr-FR" altLang="fr-FR" smtClean="0">
                <a:solidFill>
                  <a:schemeClr val="bg1"/>
                </a:solidFill>
              </a:rPr>
              <a:pPr/>
              <a:t>06/09/2019</a:t>
            </a:fld>
            <a:r>
              <a:rPr lang="fr-FR" altLang="fr-FR" smtClean="0">
                <a:solidFill>
                  <a:schemeClr val="bg1"/>
                </a:solidFill>
              </a:rPr>
              <a:t> • Page : N° </a:t>
            </a:r>
            <a:fld id="{4A3B614F-2D7F-4D78-A520-4548CAC7BD22}" type="slidenum">
              <a:rPr lang="fr-FR" altLang="fr-FR" smtClean="0">
                <a:solidFill>
                  <a:schemeClr val="bg1"/>
                </a:solidFill>
              </a:rPr>
              <a:pPr/>
              <a:t>21</a:t>
            </a:fld>
            <a:r>
              <a:rPr lang="fr-FR" altLang="fr-FR" smtClean="0">
                <a:solidFill>
                  <a:schemeClr val="bg1"/>
                </a:solidFill>
              </a:rPr>
              <a:t> </a:t>
            </a:r>
          </a:p>
        </p:txBody>
      </p:sp>
    </p:spTree>
    <p:extLst>
      <p:ext uri="{BB962C8B-B14F-4D97-AF65-F5344CB8AC3E}">
        <p14:creationId xmlns:p14="http://schemas.microsoft.com/office/powerpoint/2010/main" val="33993124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à coins arrondis 39"/>
          <p:cNvSpPr/>
          <p:nvPr/>
        </p:nvSpPr>
        <p:spPr bwMode="auto">
          <a:xfrm>
            <a:off x="395536" y="3861048"/>
            <a:ext cx="3672408" cy="1944216"/>
          </a:xfrm>
          <a:prstGeom prst="roundRect">
            <a:avLst/>
          </a:prstGeom>
          <a:solidFill>
            <a:srgbClr val="92D050"/>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cs typeface="Arial" charset="0"/>
            </a:endParaRPr>
          </a:p>
        </p:txBody>
      </p:sp>
      <p:sp>
        <p:nvSpPr>
          <p:cNvPr id="39" name="Rectangle à coins arrondis 38"/>
          <p:cNvSpPr/>
          <p:nvPr/>
        </p:nvSpPr>
        <p:spPr bwMode="auto">
          <a:xfrm>
            <a:off x="395536" y="1772816"/>
            <a:ext cx="3672408" cy="1944216"/>
          </a:xfrm>
          <a:prstGeom prst="roundRect">
            <a:avLst/>
          </a:prstGeom>
          <a:solidFill>
            <a:srgbClr val="92D050"/>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fr-FR" sz="1800" b="0" i="0" u="none" strike="noStrike" cap="none" normalizeH="0" baseline="0" smtClean="0">
              <a:ln>
                <a:noFill/>
              </a:ln>
              <a:solidFill>
                <a:schemeClr val="tx1"/>
              </a:solidFill>
              <a:effectLst/>
              <a:latin typeface="Arial" charset="0"/>
              <a:cs typeface="Arial" charset="0"/>
            </a:endParaRPr>
          </a:p>
        </p:txBody>
      </p:sp>
      <p:sp>
        <p:nvSpPr>
          <p:cNvPr id="14338" name="Titre 1"/>
          <p:cNvSpPr>
            <a:spLocks noGrp="1"/>
          </p:cNvSpPr>
          <p:nvPr>
            <p:ph type="title"/>
          </p:nvPr>
        </p:nvSpPr>
        <p:spPr/>
        <p:txBody>
          <a:bodyPr/>
          <a:lstStyle/>
          <a:p>
            <a:r>
              <a:rPr lang="fr-FR" dirty="0" smtClean="0"/>
              <a:t>Découplage SIO / SID</a:t>
            </a:r>
            <a:endParaRPr lang="en-US" dirty="0" smtClean="0"/>
          </a:p>
        </p:txBody>
      </p:sp>
      <p:sp>
        <p:nvSpPr>
          <p:cNvPr id="14339" name="Espace réservé du pied de page 2"/>
          <p:cNvSpPr>
            <a:spLocks noGrp="1"/>
          </p:cNvSpPr>
          <p:nvPr>
            <p:ph type="ftr" sz="quarter" idx="10"/>
          </p:nvPr>
        </p:nvSpPr>
        <p:spPr>
          <a:noFill/>
        </p:spPr>
        <p:txBody>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fld id="{0B4998F6-B0A7-46E8-B8CD-6F0C3EF4DC3D}" type="datetime1">
              <a:rPr lang="fr-FR" smtClean="0">
                <a:solidFill>
                  <a:schemeClr val="bg1"/>
                </a:solidFill>
              </a:rPr>
              <a:pPr/>
              <a:t>06/09/2019</a:t>
            </a:fld>
            <a:r>
              <a:rPr lang="fr-FR" smtClean="0">
                <a:solidFill>
                  <a:schemeClr val="bg1"/>
                </a:solidFill>
              </a:rPr>
              <a:t> • Page : N° </a:t>
            </a:r>
            <a:fld id="{545D222E-B80C-4523-8650-2CCE5D3ABC93}" type="slidenum">
              <a:rPr lang="fr-FR" smtClean="0">
                <a:solidFill>
                  <a:schemeClr val="bg1"/>
                </a:solidFill>
              </a:rPr>
              <a:pPr/>
              <a:t>22</a:t>
            </a:fld>
            <a:r>
              <a:rPr lang="fr-FR" smtClean="0">
                <a:solidFill>
                  <a:schemeClr val="bg1"/>
                </a:solidFill>
              </a:rPr>
              <a:t> </a:t>
            </a:r>
          </a:p>
        </p:txBody>
      </p:sp>
      <p:sp>
        <p:nvSpPr>
          <p:cNvPr id="312" name="ZoneTexte 123"/>
          <p:cNvSpPr txBox="1">
            <a:spLocks noChangeArrowheads="1"/>
          </p:cNvSpPr>
          <p:nvPr/>
        </p:nvSpPr>
        <p:spPr bwMode="auto">
          <a:xfrm>
            <a:off x="251521" y="980730"/>
            <a:ext cx="14382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a:defRPr/>
            </a:pPr>
            <a:r>
              <a:rPr lang="fr-FR" altLang="en-US" sz="2200" b="1" dirty="0" smtClean="0">
                <a:solidFill>
                  <a:schemeClr val="tx1">
                    <a:lumMod val="95000"/>
                    <a:lumOff val="5000"/>
                  </a:schemeClr>
                </a:solidFill>
              </a:rPr>
              <a:t>SIO</a:t>
            </a:r>
            <a:endParaRPr lang="fr-FR" altLang="en-US" sz="2200" b="1" dirty="0">
              <a:solidFill>
                <a:schemeClr val="tx1">
                  <a:lumMod val="95000"/>
                  <a:lumOff val="5000"/>
                </a:schemeClr>
              </a:solidFill>
            </a:endParaRPr>
          </a:p>
        </p:txBody>
      </p:sp>
      <p:cxnSp>
        <p:nvCxnSpPr>
          <p:cNvPr id="313" name="Straight Connector 82"/>
          <p:cNvCxnSpPr/>
          <p:nvPr/>
        </p:nvCxnSpPr>
        <p:spPr>
          <a:xfrm flipH="1">
            <a:off x="241302" y="3789040"/>
            <a:ext cx="3898651" cy="0"/>
          </a:xfrm>
          <a:prstGeom prst="line">
            <a:avLst/>
          </a:prstGeom>
          <a:ln w="25400">
            <a:solidFill>
              <a:schemeClr val="tx1">
                <a:lumMod val="75000"/>
                <a:lumOff val="25000"/>
                <a:alpha val="34000"/>
              </a:schemeClr>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320" name="Rounded Rectangle 112"/>
          <p:cNvSpPr/>
          <p:nvPr/>
        </p:nvSpPr>
        <p:spPr>
          <a:xfrm>
            <a:off x="2866888" y="2464349"/>
            <a:ext cx="1057041" cy="820637"/>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lIns="102870" tIns="51435" rIns="102870" bIns="51435"/>
          <a:lstStyle/>
          <a:p>
            <a:pPr algn="ctr">
              <a:defRPr/>
            </a:pPr>
            <a:r>
              <a:rPr lang="fr-FR" sz="1000" b="1" dirty="0">
                <a:solidFill>
                  <a:schemeClr val="tx1"/>
                </a:solidFill>
              </a:rPr>
              <a:t>PCL</a:t>
            </a:r>
            <a:endParaRPr lang="fr-FR" sz="1400" b="1" dirty="0">
              <a:solidFill>
                <a:schemeClr val="tx1"/>
              </a:solidFill>
            </a:endParaRPr>
          </a:p>
        </p:txBody>
      </p:sp>
      <p:sp>
        <p:nvSpPr>
          <p:cNvPr id="326" name="Rounded Rectangle 116"/>
          <p:cNvSpPr/>
          <p:nvPr/>
        </p:nvSpPr>
        <p:spPr>
          <a:xfrm>
            <a:off x="2915816" y="4480573"/>
            <a:ext cx="1057041" cy="820637"/>
          </a:xfrm>
          <a:prstGeom prst="roundRect">
            <a:avLst/>
          </a:prstGeom>
          <a:solidFill>
            <a:schemeClr val="accent2">
              <a:lumMod val="40000"/>
              <a:lumOff val="60000"/>
            </a:schemeClr>
          </a:solidFill>
        </p:spPr>
        <p:style>
          <a:lnRef idx="0">
            <a:schemeClr val="accent1"/>
          </a:lnRef>
          <a:fillRef idx="3">
            <a:schemeClr val="accent1"/>
          </a:fillRef>
          <a:effectRef idx="3">
            <a:schemeClr val="accent1"/>
          </a:effectRef>
          <a:fontRef idx="minor">
            <a:schemeClr val="lt1"/>
          </a:fontRef>
        </p:style>
        <p:txBody>
          <a:bodyPr lIns="102870" tIns="51435" rIns="102870" bIns="51435"/>
          <a:lstStyle/>
          <a:p>
            <a:pPr algn="ctr">
              <a:defRPr/>
            </a:pPr>
            <a:r>
              <a:rPr lang="fr-FR" sz="1000" b="1" dirty="0">
                <a:solidFill>
                  <a:schemeClr val="tx1"/>
                </a:solidFill>
              </a:rPr>
              <a:t>SHELL</a:t>
            </a:r>
            <a:endParaRPr lang="fr-FR" sz="1400" b="1" dirty="0">
              <a:solidFill>
                <a:schemeClr val="tx1"/>
              </a:solidFill>
            </a:endParaRPr>
          </a:p>
        </p:txBody>
      </p:sp>
      <p:sp>
        <p:nvSpPr>
          <p:cNvPr id="14373" name="AutoShape 20"/>
          <p:cNvSpPr>
            <a:spLocks noChangeArrowheads="1"/>
          </p:cNvSpPr>
          <p:nvPr/>
        </p:nvSpPr>
        <p:spPr bwMode="auto">
          <a:xfrm>
            <a:off x="3006691" y="2749471"/>
            <a:ext cx="777875" cy="385762"/>
          </a:xfrm>
          <a:prstGeom prst="roundRect">
            <a:avLst>
              <a:gd name="adj" fmla="val 16667"/>
            </a:avLst>
          </a:prstGeom>
          <a:solidFill>
            <a:srgbClr val="A10007"/>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sz="800" dirty="0">
                <a:solidFill>
                  <a:srgbClr val="FFFFFF"/>
                </a:solidFill>
                <a:latin typeface="Verdana" pitchFamily="34" charset="0"/>
              </a:rPr>
              <a:t>Teradata</a:t>
            </a:r>
          </a:p>
          <a:p>
            <a:pPr algn="ctr"/>
            <a:r>
              <a:rPr lang="en-US" sz="800" dirty="0">
                <a:solidFill>
                  <a:srgbClr val="FFFFFF"/>
                </a:solidFill>
                <a:latin typeface="Verdana" pitchFamily="34" charset="0"/>
              </a:rPr>
              <a:t>Parallel</a:t>
            </a:r>
          </a:p>
          <a:p>
            <a:pPr algn="ctr"/>
            <a:r>
              <a:rPr lang="en-US" sz="800" dirty="0">
                <a:solidFill>
                  <a:srgbClr val="FFFFFF"/>
                </a:solidFill>
                <a:latin typeface="Verdana" pitchFamily="34" charset="0"/>
              </a:rPr>
              <a:t>Transporter</a:t>
            </a:r>
          </a:p>
        </p:txBody>
      </p:sp>
      <p:sp>
        <p:nvSpPr>
          <p:cNvPr id="14374" name="AutoShape 20"/>
          <p:cNvSpPr>
            <a:spLocks noChangeArrowheads="1"/>
          </p:cNvSpPr>
          <p:nvPr/>
        </p:nvSpPr>
        <p:spPr bwMode="auto">
          <a:xfrm>
            <a:off x="3055786" y="4768068"/>
            <a:ext cx="777875" cy="387350"/>
          </a:xfrm>
          <a:prstGeom prst="roundRect">
            <a:avLst>
              <a:gd name="adj" fmla="val 16667"/>
            </a:avLst>
          </a:prstGeom>
          <a:solidFill>
            <a:srgbClr val="A10007"/>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r>
              <a:rPr lang="en-US" sz="800" dirty="0">
                <a:solidFill>
                  <a:srgbClr val="FFFFFF"/>
                </a:solidFill>
                <a:latin typeface="Verdana" pitchFamily="34" charset="0"/>
              </a:rPr>
              <a:t>Teradata</a:t>
            </a:r>
          </a:p>
          <a:p>
            <a:pPr algn="ctr"/>
            <a:r>
              <a:rPr lang="en-US" sz="800" dirty="0">
                <a:solidFill>
                  <a:srgbClr val="FFFFFF"/>
                </a:solidFill>
                <a:latin typeface="Verdana" pitchFamily="34" charset="0"/>
              </a:rPr>
              <a:t>Parallel</a:t>
            </a:r>
          </a:p>
          <a:p>
            <a:pPr algn="ctr"/>
            <a:r>
              <a:rPr lang="en-US" sz="800" dirty="0">
                <a:solidFill>
                  <a:srgbClr val="FFFFFF"/>
                </a:solidFill>
                <a:latin typeface="Verdana" pitchFamily="34" charset="0"/>
              </a:rPr>
              <a:t>Transporter</a:t>
            </a:r>
          </a:p>
        </p:txBody>
      </p:sp>
      <p:sp>
        <p:nvSpPr>
          <p:cNvPr id="136" name="Rectangle à coins arrondis 135"/>
          <p:cNvSpPr/>
          <p:nvPr/>
        </p:nvSpPr>
        <p:spPr bwMode="auto">
          <a:xfrm>
            <a:off x="2123728" y="1844824"/>
            <a:ext cx="504056" cy="3816424"/>
          </a:xfrm>
          <a:prstGeom prst="roundRect">
            <a:avLst/>
          </a:prstGeom>
          <a:solidFill>
            <a:schemeClr val="bg1">
              <a:lumMod val="50000"/>
            </a:schemeClr>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wordArt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bg1"/>
                </a:solidFill>
                <a:effectLst/>
                <a:latin typeface="Arial" charset="0"/>
                <a:cs typeface="Arial" charset="0"/>
              </a:rPr>
              <a:t>Contrat  d’interface</a:t>
            </a:r>
          </a:p>
        </p:txBody>
      </p:sp>
      <p:sp>
        <p:nvSpPr>
          <p:cNvPr id="137" name="Rectangle à coins arrondis 136"/>
          <p:cNvSpPr/>
          <p:nvPr/>
        </p:nvSpPr>
        <p:spPr bwMode="auto">
          <a:xfrm>
            <a:off x="611560" y="3068960"/>
            <a:ext cx="1368152" cy="1512168"/>
          </a:xfrm>
          <a:prstGeom prst="roundRect">
            <a:avLst/>
          </a:pr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800" b="0" i="0" u="none" strike="noStrike" cap="none" normalizeH="0" baseline="0" dirty="0" smtClean="0">
                <a:ln>
                  <a:noFill/>
                </a:ln>
                <a:solidFill>
                  <a:schemeClr val="bg1"/>
                </a:solidFill>
                <a:effectLst/>
                <a:latin typeface="Arial" charset="0"/>
                <a:cs typeface="Arial" charset="0"/>
              </a:rPr>
              <a:t>Acquisition</a:t>
            </a:r>
          </a:p>
        </p:txBody>
      </p:sp>
      <p:sp>
        <p:nvSpPr>
          <p:cNvPr id="138" name="AutoShape 31"/>
          <p:cNvSpPr>
            <a:spLocks noChangeArrowheads="1"/>
          </p:cNvSpPr>
          <p:nvPr/>
        </p:nvSpPr>
        <p:spPr bwMode="auto">
          <a:xfrm flipH="1">
            <a:off x="4427985" y="980728"/>
            <a:ext cx="4604890" cy="5544615"/>
          </a:xfrm>
          <a:prstGeom prst="can">
            <a:avLst>
              <a:gd name="adj" fmla="val 8064"/>
            </a:avLst>
          </a:prstGeom>
          <a:solidFill>
            <a:srgbClr val="FF9900"/>
          </a:solidFill>
          <a:ln w="12700">
            <a:solidFill>
              <a:srgbClr val="FFFFFF"/>
            </a:solidFill>
            <a:round/>
            <a:headEnd/>
            <a:tailEnd/>
          </a:ln>
        </p:spPr>
        <p:txBody>
          <a:bodyPr wrap="none" anchor="ctr"/>
          <a:lstStyle/>
          <a:p>
            <a:pPr fontAlgn="auto">
              <a:spcBef>
                <a:spcPts val="0"/>
              </a:spcBef>
              <a:spcAft>
                <a:spcPts val="0"/>
              </a:spcAft>
              <a:defRPr/>
            </a:pPr>
            <a:endParaRPr lang="en-US" altLang="en-US" sz="2200" kern="0" dirty="0">
              <a:solidFill>
                <a:srgbClr val="000000"/>
              </a:solidFill>
              <a:latin typeface="Verdana" pitchFamily="34" charset="0"/>
            </a:endParaRPr>
          </a:p>
        </p:txBody>
      </p:sp>
      <p:sp>
        <p:nvSpPr>
          <p:cNvPr id="139" name="ZoneTexte 123"/>
          <p:cNvSpPr txBox="1">
            <a:spLocks noChangeArrowheads="1"/>
          </p:cNvSpPr>
          <p:nvPr/>
        </p:nvSpPr>
        <p:spPr bwMode="auto">
          <a:xfrm>
            <a:off x="5675586" y="971436"/>
            <a:ext cx="21367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b="1" kern="0" dirty="0">
                <a:solidFill>
                  <a:schemeClr val="bg1">
                    <a:lumMod val="65000"/>
                  </a:schemeClr>
                </a:solidFill>
              </a:rPr>
              <a:t>TERADATA</a:t>
            </a:r>
          </a:p>
        </p:txBody>
      </p:sp>
      <p:sp>
        <p:nvSpPr>
          <p:cNvPr id="153" name="AutoShape 31"/>
          <p:cNvSpPr>
            <a:spLocks noChangeArrowheads="1"/>
          </p:cNvSpPr>
          <p:nvPr/>
        </p:nvSpPr>
        <p:spPr bwMode="auto">
          <a:xfrm flipH="1">
            <a:off x="7524328" y="2674218"/>
            <a:ext cx="1325562" cy="2266950"/>
          </a:xfrm>
          <a:prstGeom prst="can">
            <a:avLst>
              <a:gd name="adj" fmla="val 25003"/>
            </a:avLst>
          </a:prstGeom>
          <a:solidFill>
            <a:srgbClr val="C00000"/>
          </a:solidFill>
          <a:ln w="12700">
            <a:solidFill>
              <a:srgbClr val="FFFFFF"/>
            </a:solidFill>
            <a:round/>
            <a:headEnd/>
            <a:tailEnd/>
          </a:ln>
        </p:spPr>
        <p:txBody>
          <a:bodyPr wrap="none" anchor="ctr"/>
          <a:lstStyle/>
          <a:p>
            <a:pPr algn="ctr" fontAlgn="auto">
              <a:spcBef>
                <a:spcPts val="0"/>
              </a:spcBef>
              <a:spcAft>
                <a:spcPts val="0"/>
              </a:spcAft>
              <a:defRPr/>
            </a:pPr>
            <a:endParaRPr lang="en-US" altLang="en-US" sz="2000" b="1" kern="0" dirty="0">
              <a:solidFill>
                <a:schemeClr val="bg1"/>
              </a:solidFill>
              <a:latin typeface="Verdana" pitchFamily="34" charset="0"/>
            </a:endParaRPr>
          </a:p>
        </p:txBody>
      </p:sp>
      <p:grpSp>
        <p:nvGrpSpPr>
          <p:cNvPr id="193" name="Group 122"/>
          <p:cNvGrpSpPr>
            <a:grpSpLocks/>
          </p:cNvGrpSpPr>
          <p:nvPr/>
        </p:nvGrpSpPr>
        <p:grpSpPr bwMode="auto">
          <a:xfrm>
            <a:off x="4716016" y="6060663"/>
            <a:ext cx="4153347" cy="345670"/>
            <a:chOff x="4424425" y="7109597"/>
            <a:chExt cx="6071267" cy="332122"/>
          </a:xfrm>
        </p:grpSpPr>
        <p:sp>
          <p:nvSpPr>
            <p:cNvPr id="194" name="AutoShape 31"/>
            <p:cNvSpPr>
              <a:spLocks noChangeArrowheads="1"/>
            </p:cNvSpPr>
            <p:nvPr/>
          </p:nvSpPr>
          <p:spPr bwMode="auto">
            <a:xfrm flipH="1">
              <a:off x="4424425" y="7109597"/>
              <a:ext cx="6071267" cy="288279"/>
            </a:xfrm>
            <a:prstGeom prst="can">
              <a:avLst>
                <a:gd name="adj" fmla="val 25003"/>
              </a:avLst>
            </a:prstGeom>
            <a:solidFill>
              <a:srgbClr val="F79646">
                <a:lumMod val="40000"/>
                <a:lumOff val="60000"/>
              </a:srgbClr>
            </a:solidFill>
            <a:ln w="12700">
              <a:solidFill>
                <a:srgbClr val="FFFFFF"/>
              </a:solidFill>
              <a:round/>
              <a:headEnd/>
              <a:tailEnd/>
            </a:ln>
          </p:spPr>
          <p:txBody>
            <a:bodyPr wrap="none" anchor="ctr"/>
            <a:lstStyle/>
            <a:p>
              <a:pPr algn="ctr" fontAlgn="auto">
                <a:spcBef>
                  <a:spcPts val="0"/>
                </a:spcBef>
                <a:spcAft>
                  <a:spcPts val="0"/>
                </a:spcAft>
                <a:defRPr/>
              </a:pPr>
              <a:endParaRPr lang="en-US" altLang="en-US" sz="2200" kern="0">
                <a:solidFill>
                  <a:srgbClr val="000000"/>
                </a:solidFill>
                <a:latin typeface="Verdana" pitchFamily="34" charset="0"/>
              </a:endParaRPr>
            </a:p>
          </p:txBody>
        </p:sp>
        <p:sp>
          <p:nvSpPr>
            <p:cNvPr id="195" name="ZoneTexte 123"/>
            <p:cNvSpPr txBox="1">
              <a:spLocks noChangeArrowheads="1"/>
            </p:cNvSpPr>
            <p:nvPr/>
          </p:nvSpPr>
          <p:spPr bwMode="auto">
            <a:xfrm>
              <a:off x="4594201" y="7175576"/>
              <a:ext cx="5800687" cy="266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200" b="1" i="1" kern="0" dirty="0" smtClean="0">
                  <a:solidFill>
                    <a:srgbClr val="005E8A"/>
                  </a:solidFill>
                </a:rPr>
                <a:t>Suivi Traitements (</a:t>
              </a:r>
              <a:r>
                <a:rPr lang="fr-FR" altLang="en-US" sz="1200" b="1" i="1" kern="0" dirty="0" err="1" smtClean="0">
                  <a:solidFill>
                    <a:srgbClr val="005E8A"/>
                  </a:solidFill>
                </a:rPr>
                <a:t>Metatech</a:t>
              </a:r>
              <a:r>
                <a:rPr lang="fr-FR" altLang="en-US" sz="1200" b="1" i="1" kern="0" dirty="0" smtClean="0">
                  <a:solidFill>
                    <a:srgbClr val="005E8A"/>
                  </a:solidFill>
                </a:rPr>
                <a:t>)</a:t>
              </a:r>
              <a:endParaRPr lang="fr-FR" altLang="en-US" sz="1200" b="1" i="1" kern="0" dirty="0">
                <a:solidFill>
                  <a:srgbClr val="005E8A"/>
                </a:solidFill>
              </a:endParaRPr>
            </a:p>
          </p:txBody>
        </p:sp>
      </p:grpSp>
      <p:sp>
        <p:nvSpPr>
          <p:cNvPr id="202" name="Rectangle à coins arrondis 437"/>
          <p:cNvSpPr>
            <a:spLocks noChangeArrowheads="1"/>
          </p:cNvSpPr>
          <p:nvPr/>
        </p:nvSpPr>
        <p:spPr bwMode="auto">
          <a:xfrm>
            <a:off x="7236297" y="1628801"/>
            <a:ext cx="1728317" cy="4176464"/>
          </a:xfrm>
          <a:prstGeom prst="roundRect">
            <a:avLst>
              <a:gd name="adj" fmla="val 10767"/>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p>
        </p:txBody>
      </p:sp>
      <p:sp>
        <p:nvSpPr>
          <p:cNvPr id="203" name="ZoneTexte 202"/>
          <p:cNvSpPr txBox="1"/>
          <p:nvPr/>
        </p:nvSpPr>
        <p:spPr>
          <a:xfrm>
            <a:off x="7271072" y="1340769"/>
            <a:ext cx="1429682" cy="307777"/>
          </a:xfrm>
          <a:prstGeom prst="rect">
            <a:avLst/>
          </a:prstGeom>
          <a:noFill/>
        </p:spPr>
        <p:txBody>
          <a:bodyPr wrap="none">
            <a:spAutoFit/>
          </a:bodyPr>
          <a:lstStyle/>
          <a:p>
            <a:pPr>
              <a:defRPr/>
            </a:pPr>
            <a:r>
              <a:rPr lang="fr-FR" sz="1400" b="1" i="1" dirty="0">
                <a:effectLst>
                  <a:outerShdw blurRad="38100" dist="38100" dir="2700000" algn="tl">
                    <a:srgbClr val="000000">
                      <a:alpha val="43137"/>
                    </a:srgbClr>
                  </a:outerShdw>
                </a:effectLst>
              </a:rPr>
              <a:t>Communautaire</a:t>
            </a:r>
            <a:endParaRPr lang="en-US" sz="1400" b="1" i="1" dirty="0">
              <a:effectLst>
                <a:outerShdw blurRad="38100" dist="38100" dir="2700000" algn="tl">
                  <a:srgbClr val="000000">
                    <a:alpha val="43137"/>
                  </a:srgbClr>
                </a:outerShdw>
              </a:effectLst>
            </a:endParaRPr>
          </a:p>
        </p:txBody>
      </p:sp>
      <p:sp>
        <p:nvSpPr>
          <p:cNvPr id="206" name="ZoneTexte 123"/>
          <p:cNvSpPr txBox="1">
            <a:spLocks noChangeArrowheads="1"/>
          </p:cNvSpPr>
          <p:nvPr/>
        </p:nvSpPr>
        <p:spPr bwMode="auto">
          <a:xfrm>
            <a:off x="37382" y="1763524"/>
            <a:ext cx="1438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a:defRPr/>
            </a:pPr>
            <a:r>
              <a:rPr lang="fr-FR" altLang="en-US" b="1" dirty="0" smtClean="0">
                <a:solidFill>
                  <a:schemeClr val="bg1">
                    <a:lumMod val="50000"/>
                  </a:schemeClr>
                </a:solidFill>
              </a:rPr>
              <a:t>MVS</a:t>
            </a:r>
            <a:endParaRPr lang="fr-FR" altLang="en-US" b="1" dirty="0">
              <a:solidFill>
                <a:schemeClr val="bg1">
                  <a:lumMod val="50000"/>
                </a:schemeClr>
              </a:solidFill>
            </a:endParaRPr>
          </a:p>
        </p:txBody>
      </p:sp>
      <p:sp>
        <p:nvSpPr>
          <p:cNvPr id="207" name="ZoneTexte 123"/>
          <p:cNvSpPr txBox="1">
            <a:spLocks noChangeArrowheads="1"/>
          </p:cNvSpPr>
          <p:nvPr/>
        </p:nvSpPr>
        <p:spPr bwMode="auto">
          <a:xfrm>
            <a:off x="37382" y="5301208"/>
            <a:ext cx="14382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a:defRPr/>
            </a:pPr>
            <a:r>
              <a:rPr lang="fr-FR" altLang="en-US" b="1" dirty="0" smtClean="0">
                <a:solidFill>
                  <a:schemeClr val="bg1">
                    <a:lumMod val="50000"/>
                  </a:schemeClr>
                </a:solidFill>
              </a:rPr>
              <a:t>OPEN</a:t>
            </a:r>
            <a:endParaRPr lang="fr-FR" altLang="en-US" b="1" dirty="0">
              <a:solidFill>
                <a:schemeClr val="bg1">
                  <a:lumMod val="50000"/>
                </a:schemeClr>
              </a:solidFill>
            </a:endParaRPr>
          </a:p>
        </p:txBody>
      </p:sp>
      <p:sp>
        <p:nvSpPr>
          <p:cNvPr id="211" name="AutoShape 31"/>
          <p:cNvSpPr>
            <a:spLocks noChangeArrowheads="1"/>
          </p:cNvSpPr>
          <p:nvPr/>
        </p:nvSpPr>
        <p:spPr bwMode="auto">
          <a:xfrm flipH="1">
            <a:off x="5046638" y="2674218"/>
            <a:ext cx="1325562" cy="2266950"/>
          </a:xfrm>
          <a:prstGeom prst="can">
            <a:avLst>
              <a:gd name="adj" fmla="val 25003"/>
            </a:avLst>
          </a:prstGeom>
          <a:solidFill>
            <a:schemeClr val="accent1">
              <a:lumMod val="75000"/>
            </a:schemeClr>
          </a:solidFill>
          <a:ln w="12700">
            <a:solidFill>
              <a:srgbClr val="FFFFFF"/>
            </a:solidFill>
            <a:round/>
            <a:headEnd/>
            <a:tailEnd/>
          </a:ln>
        </p:spPr>
        <p:txBody>
          <a:bodyPr wrap="none" anchor="ctr"/>
          <a:lstStyle/>
          <a:p>
            <a:pPr algn="ctr" fontAlgn="auto">
              <a:spcBef>
                <a:spcPts val="0"/>
              </a:spcBef>
              <a:spcAft>
                <a:spcPts val="0"/>
              </a:spcAft>
              <a:defRPr/>
            </a:pPr>
            <a:endParaRPr lang="en-US" altLang="en-US" sz="1100" b="1" kern="0" dirty="0">
              <a:solidFill>
                <a:schemeClr val="accent4">
                  <a:lumMod val="85000"/>
                  <a:lumOff val="15000"/>
                </a:schemeClr>
              </a:solidFill>
              <a:latin typeface="Verdana" pitchFamily="34" charset="0"/>
            </a:endParaRPr>
          </a:p>
        </p:txBody>
      </p:sp>
      <p:sp>
        <p:nvSpPr>
          <p:cNvPr id="14371" name="AutoShape 2"/>
          <p:cNvSpPr>
            <a:spLocks noChangeArrowheads="1"/>
          </p:cNvSpPr>
          <p:nvPr/>
        </p:nvSpPr>
        <p:spPr bwMode="auto">
          <a:xfrm rot="1718068">
            <a:off x="3968385" y="2805383"/>
            <a:ext cx="1101624" cy="306387"/>
          </a:xfrm>
          <a:prstGeom prst="rightArrow">
            <a:avLst>
              <a:gd name="adj1" fmla="val 50000"/>
              <a:gd name="adj2" fmla="val 67169"/>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en-US" sz="1000" b="1">
                <a:solidFill>
                  <a:schemeClr val="bg1"/>
                </a:solidFill>
                <a:latin typeface="Verdana" pitchFamily="34" charset="0"/>
              </a:rPr>
              <a:t>FICON</a:t>
            </a:r>
          </a:p>
        </p:txBody>
      </p:sp>
      <p:sp>
        <p:nvSpPr>
          <p:cNvPr id="395" name="AutoShape 2"/>
          <p:cNvSpPr>
            <a:spLocks noChangeArrowheads="1"/>
          </p:cNvSpPr>
          <p:nvPr/>
        </p:nvSpPr>
        <p:spPr bwMode="auto">
          <a:xfrm rot="19347172">
            <a:off x="3972773" y="4388954"/>
            <a:ext cx="1127151" cy="304800"/>
          </a:xfrm>
          <a:prstGeom prst="rightArrow">
            <a:avLst>
              <a:gd name="adj1" fmla="val 50000"/>
              <a:gd name="adj2" fmla="val 67510"/>
            </a:avLst>
          </a:prstGeom>
          <a:solidFill>
            <a:schemeClr val="accent2">
              <a:lumMod val="60000"/>
              <a:lumOff val="40000"/>
            </a:schemeClr>
          </a:solidFill>
          <a:ln w="9525">
            <a:noFill/>
            <a:miter lim="800000"/>
            <a:headEnd/>
            <a:tailEnd/>
          </a:ln>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en-US" dirty="0"/>
          </a:p>
        </p:txBody>
      </p:sp>
      <p:sp>
        <p:nvSpPr>
          <p:cNvPr id="213" name="TextBox 23"/>
          <p:cNvSpPr txBox="1"/>
          <p:nvPr/>
        </p:nvSpPr>
        <p:spPr>
          <a:xfrm>
            <a:off x="4633913" y="5567365"/>
            <a:ext cx="735012" cy="276225"/>
          </a:xfrm>
          <a:prstGeom prst="rect">
            <a:avLst/>
          </a:prstGeom>
          <a:noFill/>
        </p:spPr>
        <p:txBody>
          <a:bodyPr>
            <a:spAutoFit/>
          </a:bodyPr>
          <a:lstStyle/>
          <a:p>
            <a:pPr algn="ctr" eaLnBrk="1" fontAlgn="auto" hangingPunct="1">
              <a:spcBef>
                <a:spcPts val="0"/>
              </a:spcBef>
              <a:spcAft>
                <a:spcPts val="0"/>
              </a:spcAft>
              <a:defRPr/>
            </a:pPr>
            <a:r>
              <a:rPr lang="fr-FR" sz="1200" kern="0" dirty="0">
                <a:solidFill>
                  <a:sysClr val="windowText" lastClr="000000"/>
                </a:solidFill>
              </a:rPr>
              <a:t>Vues</a:t>
            </a:r>
          </a:p>
        </p:txBody>
      </p:sp>
      <p:grpSp>
        <p:nvGrpSpPr>
          <p:cNvPr id="214" name="Group 4212"/>
          <p:cNvGrpSpPr/>
          <p:nvPr/>
        </p:nvGrpSpPr>
        <p:grpSpPr>
          <a:xfrm>
            <a:off x="5580112" y="3645024"/>
            <a:ext cx="432048" cy="309437"/>
            <a:chOff x="5662813" y="138735"/>
            <a:chExt cx="711880" cy="577249"/>
          </a:xfrm>
          <a:solidFill>
            <a:srgbClr val="8064A2"/>
          </a:solidFill>
          <a:effectLst>
            <a:outerShdw blurRad="50800" dist="25400" dir="2700000">
              <a:srgbClr val="000000">
                <a:alpha val="50000"/>
              </a:srgbClr>
            </a:outerShdw>
          </a:effectLst>
        </p:grpSpPr>
        <p:sp>
          <p:nvSpPr>
            <p:cNvPr id="215" name="Rectangle 214"/>
            <p:cNvSpPr/>
            <p:nvPr/>
          </p:nvSpPr>
          <p:spPr bwMode="auto">
            <a:xfrm>
              <a:off x="5829694" y="13873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sp>
          <p:nvSpPr>
            <p:cNvPr id="216" name="Rectangle 215"/>
            <p:cNvSpPr/>
            <p:nvPr/>
          </p:nvSpPr>
          <p:spPr bwMode="auto">
            <a:xfrm>
              <a:off x="5746254" y="21960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sp>
          <p:nvSpPr>
            <p:cNvPr id="217" name="Rectangle 216"/>
            <p:cNvSpPr/>
            <p:nvPr/>
          </p:nvSpPr>
          <p:spPr bwMode="auto">
            <a:xfrm>
              <a:off x="5662813" y="30047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eaLnBrk="1" fontAlgn="auto" hangingPunct="1">
                <a:spcBef>
                  <a:spcPts val="0"/>
                </a:spcBef>
                <a:spcAft>
                  <a:spcPts val="0"/>
                </a:spcAft>
                <a:defRPr/>
              </a:pPr>
              <a:endParaRPr lang="en-US" sz="2000" kern="0">
                <a:solidFill>
                  <a:srgbClr val="3C3C3B"/>
                </a:solidFill>
                <a:latin typeface="Verdana"/>
              </a:endParaRPr>
            </a:p>
          </p:txBody>
        </p:sp>
      </p:grpSp>
      <p:sp>
        <p:nvSpPr>
          <p:cNvPr id="218" name="ZoneTexte 217"/>
          <p:cNvSpPr txBox="1"/>
          <p:nvPr/>
        </p:nvSpPr>
        <p:spPr>
          <a:xfrm>
            <a:off x="5364089" y="2636912"/>
            <a:ext cx="569387" cy="369332"/>
          </a:xfrm>
          <a:prstGeom prst="rect">
            <a:avLst/>
          </a:prstGeom>
          <a:noFill/>
        </p:spPr>
        <p:txBody>
          <a:bodyPr wrap="none" rtlCol="0">
            <a:spAutoFit/>
          </a:bodyPr>
          <a:lstStyle/>
          <a:p>
            <a:r>
              <a:rPr lang="fr-FR" dirty="0" smtClean="0">
                <a:solidFill>
                  <a:schemeClr val="bg1"/>
                </a:solidFill>
              </a:rPr>
              <a:t>CDP</a:t>
            </a:r>
            <a:endParaRPr lang="fr-FR" dirty="0">
              <a:solidFill>
                <a:schemeClr val="bg1"/>
              </a:solidFill>
            </a:endParaRPr>
          </a:p>
        </p:txBody>
      </p:sp>
      <p:sp>
        <p:nvSpPr>
          <p:cNvPr id="223" name="ZoneTexte 222"/>
          <p:cNvSpPr txBox="1"/>
          <p:nvPr/>
        </p:nvSpPr>
        <p:spPr>
          <a:xfrm>
            <a:off x="5012848" y="4005064"/>
            <a:ext cx="1436310" cy="600164"/>
          </a:xfrm>
          <a:prstGeom prst="rect">
            <a:avLst/>
          </a:prstGeom>
          <a:noFill/>
        </p:spPr>
        <p:txBody>
          <a:bodyPr wrap="none" rtlCol="0">
            <a:spAutoFit/>
          </a:bodyPr>
          <a:lstStyle/>
          <a:p>
            <a:pPr algn="ctr" fontAlgn="auto">
              <a:spcBef>
                <a:spcPts val="0"/>
              </a:spcBef>
              <a:spcAft>
                <a:spcPts val="0"/>
              </a:spcAft>
              <a:defRPr/>
            </a:pPr>
            <a:r>
              <a:rPr lang="en-US" altLang="en-US" sz="1100" b="1" kern="0" dirty="0" smtClean="0">
                <a:solidFill>
                  <a:schemeClr val="accent4">
                    <a:lumMod val="85000"/>
                    <a:lumOff val="15000"/>
                  </a:schemeClr>
                </a:solidFill>
                <a:latin typeface="Verdana" pitchFamily="34" charset="0"/>
              </a:rPr>
              <a:t>1 </a:t>
            </a:r>
            <a:r>
              <a:rPr lang="en-US" altLang="en-US" sz="1100" b="1" kern="0" dirty="0" err="1" smtClean="0">
                <a:solidFill>
                  <a:schemeClr val="accent4">
                    <a:lumMod val="85000"/>
                    <a:lumOff val="15000"/>
                  </a:schemeClr>
                </a:solidFill>
                <a:latin typeface="Verdana" pitchFamily="34" charset="0"/>
              </a:rPr>
              <a:t>vue</a:t>
            </a:r>
            <a:r>
              <a:rPr lang="en-US" altLang="en-US" sz="1100" b="1" kern="0" dirty="0" smtClean="0">
                <a:solidFill>
                  <a:schemeClr val="accent4">
                    <a:lumMod val="85000"/>
                    <a:lumOff val="15000"/>
                  </a:schemeClr>
                </a:solidFill>
                <a:latin typeface="Verdana" pitchFamily="34" charset="0"/>
              </a:rPr>
              <a:t> / table</a:t>
            </a:r>
          </a:p>
          <a:p>
            <a:pPr algn="ctr" fontAlgn="auto">
              <a:spcBef>
                <a:spcPts val="0"/>
              </a:spcBef>
              <a:spcAft>
                <a:spcPts val="0"/>
              </a:spcAft>
              <a:defRPr/>
            </a:pPr>
            <a:r>
              <a:rPr lang="en-US" altLang="en-US" sz="1100" b="1" kern="0" dirty="0" smtClean="0">
                <a:solidFill>
                  <a:schemeClr val="accent4">
                    <a:lumMod val="85000"/>
                    <a:lumOff val="15000"/>
                  </a:schemeClr>
                </a:solidFill>
                <a:latin typeface="Verdana" pitchFamily="34" charset="0"/>
              </a:rPr>
              <a:t>Pas de </a:t>
            </a:r>
            <a:r>
              <a:rPr lang="en-US" altLang="en-US" sz="1100" b="1" kern="0" dirty="0" err="1" smtClean="0">
                <a:solidFill>
                  <a:schemeClr val="accent4">
                    <a:lumMod val="85000"/>
                    <a:lumOff val="15000"/>
                  </a:schemeClr>
                </a:solidFill>
                <a:latin typeface="Verdana" pitchFamily="34" charset="0"/>
              </a:rPr>
              <a:t>filtre</a:t>
            </a:r>
            <a:r>
              <a:rPr lang="en-US" altLang="en-US" sz="1100" b="1" kern="0" dirty="0" smtClean="0">
                <a:solidFill>
                  <a:schemeClr val="accent4">
                    <a:lumMod val="85000"/>
                    <a:lumOff val="15000"/>
                  </a:schemeClr>
                </a:solidFill>
                <a:latin typeface="Verdana" pitchFamily="34" charset="0"/>
              </a:rPr>
              <a:t> CR</a:t>
            </a:r>
          </a:p>
          <a:p>
            <a:endParaRPr lang="fr-FR" sz="1100" dirty="0"/>
          </a:p>
        </p:txBody>
      </p:sp>
      <p:sp>
        <p:nvSpPr>
          <p:cNvPr id="225" name="Rectangle à coins arrondis 437"/>
          <p:cNvSpPr>
            <a:spLocks noChangeArrowheads="1"/>
          </p:cNvSpPr>
          <p:nvPr/>
        </p:nvSpPr>
        <p:spPr bwMode="auto">
          <a:xfrm>
            <a:off x="179512" y="1700808"/>
            <a:ext cx="6696744" cy="4176464"/>
          </a:xfrm>
          <a:prstGeom prst="roundRect">
            <a:avLst>
              <a:gd name="adj" fmla="val 10767"/>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p>
        </p:txBody>
      </p:sp>
      <p:sp>
        <p:nvSpPr>
          <p:cNvPr id="226" name="ZoneTexte 225"/>
          <p:cNvSpPr txBox="1"/>
          <p:nvPr/>
        </p:nvSpPr>
        <p:spPr>
          <a:xfrm>
            <a:off x="865560" y="1423811"/>
            <a:ext cx="895511" cy="307777"/>
          </a:xfrm>
          <a:prstGeom prst="rect">
            <a:avLst/>
          </a:prstGeom>
          <a:noFill/>
        </p:spPr>
        <p:txBody>
          <a:bodyPr wrap="none">
            <a:spAutoFit/>
          </a:bodyPr>
          <a:lstStyle/>
          <a:p>
            <a:pPr>
              <a:defRPr/>
            </a:pPr>
            <a:r>
              <a:rPr lang="fr-FR" sz="1400" b="1" i="1" dirty="0" smtClean="0">
                <a:effectLst>
                  <a:outerShdw blurRad="38100" dist="38100" dir="2700000" algn="tl">
                    <a:srgbClr val="000000">
                      <a:alpha val="43137"/>
                    </a:srgbClr>
                  </a:outerShdw>
                </a:effectLst>
              </a:rPr>
              <a:t>Adhérent</a:t>
            </a:r>
            <a:endParaRPr lang="en-US" sz="1400" b="1" i="1" dirty="0">
              <a:effectLst>
                <a:outerShdw blurRad="38100" dist="38100" dir="2700000" algn="tl">
                  <a:srgbClr val="000000">
                    <a:alpha val="43137"/>
                  </a:srgbClr>
                </a:outerShdw>
              </a:effectLst>
            </a:endParaRPr>
          </a:p>
        </p:txBody>
      </p:sp>
      <p:sp>
        <p:nvSpPr>
          <p:cNvPr id="41" name="Rectangle à coins arrondis 437"/>
          <p:cNvSpPr>
            <a:spLocks noChangeArrowheads="1"/>
          </p:cNvSpPr>
          <p:nvPr/>
        </p:nvSpPr>
        <p:spPr bwMode="auto">
          <a:xfrm>
            <a:off x="107504" y="1412776"/>
            <a:ext cx="6912768" cy="4536504"/>
          </a:xfrm>
          <a:prstGeom prst="roundRect">
            <a:avLst>
              <a:gd name="adj" fmla="val 10767"/>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p>
            <a:pPr algn="ctr" eaLnBrk="1" hangingPunct="1"/>
            <a:endParaRPr lang="en-US"/>
          </a:p>
        </p:txBody>
      </p:sp>
      <p:sp>
        <p:nvSpPr>
          <p:cNvPr id="42" name="ZoneTexte 41"/>
          <p:cNvSpPr txBox="1"/>
          <p:nvPr/>
        </p:nvSpPr>
        <p:spPr>
          <a:xfrm>
            <a:off x="7668345" y="2627620"/>
            <a:ext cx="999090" cy="369332"/>
          </a:xfrm>
          <a:prstGeom prst="rect">
            <a:avLst/>
          </a:prstGeom>
          <a:noFill/>
        </p:spPr>
        <p:txBody>
          <a:bodyPr wrap="none" rtlCol="0">
            <a:spAutoFit/>
          </a:bodyPr>
          <a:lstStyle/>
          <a:p>
            <a:r>
              <a:rPr lang="fr-FR" dirty="0" smtClean="0">
                <a:solidFill>
                  <a:schemeClr val="bg1"/>
                </a:solidFill>
              </a:rPr>
              <a:t>DWH V2</a:t>
            </a:r>
            <a:endParaRPr lang="fr-FR" dirty="0">
              <a:solidFill>
                <a:schemeClr val="bg1"/>
              </a:solidFill>
            </a:endParaRPr>
          </a:p>
        </p:txBody>
      </p:sp>
      <p:sp>
        <p:nvSpPr>
          <p:cNvPr id="44" name="Rectangle à coins arrondis 43"/>
          <p:cNvSpPr/>
          <p:nvPr/>
        </p:nvSpPr>
        <p:spPr bwMode="auto">
          <a:xfrm>
            <a:off x="6804249" y="1844824"/>
            <a:ext cx="504056" cy="3816424"/>
          </a:xfrm>
          <a:prstGeom prst="roundRect">
            <a:avLst/>
          </a:prstGeom>
          <a:solidFill>
            <a:schemeClr val="bg1">
              <a:lumMod val="50000"/>
            </a:schemeClr>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wordArtVert"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fr-FR" sz="1100" b="1" i="0" u="none" strike="noStrike" cap="none" normalizeH="0" baseline="0" dirty="0" smtClean="0">
                <a:ln>
                  <a:noFill/>
                </a:ln>
                <a:solidFill>
                  <a:schemeClr val="bg1"/>
                </a:solidFill>
                <a:effectLst/>
                <a:latin typeface="Arial" charset="0"/>
                <a:cs typeface="Arial" charset="0"/>
              </a:rPr>
              <a:t>Contrat  d’interface</a:t>
            </a:r>
          </a:p>
        </p:txBody>
      </p:sp>
    </p:spTree>
    <p:extLst>
      <p:ext uri="{BB962C8B-B14F-4D97-AF65-F5344CB8AC3E}">
        <p14:creationId xmlns:p14="http://schemas.microsoft.com/office/powerpoint/2010/main" val="37601326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dirty="0" smtClean="0">
                <a:latin typeface="Arial" charset="0"/>
                <a:cs typeface="Arial" charset="0"/>
              </a:rPr>
              <a:t>Le socle: Le DATAWARE V2</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dirty="0"/>
          </a:p>
        </p:txBody>
      </p:sp>
      <p:sp>
        <p:nvSpPr>
          <p:cNvPr id="57348"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endParaRPr lang="fr-FR" altLang="fr-FR" sz="1300" smtClean="0">
              <a:solidFill>
                <a:prstClr val="black"/>
              </a:solidFill>
            </a:endParaRPr>
          </a:p>
        </p:txBody>
      </p:sp>
    </p:spTree>
    <p:extLst>
      <p:ext uri="{BB962C8B-B14F-4D97-AF65-F5344CB8AC3E}">
        <p14:creationId xmlns:p14="http://schemas.microsoft.com/office/powerpoint/2010/main" val="210526365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bwMode="auto">
          <a:xfrm>
            <a:off x="431800" y="1054100"/>
            <a:ext cx="8307388" cy="539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41313" indent="-341313" eaLnBrk="1" hangingPunct="1">
              <a:buSzTx/>
            </a:pPr>
            <a:r>
              <a:rPr lang="fr-FR" altLang="fr-FR" sz="1600" dirty="0" smtClean="0"/>
              <a:t>Qu’est </a:t>
            </a:r>
            <a:r>
              <a:rPr lang="fr-FR" altLang="fr-FR" sz="1600" dirty="0"/>
              <a:t>ce qu’un DWH ?</a:t>
            </a:r>
          </a:p>
          <a:p>
            <a:pPr marL="741278" lvl="1" indent="-341313" eaLnBrk="1" hangingPunct="1">
              <a:buSzTx/>
            </a:pPr>
            <a:r>
              <a:rPr lang="fr-FR" altLang="fr-FR" sz="1400" dirty="0"/>
              <a:t>Document de présentation (V Ambroise)</a:t>
            </a:r>
          </a:p>
          <a:p>
            <a:pPr marL="741278" lvl="1" indent="-341313" eaLnBrk="1" hangingPunct="1">
              <a:buSzTx/>
            </a:pPr>
            <a:endParaRPr lang="fr-FR" altLang="fr-FR" sz="1400" dirty="0" smtClean="0">
              <a:latin typeface="Arial" charset="0"/>
              <a:cs typeface="Arial" charset="0"/>
            </a:endParaRPr>
          </a:p>
        </p:txBody>
      </p:sp>
      <p:sp>
        <p:nvSpPr>
          <p:cNvPr id="58371" name="Rectangle 2"/>
          <p:cNvSpPr>
            <a:spLocks noGrp="1" noChangeArrowheads="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dirty="0" err="1">
                <a:latin typeface="Arial" charset="0"/>
                <a:cs typeface="Arial" charset="0"/>
              </a:rPr>
              <a:t>Databases</a:t>
            </a:r>
            <a:r>
              <a:rPr lang="fr-FR" altLang="fr-FR" dirty="0">
                <a:latin typeface="Arial" charset="0"/>
                <a:cs typeface="Arial" charset="0"/>
              </a:rPr>
              <a:t> SID V2</a:t>
            </a:r>
            <a:endParaRPr lang="fr-FR" altLang="fr-FR" dirty="0" smtClean="0">
              <a:latin typeface="Arial" charset="0"/>
              <a:cs typeface="Arial" charset="0"/>
            </a:endParaRPr>
          </a:p>
        </p:txBody>
      </p:sp>
      <p:sp>
        <p:nvSpPr>
          <p:cNvPr id="58372"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prstClr val="white"/>
                </a:solidFill>
              </a:rPr>
              <a:t>Définition du cadre normatif</a:t>
            </a:r>
          </a:p>
        </p:txBody>
      </p:sp>
    </p:spTree>
    <p:extLst>
      <p:ext uri="{BB962C8B-B14F-4D97-AF65-F5344CB8AC3E}">
        <p14:creationId xmlns:p14="http://schemas.microsoft.com/office/powerpoint/2010/main" val="30388915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re 1"/>
          <p:cNvSpPr>
            <a:spLocks noGrp="1"/>
          </p:cNvSpPr>
          <p:nvPr>
            <p:ph type="title"/>
          </p:nvPr>
        </p:nvSpPr>
        <p:spPr bwMode="auto">
          <a:xfrm>
            <a:off x="609600" y="57150"/>
            <a:ext cx="6354763" cy="7794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fr-FR" altLang="en-US" smtClean="0">
                <a:latin typeface="Arial" charset="0"/>
                <a:cs typeface="Arial" charset="0"/>
              </a:rPr>
              <a:t>Alimentation du DWH V2 à partir des CDP</a:t>
            </a:r>
          </a:p>
        </p:txBody>
      </p:sp>
      <p:sp>
        <p:nvSpPr>
          <p:cNvPr id="310" name="AutoShape 31"/>
          <p:cNvSpPr>
            <a:spLocks noChangeArrowheads="1"/>
          </p:cNvSpPr>
          <p:nvPr/>
        </p:nvSpPr>
        <p:spPr bwMode="auto">
          <a:xfrm flipH="1">
            <a:off x="3255963" y="1144588"/>
            <a:ext cx="5776912" cy="5303837"/>
          </a:xfrm>
          <a:prstGeom prst="can">
            <a:avLst>
              <a:gd name="adj" fmla="val 8064"/>
            </a:avLst>
          </a:prstGeom>
          <a:solidFill>
            <a:srgbClr val="FF9900"/>
          </a:solidFill>
          <a:ln w="12700">
            <a:solidFill>
              <a:srgbClr val="FFFFFF"/>
            </a:solidFill>
            <a:round/>
            <a:headEnd/>
            <a:tailEnd/>
          </a:ln>
        </p:spPr>
        <p:txBody>
          <a:bodyPr wrap="none" anchor="ctr"/>
          <a:lstStyle/>
          <a:p>
            <a:pPr fontAlgn="auto">
              <a:spcBef>
                <a:spcPts val="0"/>
              </a:spcBef>
              <a:spcAft>
                <a:spcPts val="0"/>
              </a:spcAft>
              <a:defRPr/>
            </a:pPr>
            <a:endParaRPr lang="en-US" altLang="en-US" sz="2200" kern="0">
              <a:solidFill>
                <a:srgbClr val="000000"/>
              </a:solidFill>
              <a:latin typeface="Verdana" pitchFamily="34" charset="0"/>
            </a:endParaRPr>
          </a:p>
        </p:txBody>
      </p:sp>
      <p:sp>
        <p:nvSpPr>
          <p:cNvPr id="311" name="ZoneTexte 123"/>
          <p:cNvSpPr txBox="1">
            <a:spLocks noChangeArrowheads="1"/>
          </p:cNvSpPr>
          <p:nvPr/>
        </p:nvSpPr>
        <p:spPr bwMode="auto">
          <a:xfrm>
            <a:off x="5076825" y="1204913"/>
            <a:ext cx="21367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2200" b="1" kern="0" dirty="0">
                <a:solidFill>
                  <a:srgbClr val="005E8A"/>
                </a:solidFill>
              </a:rPr>
              <a:t>TERADATA</a:t>
            </a:r>
          </a:p>
        </p:txBody>
      </p:sp>
      <p:sp>
        <p:nvSpPr>
          <p:cNvPr id="312" name="AutoShape 31"/>
          <p:cNvSpPr>
            <a:spLocks noChangeArrowheads="1"/>
          </p:cNvSpPr>
          <p:nvPr/>
        </p:nvSpPr>
        <p:spPr bwMode="auto">
          <a:xfrm flipH="1">
            <a:off x="5681663" y="4349750"/>
            <a:ext cx="1130300" cy="1544638"/>
          </a:xfrm>
          <a:prstGeom prst="can">
            <a:avLst>
              <a:gd name="adj" fmla="val 40927"/>
            </a:avLst>
          </a:prstGeom>
          <a:solidFill>
            <a:srgbClr val="F79646"/>
          </a:solidFill>
          <a:ln w="12700">
            <a:solidFill>
              <a:srgbClr val="FFFFFF"/>
            </a:solidFill>
            <a:round/>
            <a:headEnd/>
            <a:tailEnd/>
          </a:ln>
        </p:spPr>
        <p:txBody>
          <a:bodyPr wrap="none" anchor="ctr"/>
          <a:lstStyle/>
          <a:p>
            <a:pPr fontAlgn="auto">
              <a:spcBef>
                <a:spcPts val="0"/>
              </a:spcBef>
              <a:spcAft>
                <a:spcPts val="0"/>
              </a:spcAft>
              <a:defRPr/>
            </a:pPr>
            <a:endParaRPr lang="en-US" altLang="en-US" sz="2200" kern="0">
              <a:solidFill>
                <a:srgbClr val="000000"/>
              </a:solidFill>
              <a:latin typeface="Verdana" pitchFamily="34" charset="0"/>
            </a:endParaRPr>
          </a:p>
        </p:txBody>
      </p:sp>
      <p:grpSp>
        <p:nvGrpSpPr>
          <p:cNvPr id="313" name="Group 11"/>
          <p:cNvGrpSpPr/>
          <p:nvPr/>
        </p:nvGrpSpPr>
        <p:grpSpPr>
          <a:xfrm>
            <a:off x="5780309" y="4868049"/>
            <a:ext cx="464559" cy="426959"/>
            <a:chOff x="1043608" y="1907695"/>
            <a:chExt cx="1160512" cy="1049590"/>
          </a:xfrm>
          <a:solidFill>
            <a:srgbClr val="8064A2">
              <a:lumMod val="75000"/>
            </a:srgbClr>
          </a:solidFill>
        </p:grpSpPr>
        <p:sp>
          <p:nvSpPr>
            <p:cNvPr id="408" name="Organigramme : Stockage interne 48"/>
            <p:cNvSpPr/>
            <p:nvPr/>
          </p:nvSpPr>
          <p:spPr bwMode="auto">
            <a:xfrm>
              <a:off x="1043608" y="190769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09" name="Organigramme : Stockage interne 48"/>
            <p:cNvSpPr/>
            <p:nvPr/>
          </p:nvSpPr>
          <p:spPr bwMode="auto">
            <a:xfrm>
              <a:off x="1700064" y="211028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10" name="Organigramme : Stockage interne 48"/>
            <p:cNvSpPr/>
            <p:nvPr/>
          </p:nvSpPr>
          <p:spPr bwMode="auto">
            <a:xfrm>
              <a:off x="1131474" y="2552104"/>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grpSp>
      <p:grpSp>
        <p:nvGrpSpPr>
          <p:cNvPr id="315" name="Group 4212"/>
          <p:cNvGrpSpPr/>
          <p:nvPr/>
        </p:nvGrpSpPr>
        <p:grpSpPr>
          <a:xfrm>
            <a:off x="5993641" y="5475171"/>
            <a:ext cx="521414" cy="381445"/>
            <a:chOff x="5662813" y="138735"/>
            <a:chExt cx="711880" cy="577249"/>
          </a:xfrm>
          <a:solidFill>
            <a:srgbClr val="8064A2"/>
          </a:solidFill>
          <a:effectLst>
            <a:outerShdw blurRad="50800" dist="25400" dir="2700000">
              <a:srgbClr val="000000">
                <a:alpha val="50000"/>
              </a:srgbClr>
            </a:outerShdw>
          </a:effectLst>
        </p:grpSpPr>
        <p:sp>
          <p:nvSpPr>
            <p:cNvPr id="405" name="Rectangle 404"/>
            <p:cNvSpPr/>
            <p:nvPr/>
          </p:nvSpPr>
          <p:spPr bwMode="auto">
            <a:xfrm>
              <a:off x="5829694" y="13873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fontAlgn="auto">
                <a:spcBef>
                  <a:spcPts val="0"/>
                </a:spcBef>
                <a:spcAft>
                  <a:spcPts val="0"/>
                </a:spcAft>
                <a:defRPr/>
              </a:pPr>
              <a:endParaRPr lang="en-US" sz="2000" kern="0">
                <a:solidFill>
                  <a:srgbClr val="3C3C3B"/>
                </a:solidFill>
                <a:latin typeface="Verdana"/>
              </a:endParaRPr>
            </a:p>
          </p:txBody>
        </p:sp>
        <p:sp>
          <p:nvSpPr>
            <p:cNvPr id="406" name="Rectangle 405"/>
            <p:cNvSpPr/>
            <p:nvPr/>
          </p:nvSpPr>
          <p:spPr bwMode="auto">
            <a:xfrm>
              <a:off x="5746254" y="21960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fontAlgn="auto">
                <a:spcBef>
                  <a:spcPts val="0"/>
                </a:spcBef>
                <a:spcAft>
                  <a:spcPts val="0"/>
                </a:spcAft>
                <a:defRPr/>
              </a:pPr>
              <a:endParaRPr lang="en-US" sz="2000" kern="0">
                <a:solidFill>
                  <a:srgbClr val="3C3C3B"/>
                </a:solidFill>
                <a:latin typeface="Verdana"/>
              </a:endParaRPr>
            </a:p>
          </p:txBody>
        </p:sp>
        <p:sp>
          <p:nvSpPr>
            <p:cNvPr id="407" name="Rectangle 406"/>
            <p:cNvSpPr/>
            <p:nvPr/>
          </p:nvSpPr>
          <p:spPr bwMode="auto">
            <a:xfrm>
              <a:off x="5662813" y="30047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fontAlgn="auto">
                <a:spcBef>
                  <a:spcPts val="0"/>
                </a:spcBef>
                <a:spcAft>
                  <a:spcPts val="0"/>
                </a:spcAft>
                <a:defRPr/>
              </a:pPr>
              <a:endParaRPr lang="en-US" sz="2000" kern="0">
                <a:solidFill>
                  <a:srgbClr val="3C3C3B"/>
                </a:solidFill>
                <a:latin typeface="Verdana"/>
              </a:endParaRPr>
            </a:p>
          </p:txBody>
        </p:sp>
      </p:grpSp>
      <p:sp>
        <p:nvSpPr>
          <p:cNvPr id="316" name="Right Brace 22"/>
          <p:cNvSpPr/>
          <p:nvPr/>
        </p:nvSpPr>
        <p:spPr>
          <a:xfrm rot="5400000">
            <a:off x="6140450" y="4948238"/>
            <a:ext cx="206375" cy="996950"/>
          </a:xfrm>
          <a:prstGeom prst="rightBrace">
            <a:avLst/>
          </a:prstGeom>
          <a:noFill/>
          <a:ln w="9525" cap="flat" cmpd="sng" algn="ctr">
            <a:solidFill>
              <a:srgbClr val="4F81BD">
                <a:shade val="95000"/>
                <a:satMod val="105000"/>
              </a:srgbClr>
            </a:solidFill>
            <a:prstDash val="solid"/>
          </a:ln>
          <a:effectLst/>
        </p:spPr>
        <p:txBody>
          <a:bodyPr anchor="ctr"/>
          <a:lstStyle/>
          <a:p>
            <a:pPr algn="ctr" fontAlgn="auto">
              <a:spcBef>
                <a:spcPts val="0"/>
              </a:spcBef>
              <a:spcAft>
                <a:spcPts val="0"/>
              </a:spcAft>
              <a:defRPr/>
            </a:pPr>
            <a:endParaRPr lang="fr-FR" kern="0">
              <a:solidFill>
                <a:sysClr val="windowText" lastClr="000000"/>
              </a:solidFill>
              <a:latin typeface="Calibri"/>
              <a:cs typeface="+mn-cs"/>
            </a:endParaRPr>
          </a:p>
        </p:txBody>
      </p:sp>
      <p:sp>
        <p:nvSpPr>
          <p:cNvPr id="317" name="TextBox 23"/>
          <p:cNvSpPr txBox="1"/>
          <p:nvPr/>
        </p:nvSpPr>
        <p:spPr>
          <a:xfrm>
            <a:off x="5916613" y="5549900"/>
            <a:ext cx="735012" cy="276225"/>
          </a:xfrm>
          <a:prstGeom prst="rect">
            <a:avLst/>
          </a:prstGeom>
          <a:noFill/>
        </p:spPr>
        <p:txBody>
          <a:bodyPr>
            <a:spAutoFit/>
          </a:bodyPr>
          <a:lstStyle/>
          <a:p>
            <a:pPr algn="ctr" fontAlgn="auto">
              <a:spcBef>
                <a:spcPts val="0"/>
              </a:spcBef>
              <a:spcAft>
                <a:spcPts val="0"/>
              </a:spcAft>
              <a:defRPr/>
            </a:pPr>
            <a:r>
              <a:rPr lang="fr-FR" sz="1200" kern="0" dirty="0">
                <a:solidFill>
                  <a:sysClr val="windowText" lastClr="000000"/>
                </a:solidFill>
              </a:rPr>
              <a:t>Vues</a:t>
            </a:r>
          </a:p>
        </p:txBody>
      </p:sp>
      <p:sp>
        <p:nvSpPr>
          <p:cNvPr id="318" name="ZoneTexte 123"/>
          <p:cNvSpPr txBox="1">
            <a:spLocks noChangeArrowheads="1"/>
          </p:cNvSpPr>
          <p:nvPr/>
        </p:nvSpPr>
        <p:spPr bwMode="auto">
          <a:xfrm>
            <a:off x="5581650" y="4348163"/>
            <a:ext cx="1330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200" b="1" i="1" kern="0" dirty="0" smtClean="0">
                <a:solidFill>
                  <a:schemeClr val="bg1"/>
                </a:solidFill>
              </a:rPr>
              <a:t>Copie </a:t>
            </a:r>
            <a:r>
              <a:rPr lang="fr-FR" altLang="en-US" sz="1200" b="1" i="1" kern="0" smtClean="0">
                <a:solidFill>
                  <a:schemeClr val="bg1"/>
                </a:solidFill>
              </a:rPr>
              <a:t>de Prod</a:t>
            </a:r>
          </a:p>
          <a:p>
            <a:pPr algn="ctr" fontAlgn="auto">
              <a:spcBef>
                <a:spcPts val="0"/>
              </a:spcBef>
              <a:spcAft>
                <a:spcPts val="0"/>
              </a:spcAft>
              <a:defRPr/>
            </a:pPr>
            <a:r>
              <a:rPr lang="fr-FR" altLang="en-US" sz="1200" b="1" i="1" kern="0" smtClean="0">
                <a:solidFill>
                  <a:schemeClr val="bg1"/>
                </a:solidFill>
              </a:rPr>
              <a:t> (Temporal)</a:t>
            </a:r>
            <a:endParaRPr lang="fr-FR" altLang="en-US" sz="1200" b="1" i="1" kern="0" dirty="0">
              <a:solidFill>
                <a:schemeClr val="bg1"/>
              </a:solidFill>
            </a:endParaRPr>
          </a:p>
        </p:txBody>
      </p:sp>
      <p:sp>
        <p:nvSpPr>
          <p:cNvPr id="319" name="AutoShape 31"/>
          <p:cNvSpPr>
            <a:spLocks noChangeArrowheads="1"/>
          </p:cNvSpPr>
          <p:nvPr/>
        </p:nvSpPr>
        <p:spPr bwMode="auto">
          <a:xfrm flipH="1">
            <a:off x="7618413" y="2100263"/>
            <a:ext cx="1325562" cy="2266950"/>
          </a:xfrm>
          <a:prstGeom prst="can">
            <a:avLst>
              <a:gd name="adj" fmla="val 25003"/>
            </a:avLst>
          </a:prstGeom>
          <a:solidFill>
            <a:srgbClr val="C00000"/>
          </a:solidFill>
          <a:ln w="12700">
            <a:solidFill>
              <a:srgbClr val="FFFFFF"/>
            </a:solidFill>
            <a:round/>
            <a:headEnd/>
            <a:tailEnd/>
          </a:ln>
        </p:spPr>
        <p:txBody>
          <a:bodyPr wrap="none" anchor="ctr"/>
          <a:lstStyle/>
          <a:p>
            <a:pPr fontAlgn="auto">
              <a:spcBef>
                <a:spcPts val="0"/>
              </a:spcBef>
              <a:spcAft>
                <a:spcPts val="0"/>
              </a:spcAft>
              <a:defRPr/>
            </a:pPr>
            <a:endParaRPr lang="en-US" altLang="en-US" sz="2200" kern="0">
              <a:solidFill>
                <a:srgbClr val="000000"/>
              </a:solidFill>
              <a:latin typeface="Verdana" pitchFamily="34" charset="0"/>
            </a:endParaRPr>
          </a:p>
        </p:txBody>
      </p:sp>
      <p:sp>
        <p:nvSpPr>
          <p:cNvPr id="320" name="ZoneTexte 123"/>
          <p:cNvSpPr txBox="1">
            <a:spLocks noChangeArrowheads="1"/>
          </p:cNvSpPr>
          <p:nvPr/>
        </p:nvSpPr>
        <p:spPr bwMode="auto">
          <a:xfrm>
            <a:off x="7616825" y="2120900"/>
            <a:ext cx="13303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400" b="1" i="1" kern="0" dirty="0" smtClean="0">
                <a:solidFill>
                  <a:srgbClr val="005E8A"/>
                </a:solidFill>
              </a:rPr>
              <a:t>DWH V2</a:t>
            </a:r>
            <a:endParaRPr lang="fr-FR" altLang="en-US" sz="1400" b="1" i="1" kern="0" dirty="0">
              <a:solidFill>
                <a:srgbClr val="005E8A"/>
              </a:solidFill>
            </a:endParaRPr>
          </a:p>
        </p:txBody>
      </p:sp>
      <p:grpSp>
        <p:nvGrpSpPr>
          <p:cNvPr id="321" name="Group 27"/>
          <p:cNvGrpSpPr/>
          <p:nvPr/>
        </p:nvGrpSpPr>
        <p:grpSpPr>
          <a:xfrm>
            <a:off x="7762511" y="2483388"/>
            <a:ext cx="984483" cy="575695"/>
            <a:chOff x="1043608" y="1904468"/>
            <a:chExt cx="2210358" cy="1142063"/>
          </a:xfrm>
          <a:solidFill>
            <a:srgbClr val="9BBB59">
              <a:lumMod val="75000"/>
            </a:srgbClr>
          </a:solidFill>
        </p:grpSpPr>
        <p:sp>
          <p:nvSpPr>
            <p:cNvPr id="402" name="Organigramme : Stockage interne 48"/>
            <p:cNvSpPr/>
            <p:nvPr/>
          </p:nvSpPr>
          <p:spPr bwMode="auto">
            <a:xfrm>
              <a:off x="1043608" y="190769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03" name="Organigramme : Stockage interne 48"/>
            <p:cNvSpPr/>
            <p:nvPr/>
          </p:nvSpPr>
          <p:spPr bwMode="auto">
            <a:xfrm>
              <a:off x="2749909" y="1904468"/>
              <a:ext cx="504057"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04" name="Organigramme : Stockage interne 48"/>
            <p:cNvSpPr/>
            <p:nvPr/>
          </p:nvSpPr>
          <p:spPr bwMode="auto">
            <a:xfrm>
              <a:off x="1334638" y="2641350"/>
              <a:ext cx="504057"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grpSp>
      <p:grpSp>
        <p:nvGrpSpPr>
          <p:cNvPr id="322" name="Group 4212"/>
          <p:cNvGrpSpPr/>
          <p:nvPr/>
        </p:nvGrpSpPr>
        <p:grpSpPr>
          <a:xfrm>
            <a:off x="8021889" y="3763172"/>
            <a:ext cx="612853" cy="529924"/>
            <a:chOff x="5662813" y="138735"/>
            <a:chExt cx="711880" cy="577249"/>
          </a:xfrm>
          <a:solidFill>
            <a:srgbClr val="9BBB59">
              <a:lumMod val="40000"/>
              <a:lumOff val="60000"/>
            </a:srgbClr>
          </a:solidFill>
          <a:effectLst>
            <a:outerShdw blurRad="50800" dist="25400" dir="2700000">
              <a:srgbClr val="000000">
                <a:alpha val="50000"/>
              </a:srgbClr>
            </a:outerShdw>
          </a:effectLst>
        </p:grpSpPr>
        <p:sp>
          <p:nvSpPr>
            <p:cNvPr id="378" name="Rectangle 377"/>
            <p:cNvSpPr/>
            <p:nvPr/>
          </p:nvSpPr>
          <p:spPr bwMode="auto">
            <a:xfrm>
              <a:off x="5829694" y="13873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fontAlgn="auto">
                <a:spcBef>
                  <a:spcPts val="0"/>
                </a:spcBef>
                <a:spcAft>
                  <a:spcPts val="0"/>
                </a:spcAft>
                <a:defRPr/>
              </a:pPr>
              <a:endParaRPr lang="en-US" sz="2000" kern="0">
                <a:solidFill>
                  <a:srgbClr val="3C3C3B"/>
                </a:solidFill>
                <a:latin typeface="Verdana"/>
              </a:endParaRPr>
            </a:p>
          </p:txBody>
        </p:sp>
        <p:sp>
          <p:nvSpPr>
            <p:cNvPr id="380" name="Rectangle 379"/>
            <p:cNvSpPr/>
            <p:nvPr/>
          </p:nvSpPr>
          <p:spPr bwMode="auto">
            <a:xfrm>
              <a:off x="5746254" y="21960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fontAlgn="auto">
                <a:spcBef>
                  <a:spcPts val="0"/>
                </a:spcBef>
                <a:spcAft>
                  <a:spcPts val="0"/>
                </a:spcAft>
                <a:defRPr/>
              </a:pPr>
              <a:endParaRPr lang="en-US" sz="2000" kern="0">
                <a:solidFill>
                  <a:srgbClr val="3C3C3B"/>
                </a:solidFill>
                <a:latin typeface="Verdana"/>
              </a:endParaRPr>
            </a:p>
          </p:txBody>
        </p:sp>
        <p:sp>
          <p:nvSpPr>
            <p:cNvPr id="385" name="Rectangle 384"/>
            <p:cNvSpPr/>
            <p:nvPr/>
          </p:nvSpPr>
          <p:spPr bwMode="auto">
            <a:xfrm>
              <a:off x="5662813" y="300475"/>
              <a:ext cx="544999" cy="415509"/>
            </a:xfrm>
            <a:prstGeom prst="rect">
              <a:avLst/>
            </a:prstGeom>
            <a:grpFill/>
            <a:ln w="9525" cap="flat" cmpd="sng" algn="ctr">
              <a:noFill/>
              <a:prstDash val="solid"/>
              <a:round/>
              <a:headEnd type="none" w="med" len="med"/>
              <a:tailEnd type="none" w="med" len="med"/>
            </a:ln>
            <a:effectLst>
              <a:innerShdw blurRad="63500" dist="50800" dir="2700000">
                <a:prstClr val="black">
                  <a:alpha val="50000"/>
                </a:prstClr>
              </a:innerShdw>
            </a:effectLst>
            <a:scene3d>
              <a:camera prst="orthographicFront">
                <a:rot lat="1800000" lon="1200000" rev="0"/>
              </a:camera>
              <a:lightRig rig="threePt" dir="t"/>
            </a:scene3d>
          </p:spPr>
          <p:txBody>
            <a:bodyPr lIns="0" tIns="0" rIns="0" bIns="0"/>
            <a:lstStyle/>
            <a:p>
              <a:pPr fontAlgn="auto">
                <a:spcBef>
                  <a:spcPts val="0"/>
                </a:spcBef>
                <a:spcAft>
                  <a:spcPts val="0"/>
                </a:spcAft>
                <a:defRPr/>
              </a:pPr>
              <a:endParaRPr lang="en-US" sz="2000" kern="0">
                <a:solidFill>
                  <a:srgbClr val="3C3C3B"/>
                </a:solidFill>
                <a:latin typeface="Verdana"/>
              </a:endParaRPr>
            </a:p>
          </p:txBody>
        </p:sp>
      </p:grpSp>
      <p:sp>
        <p:nvSpPr>
          <p:cNvPr id="323" name="Right Brace 38"/>
          <p:cNvSpPr/>
          <p:nvPr/>
        </p:nvSpPr>
        <p:spPr>
          <a:xfrm rot="5400000">
            <a:off x="8156575" y="3097213"/>
            <a:ext cx="352425" cy="1031875"/>
          </a:xfrm>
          <a:prstGeom prst="rightBrace">
            <a:avLst/>
          </a:prstGeom>
          <a:noFill/>
          <a:ln w="9525" cap="flat" cmpd="sng" algn="ctr">
            <a:solidFill>
              <a:srgbClr val="9BBB59">
                <a:lumMod val="75000"/>
              </a:srgbClr>
            </a:solidFill>
            <a:prstDash val="solid"/>
          </a:ln>
          <a:effectLst/>
        </p:spPr>
        <p:txBody>
          <a:bodyPr anchor="ctr"/>
          <a:lstStyle/>
          <a:p>
            <a:pPr algn="ctr" fontAlgn="auto">
              <a:spcBef>
                <a:spcPts val="0"/>
              </a:spcBef>
              <a:spcAft>
                <a:spcPts val="0"/>
              </a:spcAft>
              <a:defRPr/>
            </a:pPr>
            <a:endParaRPr lang="fr-FR" kern="0">
              <a:solidFill>
                <a:sysClr val="windowText" lastClr="000000"/>
              </a:solidFill>
              <a:latin typeface="Calibri"/>
              <a:cs typeface="+mn-cs"/>
            </a:endParaRPr>
          </a:p>
        </p:txBody>
      </p:sp>
      <p:sp>
        <p:nvSpPr>
          <p:cNvPr id="324" name="TextBox 39"/>
          <p:cNvSpPr txBox="1"/>
          <p:nvPr/>
        </p:nvSpPr>
        <p:spPr>
          <a:xfrm>
            <a:off x="7707313" y="3959225"/>
            <a:ext cx="1127125" cy="228600"/>
          </a:xfrm>
          <a:prstGeom prst="rect">
            <a:avLst/>
          </a:prstGeom>
          <a:noFill/>
        </p:spPr>
        <p:txBody>
          <a:bodyPr>
            <a:spAutoFit/>
          </a:bodyPr>
          <a:lstStyle/>
          <a:p>
            <a:pPr algn="ctr" fontAlgn="auto">
              <a:spcBef>
                <a:spcPts val="0"/>
              </a:spcBef>
              <a:spcAft>
                <a:spcPts val="0"/>
              </a:spcAft>
              <a:defRPr/>
            </a:pPr>
            <a:r>
              <a:rPr lang="fr-FR" sz="1200" kern="0" dirty="0">
                <a:solidFill>
                  <a:sysClr val="windowText" lastClr="000000"/>
                </a:solidFill>
              </a:rPr>
              <a:t>Vues</a:t>
            </a:r>
          </a:p>
        </p:txBody>
      </p:sp>
      <p:grpSp>
        <p:nvGrpSpPr>
          <p:cNvPr id="325" name="Group 40"/>
          <p:cNvGrpSpPr/>
          <p:nvPr/>
        </p:nvGrpSpPr>
        <p:grpSpPr>
          <a:xfrm>
            <a:off x="8189857" y="2687635"/>
            <a:ext cx="658542" cy="549178"/>
            <a:chOff x="725565" y="1867828"/>
            <a:chExt cx="1478555" cy="1089457"/>
          </a:xfrm>
          <a:solidFill>
            <a:srgbClr val="9BBB59">
              <a:lumMod val="75000"/>
            </a:srgbClr>
          </a:solidFill>
        </p:grpSpPr>
        <p:sp>
          <p:nvSpPr>
            <p:cNvPr id="363" name="Organigramme : Stockage interne 48"/>
            <p:cNvSpPr/>
            <p:nvPr/>
          </p:nvSpPr>
          <p:spPr bwMode="auto">
            <a:xfrm>
              <a:off x="725565" y="1867828"/>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364" name="Organigramme : Stockage interne 48"/>
            <p:cNvSpPr/>
            <p:nvPr/>
          </p:nvSpPr>
          <p:spPr bwMode="auto">
            <a:xfrm>
              <a:off x="1700064" y="211028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366" name="Organigramme : Stockage interne 48"/>
            <p:cNvSpPr/>
            <p:nvPr/>
          </p:nvSpPr>
          <p:spPr bwMode="auto">
            <a:xfrm>
              <a:off x="1131474" y="2552104"/>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grpSp>
      <p:sp>
        <p:nvSpPr>
          <p:cNvPr id="326" name="TextBox 46"/>
          <p:cNvSpPr txBox="1"/>
          <p:nvPr/>
        </p:nvSpPr>
        <p:spPr>
          <a:xfrm>
            <a:off x="7596188" y="3173413"/>
            <a:ext cx="925512" cy="400050"/>
          </a:xfrm>
          <a:prstGeom prst="rect">
            <a:avLst/>
          </a:prstGeom>
          <a:noFill/>
        </p:spPr>
        <p:txBody>
          <a:bodyPr wrap="none">
            <a:spAutoFit/>
          </a:bodyPr>
          <a:lstStyle/>
          <a:p>
            <a:pPr algn="ctr" fontAlgn="auto">
              <a:spcBef>
                <a:spcPts val="0"/>
              </a:spcBef>
              <a:spcAft>
                <a:spcPts val="0"/>
              </a:spcAft>
              <a:defRPr/>
            </a:pPr>
            <a:r>
              <a:rPr lang="fr-FR" sz="1000" kern="0" dirty="0">
                <a:solidFill>
                  <a:schemeClr val="bg1"/>
                </a:solidFill>
              </a:rPr>
              <a:t>Tables Socle</a:t>
            </a:r>
          </a:p>
          <a:p>
            <a:pPr algn="ctr" fontAlgn="auto">
              <a:spcBef>
                <a:spcPts val="0"/>
              </a:spcBef>
              <a:spcAft>
                <a:spcPts val="0"/>
              </a:spcAft>
              <a:defRPr/>
            </a:pPr>
            <a:r>
              <a:rPr lang="fr-FR" sz="1000" kern="0" dirty="0">
                <a:solidFill>
                  <a:schemeClr val="bg1"/>
                </a:solidFill>
              </a:rPr>
              <a:t>Mutualisées</a:t>
            </a:r>
          </a:p>
        </p:txBody>
      </p:sp>
      <p:grpSp>
        <p:nvGrpSpPr>
          <p:cNvPr id="26643" name="Group 45"/>
          <p:cNvGrpSpPr>
            <a:grpSpLocks/>
          </p:cNvGrpSpPr>
          <p:nvPr/>
        </p:nvGrpSpPr>
        <p:grpSpPr bwMode="auto">
          <a:xfrm>
            <a:off x="6003925" y="2100263"/>
            <a:ext cx="1025525" cy="1009650"/>
            <a:chOff x="7116833" y="1726476"/>
            <a:chExt cx="844550" cy="818580"/>
          </a:xfrm>
        </p:grpSpPr>
        <p:sp>
          <p:nvSpPr>
            <p:cNvPr id="360" name="AutoShape 31"/>
            <p:cNvSpPr>
              <a:spLocks noChangeArrowheads="1"/>
            </p:cNvSpPr>
            <p:nvPr/>
          </p:nvSpPr>
          <p:spPr bwMode="auto">
            <a:xfrm flipH="1">
              <a:off x="7183508" y="1726476"/>
              <a:ext cx="711200" cy="818580"/>
            </a:xfrm>
            <a:prstGeom prst="can">
              <a:avLst>
                <a:gd name="adj" fmla="val 25003"/>
              </a:avLst>
            </a:prstGeom>
            <a:solidFill>
              <a:srgbClr val="FF4343"/>
            </a:solidFill>
            <a:ln w="12700">
              <a:solidFill>
                <a:srgbClr val="FFFFFF"/>
              </a:solidFill>
              <a:round/>
              <a:headEnd/>
              <a:tailEnd/>
            </a:ln>
          </p:spPr>
          <p:txBody>
            <a:bodyPr wrap="none" anchor="ctr"/>
            <a:lstStyle/>
            <a:p>
              <a:pPr algn="ctr" fontAlgn="auto">
                <a:spcBef>
                  <a:spcPts val="0"/>
                </a:spcBef>
                <a:spcAft>
                  <a:spcPts val="0"/>
                </a:spcAft>
                <a:defRPr/>
              </a:pPr>
              <a:endParaRPr lang="en-US" altLang="en-US" sz="2200" kern="0">
                <a:solidFill>
                  <a:srgbClr val="000000"/>
                </a:solidFill>
                <a:latin typeface="Verdana" pitchFamily="34" charset="0"/>
              </a:endParaRPr>
            </a:p>
          </p:txBody>
        </p:sp>
        <p:sp>
          <p:nvSpPr>
            <p:cNvPr id="362" name="ZoneTexte 123"/>
            <p:cNvSpPr txBox="1">
              <a:spLocks noChangeArrowheads="1"/>
            </p:cNvSpPr>
            <p:nvPr/>
          </p:nvSpPr>
          <p:spPr bwMode="auto">
            <a:xfrm>
              <a:off x="7116833" y="1900231"/>
              <a:ext cx="844550" cy="42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400" b="1" i="1" kern="0" dirty="0" err="1" smtClean="0">
                  <a:solidFill>
                    <a:srgbClr val="005E8A"/>
                  </a:solidFill>
                </a:rPr>
                <a:t>Staging</a:t>
              </a:r>
              <a:endParaRPr lang="fr-FR" altLang="en-US" sz="1400" b="1" i="1" kern="0" dirty="0" smtClean="0">
                <a:solidFill>
                  <a:srgbClr val="005E8A"/>
                </a:solidFill>
              </a:endParaRPr>
            </a:p>
            <a:p>
              <a:pPr algn="ctr" fontAlgn="auto">
                <a:spcBef>
                  <a:spcPts val="0"/>
                </a:spcBef>
                <a:spcAft>
                  <a:spcPts val="0"/>
                </a:spcAft>
                <a:defRPr/>
              </a:pPr>
              <a:r>
                <a:rPr lang="fr-FR" altLang="en-US" sz="1400" b="1" i="1" kern="0" dirty="0" smtClean="0">
                  <a:solidFill>
                    <a:srgbClr val="005E8A"/>
                  </a:solidFill>
                </a:rPr>
                <a:t>DWH V2</a:t>
              </a:r>
              <a:endParaRPr lang="fr-FR" altLang="en-US" sz="1400" b="1" i="1" kern="0" dirty="0">
                <a:solidFill>
                  <a:srgbClr val="005E8A"/>
                </a:solidFill>
              </a:endParaRPr>
            </a:p>
          </p:txBody>
        </p:sp>
      </p:grpSp>
      <p:cxnSp>
        <p:nvCxnSpPr>
          <p:cNvPr id="328" name="Straight Connector 52"/>
          <p:cNvCxnSpPr/>
          <p:nvPr/>
        </p:nvCxnSpPr>
        <p:spPr>
          <a:xfrm flipH="1" flipV="1">
            <a:off x="5292725" y="1655763"/>
            <a:ext cx="0" cy="4294187"/>
          </a:xfrm>
          <a:prstGeom prst="line">
            <a:avLst/>
          </a:prstGeom>
          <a:noFill/>
          <a:ln w="25400" cap="flat" cmpd="sng" algn="ctr">
            <a:solidFill>
              <a:sysClr val="windowText" lastClr="000000">
                <a:lumMod val="75000"/>
                <a:lumOff val="25000"/>
                <a:alpha val="34000"/>
              </a:sysClr>
            </a:solidFill>
            <a:prstDash val="dash"/>
          </a:ln>
          <a:effectLst>
            <a:outerShdw blurRad="50800" dist="38100" dir="5400000" algn="t" rotWithShape="0">
              <a:prstClr val="black">
                <a:alpha val="40000"/>
              </a:prstClr>
            </a:outerShdw>
          </a:effectLst>
        </p:spPr>
      </p:cxnSp>
      <p:cxnSp>
        <p:nvCxnSpPr>
          <p:cNvPr id="26645" name="Elbow Connector 74"/>
          <p:cNvCxnSpPr>
            <a:cxnSpLocks noChangeShapeType="1"/>
            <a:stCxn id="360" idx="2"/>
            <a:endCxn id="319" idx="4"/>
          </p:cNvCxnSpPr>
          <p:nvPr/>
        </p:nvCxnSpPr>
        <p:spPr bwMode="auto">
          <a:xfrm>
            <a:off x="6948488" y="2605088"/>
            <a:ext cx="669925" cy="628650"/>
          </a:xfrm>
          <a:prstGeom prst="bentConnector3">
            <a:avLst>
              <a:gd name="adj1" fmla="val 50000"/>
            </a:avLst>
          </a:prstGeom>
          <a:noFill/>
          <a:ln w="22225" algn="ctr">
            <a:solidFill>
              <a:srgbClr val="0070C0"/>
            </a:solidFill>
            <a:miter lim="800000"/>
            <a:headEnd/>
            <a:tailEnd type="stealth" w="lg" len="med"/>
          </a:ln>
          <a:extLst>
            <a:ext uri="{909E8E84-426E-40DD-AFC4-6F175D3DCCD1}">
              <a14:hiddenFill xmlns:a14="http://schemas.microsoft.com/office/drawing/2010/main">
                <a:noFill/>
              </a14:hiddenFill>
            </a:ext>
          </a:extLst>
        </p:spPr>
      </p:cxnSp>
      <p:cxnSp>
        <p:nvCxnSpPr>
          <p:cNvPr id="26646" name="Elbow Connector 75"/>
          <p:cNvCxnSpPr>
            <a:cxnSpLocks noChangeShapeType="1"/>
            <a:stCxn id="312" idx="1"/>
            <a:endCxn id="360" idx="3"/>
          </p:cNvCxnSpPr>
          <p:nvPr/>
        </p:nvCxnSpPr>
        <p:spPr bwMode="auto">
          <a:xfrm rot="5400000" flipH="1" flipV="1">
            <a:off x="5761832" y="3594894"/>
            <a:ext cx="1239837" cy="269875"/>
          </a:xfrm>
          <a:prstGeom prst="bentConnector3">
            <a:avLst>
              <a:gd name="adj1" fmla="val 50000"/>
            </a:avLst>
          </a:prstGeom>
          <a:noFill/>
          <a:ln w="22225" algn="ctr">
            <a:solidFill>
              <a:srgbClr val="984807"/>
            </a:solidFill>
            <a:prstDash val="lgDash"/>
            <a:miter lim="800000"/>
            <a:headEnd/>
            <a:tailEnd type="stealth" w="lg" len="med"/>
          </a:ln>
          <a:extLst>
            <a:ext uri="{909E8E84-426E-40DD-AFC4-6F175D3DCCD1}">
              <a14:hiddenFill xmlns:a14="http://schemas.microsoft.com/office/drawing/2010/main">
                <a:noFill/>
              </a14:hiddenFill>
            </a:ext>
          </a:extLst>
        </p:spPr>
      </p:cxnSp>
      <p:sp>
        <p:nvSpPr>
          <p:cNvPr id="342" name="TextBox 119"/>
          <p:cNvSpPr txBox="1"/>
          <p:nvPr/>
        </p:nvSpPr>
        <p:spPr>
          <a:xfrm>
            <a:off x="6962775" y="2366963"/>
            <a:ext cx="654050" cy="249237"/>
          </a:xfrm>
          <a:prstGeom prst="rect">
            <a:avLst/>
          </a:prstGeom>
          <a:noFill/>
        </p:spPr>
        <p:txBody>
          <a:bodyPr>
            <a:spAutoFit/>
          </a:bodyPr>
          <a:lstStyle/>
          <a:p>
            <a:pPr algn="ctr" fontAlgn="auto">
              <a:spcBef>
                <a:spcPts val="0"/>
              </a:spcBef>
              <a:spcAft>
                <a:spcPts val="0"/>
              </a:spcAft>
              <a:defRPr/>
            </a:pPr>
            <a:r>
              <a:rPr lang="fr-FR" sz="1000" b="1" kern="0" dirty="0">
                <a:solidFill>
                  <a:sysClr val="windowText" lastClr="000000"/>
                </a:solidFill>
              </a:rPr>
              <a:t>DTS</a:t>
            </a:r>
          </a:p>
        </p:txBody>
      </p:sp>
      <p:cxnSp>
        <p:nvCxnSpPr>
          <p:cNvPr id="26648" name="Elbow Connector 140"/>
          <p:cNvCxnSpPr>
            <a:cxnSpLocks noChangeShapeType="1"/>
            <a:stCxn id="112" idx="3"/>
            <a:endCxn id="312" idx="4"/>
          </p:cNvCxnSpPr>
          <p:nvPr/>
        </p:nvCxnSpPr>
        <p:spPr bwMode="auto">
          <a:xfrm rot="16200000" flipH="1">
            <a:off x="4736306" y="4177507"/>
            <a:ext cx="930275" cy="960438"/>
          </a:xfrm>
          <a:prstGeom prst="bentConnector2">
            <a:avLst/>
          </a:prstGeom>
          <a:noFill/>
          <a:ln w="22225" algn="ctr">
            <a:solidFill>
              <a:srgbClr val="984807"/>
            </a:solidFill>
            <a:miter lim="800000"/>
            <a:headEnd/>
            <a:tailEnd type="stealth" w="lg" len="med"/>
          </a:ln>
          <a:extLst>
            <a:ext uri="{909E8E84-426E-40DD-AFC4-6F175D3DCCD1}">
              <a14:hiddenFill xmlns:a14="http://schemas.microsoft.com/office/drawing/2010/main">
                <a:noFill/>
              </a14:hiddenFill>
            </a:ext>
          </a:extLst>
        </p:spPr>
      </p:cxnSp>
      <p:sp>
        <p:nvSpPr>
          <p:cNvPr id="346" name="TextBox 149"/>
          <p:cNvSpPr txBox="1"/>
          <p:nvPr/>
        </p:nvSpPr>
        <p:spPr>
          <a:xfrm>
            <a:off x="6016625" y="3449638"/>
            <a:ext cx="468313" cy="244475"/>
          </a:xfrm>
          <a:prstGeom prst="rect">
            <a:avLst/>
          </a:prstGeom>
          <a:noFill/>
        </p:spPr>
        <p:txBody>
          <a:bodyPr>
            <a:spAutoFit/>
          </a:bodyPr>
          <a:lstStyle/>
          <a:p>
            <a:pPr algn="ctr" fontAlgn="auto">
              <a:spcBef>
                <a:spcPts val="0"/>
              </a:spcBef>
              <a:spcAft>
                <a:spcPts val="0"/>
              </a:spcAft>
              <a:defRPr/>
            </a:pPr>
            <a:r>
              <a:rPr lang="fr-FR" sz="1000" b="1" kern="0" dirty="0">
                <a:solidFill>
                  <a:sysClr val="windowText" lastClr="000000"/>
                </a:solidFill>
              </a:rPr>
              <a:t>TPT</a:t>
            </a:r>
          </a:p>
        </p:txBody>
      </p:sp>
      <p:grpSp>
        <p:nvGrpSpPr>
          <p:cNvPr id="26650" name="Group 122"/>
          <p:cNvGrpSpPr>
            <a:grpSpLocks/>
          </p:cNvGrpSpPr>
          <p:nvPr/>
        </p:nvGrpSpPr>
        <p:grpSpPr bwMode="auto">
          <a:xfrm>
            <a:off x="3419475" y="6010275"/>
            <a:ext cx="5449888" cy="320675"/>
            <a:chOff x="4424425" y="7109597"/>
            <a:chExt cx="6071267" cy="308107"/>
          </a:xfrm>
        </p:grpSpPr>
        <p:sp>
          <p:nvSpPr>
            <p:cNvPr id="350" name="AutoShape 31"/>
            <p:cNvSpPr>
              <a:spLocks noChangeArrowheads="1"/>
            </p:cNvSpPr>
            <p:nvPr/>
          </p:nvSpPr>
          <p:spPr bwMode="auto">
            <a:xfrm flipH="1">
              <a:off x="4424425" y="7109597"/>
              <a:ext cx="6071267" cy="288279"/>
            </a:xfrm>
            <a:prstGeom prst="can">
              <a:avLst>
                <a:gd name="adj" fmla="val 25003"/>
              </a:avLst>
            </a:prstGeom>
            <a:solidFill>
              <a:srgbClr val="F79646">
                <a:lumMod val="40000"/>
                <a:lumOff val="60000"/>
              </a:srgbClr>
            </a:solidFill>
            <a:ln w="12700">
              <a:solidFill>
                <a:srgbClr val="FFFFFF"/>
              </a:solidFill>
              <a:round/>
              <a:headEnd/>
              <a:tailEnd/>
            </a:ln>
          </p:spPr>
          <p:txBody>
            <a:bodyPr wrap="none" anchor="ctr"/>
            <a:lstStyle/>
            <a:p>
              <a:pPr algn="ctr" fontAlgn="auto">
                <a:spcBef>
                  <a:spcPts val="0"/>
                </a:spcBef>
                <a:spcAft>
                  <a:spcPts val="0"/>
                </a:spcAft>
                <a:defRPr/>
              </a:pPr>
              <a:endParaRPr lang="en-US" altLang="en-US" sz="2200" kern="0">
                <a:solidFill>
                  <a:srgbClr val="000000"/>
                </a:solidFill>
                <a:latin typeface="Verdana" pitchFamily="34" charset="0"/>
              </a:endParaRPr>
            </a:p>
          </p:txBody>
        </p:sp>
        <p:sp>
          <p:nvSpPr>
            <p:cNvPr id="351" name="ZoneTexte 123"/>
            <p:cNvSpPr txBox="1">
              <a:spLocks noChangeArrowheads="1"/>
            </p:cNvSpPr>
            <p:nvPr/>
          </p:nvSpPr>
          <p:spPr bwMode="auto">
            <a:xfrm>
              <a:off x="4594201" y="7199589"/>
              <a:ext cx="5800686" cy="21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200" b="1" i="1" kern="0" dirty="0" smtClean="0">
                  <a:solidFill>
                    <a:srgbClr val="005E8A"/>
                  </a:solidFill>
                </a:rPr>
                <a:t>Suivi Traitements (</a:t>
              </a:r>
              <a:r>
                <a:rPr lang="fr-FR" altLang="en-US" sz="1200" b="1" i="1" kern="0" dirty="0" err="1" smtClean="0">
                  <a:solidFill>
                    <a:srgbClr val="005E8A"/>
                  </a:solidFill>
                </a:rPr>
                <a:t>Metatech</a:t>
              </a:r>
              <a:r>
                <a:rPr lang="fr-FR" altLang="en-US" sz="1200" b="1" i="1" kern="0" dirty="0" smtClean="0">
                  <a:solidFill>
                    <a:srgbClr val="005E8A"/>
                  </a:solidFill>
                </a:rPr>
                <a:t>)</a:t>
              </a:r>
              <a:endParaRPr lang="fr-FR" altLang="en-US" sz="1200" b="1" i="1" kern="0" dirty="0">
                <a:solidFill>
                  <a:srgbClr val="005E8A"/>
                </a:solidFill>
              </a:endParaRPr>
            </a:p>
          </p:txBody>
        </p:sp>
      </p:grpSp>
      <p:sp>
        <p:nvSpPr>
          <p:cNvPr id="411" name="Rectangle 410"/>
          <p:cNvSpPr/>
          <p:nvPr/>
        </p:nvSpPr>
        <p:spPr>
          <a:xfrm>
            <a:off x="112713" y="1204913"/>
            <a:ext cx="2587625" cy="4899025"/>
          </a:xfrm>
          <a:prstGeom prst="rect">
            <a:avLst/>
          </a:prstGeom>
          <a:solidFill>
            <a:srgbClr val="92D050"/>
          </a:solidFill>
          <a:ln>
            <a:noFill/>
          </a:ln>
        </p:spPr>
        <p:style>
          <a:lnRef idx="1">
            <a:schemeClr val="accent2"/>
          </a:lnRef>
          <a:fillRef idx="2">
            <a:schemeClr val="accent2"/>
          </a:fillRef>
          <a:effectRef idx="1">
            <a:schemeClr val="accent2"/>
          </a:effectRef>
          <a:fontRef idx="minor">
            <a:schemeClr val="dk1"/>
          </a:fontRef>
        </p:style>
        <p:txBody>
          <a:bodyPr tIns="2772000"/>
          <a:lstStyle/>
          <a:p>
            <a:pPr algn="ctr">
              <a:defRPr/>
            </a:pPr>
            <a:endParaRPr lang="fr-FR" sz="1400" b="1" dirty="0">
              <a:solidFill>
                <a:prstClr val="black"/>
              </a:solidFill>
            </a:endParaRPr>
          </a:p>
        </p:txBody>
      </p:sp>
      <p:cxnSp>
        <p:nvCxnSpPr>
          <p:cNvPr id="413" name="Straight Connector 82"/>
          <p:cNvCxnSpPr/>
          <p:nvPr/>
        </p:nvCxnSpPr>
        <p:spPr>
          <a:xfrm flipH="1" flipV="1">
            <a:off x="158750" y="3638550"/>
            <a:ext cx="2468563" cy="6350"/>
          </a:xfrm>
          <a:prstGeom prst="line">
            <a:avLst/>
          </a:prstGeom>
          <a:ln w="25400">
            <a:solidFill>
              <a:schemeClr val="tx1">
                <a:lumMod val="75000"/>
                <a:lumOff val="25000"/>
                <a:alpha val="34000"/>
              </a:schemeClr>
            </a:solidFill>
            <a:prstDash val="dash"/>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6653" name="ZoneTexte 123"/>
          <p:cNvSpPr txBox="1">
            <a:spLocks noChangeArrowheads="1"/>
          </p:cNvSpPr>
          <p:nvPr/>
        </p:nvSpPr>
        <p:spPr bwMode="auto">
          <a:xfrm>
            <a:off x="-36513" y="3233738"/>
            <a:ext cx="844551"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en-US" sz="1600" b="1" i="1">
                <a:solidFill>
                  <a:srgbClr val="002060"/>
                </a:solidFill>
              </a:rPr>
              <a:t>MVS</a:t>
            </a:r>
          </a:p>
        </p:txBody>
      </p:sp>
      <p:sp>
        <p:nvSpPr>
          <p:cNvPr id="26654" name="ZoneTexte 123"/>
          <p:cNvSpPr txBox="1">
            <a:spLocks noChangeArrowheads="1"/>
          </p:cNvSpPr>
          <p:nvPr/>
        </p:nvSpPr>
        <p:spPr bwMode="auto">
          <a:xfrm>
            <a:off x="68263" y="5738813"/>
            <a:ext cx="8445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en-US" sz="1600" b="1" i="1">
                <a:solidFill>
                  <a:srgbClr val="002060"/>
                </a:solidFill>
              </a:rPr>
              <a:t>OPEN</a:t>
            </a:r>
          </a:p>
        </p:txBody>
      </p:sp>
      <p:sp>
        <p:nvSpPr>
          <p:cNvPr id="416" name="Rounded Rectangle 112"/>
          <p:cNvSpPr/>
          <p:nvPr/>
        </p:nvSpPr>
        <p:spPr>
          <a:xfrm>
            <a:off x="1332062" y="1809896"/>
            <a:ext cx="1241718" cy="1125005"/>
          </a:xfrm>
          <a:prstGeom prst="roundRect">
            <a:avLst/>
          </a:prstGeom>
          <a:solidFill>
            <a:srgbClr val="0070C0"/>
          </a:solidFill>
        </p:spPr>
        <p:style>
          <a:lnRef idx="0">
            <a:schemeClr val="accent1"/>
          </a:lnRef>
          <a:fillRef idx="3">
            <a:schemeClr val="accent1"/>
          </a:fillRef>
          <a:effectRef idx="3">
            <a:schemeClr val="accent1"/>
          </a:effectRef>
          <a:fontRef idx="minor">
            <a:schemeClr val="lt1"/>
          </a:fontRef>
        </p:style>
        <p:txBody>
          <a:bodyPr lIns="102870" tIns="51435" rIns="102870" bIns="51435"/>
          <a:lstStyle/>
          <a:p>
            <a:pPr algn="ctr">
              <a:defRPr/>
            </a:pPr>
            <a:r>
              <a:rPr lang="fr-FR" sz="1000" b="1" dirty="0">
                <a:solidFill>
                  <a:schemeClr val="tx1"/>
                </a:solidFill>
              </a:rPr>
              <a:t>PCL</a:t>
            </a:r>
            <a:endParaRPr lang="fr-FR" sz="1400" b="1" dirty="0">
              <a:solidFill>
                <a:schemeClr val="tx1"/>
              </a:solidFill>
            </a:endParaRPr>
          </a:p>
        </p:txBody>
      </p:sp>
      <p:sp>
        <p:nvSpPr>
          <p:cNvPr id="26658" name="AutoShape 20"/>
          <p:cNvSpPr>
            <a:spLocks noChangeArrowheads="1"/>
          </p:cNvSpPr>
          <p:nvPr/>
        </p:nvSpPr>
        <p:spPr bwMode="auto">
          <a:xfrm>
            <a:off x="1495425" y="2116138"/>
            <a:ext cx="914400" cy="530225"/>
          </a:xfrm>
          <a:prstGeom prst="roundRect">
            <a:avLst>
              <a:gd name="adj" fmla="val 16667"/>
            </a:avLst>
          </a:prstGeom>
          <a:solidFill>
            <a:srgbClr val="A10007"/>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fr-FR" sz="1000">
                <a:solidFill>
                  <a:srgbClr val="FFFFFF"/>
                </a:solidFill>
                <a:latin typeface="Verdana" pitchFamily="34" charset="0"/>
              </a:rPr>
              <a:t>Teradata</a:t>
            </a:r>
          </a:p>
          <a:p>
            <a:pPr algn="ctr" eaLnBrk="1" hangingPunct="1"/>
            <a:r>
              <a:rPr lang="en-US" altLang="fr-FR" sz="1000">
                <a:solidFill>
                  <a:srgbClr val="FFFFFF"/>
                </a:solidFill>
                <a:latin typeface="Verdana" pitchFamily="34" charset="0"/>
              </a:rPr>
              <a:t>Parallel</a:t>
            </a:r>
          </a:p>
          <a:p>
            <a:pPr algn="ctr" eaLnBrk="1" hangingPunct="1"/>
            <a:r>
              <a:rPr lang="en-US" altLang="fr-FR" sz="1000">
                <a:solidFill>
                  <a:srgbClr val="FFFFFF"/>
                </a:solidFill>
                <a:latin typeface="Verdana" pitchFamily="34" charset="0"/>
              </a:rPr>
              <a:t>Transporter</a:t>
            </a:r>
          </a:p>
        </p:txBody>
      </p:sp>
      <p:sp>
        <p:nvSpPr>
          <p:cNvPr id="418" name="Rounded Rectangle 116"/>
          <p:cNvSpPr/>
          <p:nvPr/>
        </p:nvSpPr>
        <p:spPr>
          <a:xfrm>
            <a:off x="1339831" y="3892986"/>
            <a:ext cx="1241718" cy="1125005"/>
          </a:xfrm>
          <a:prstGeom prst="roundRect">
            <a:avLst/>
          </a:prstGeom>
          <a:solidFill>
            <a:schemeClr val="accent2">
              <a:lumMod val="40000"/>
              <a:lumOff val="60000"/>
            </a:schemeClr>
          </a:solidFill>
        </p:spPr>
        <p:style>
          <a:lnRef idx="0">
            <a:schemeClr val="accent1"/>
          </a:lnRef>
          <a:fillRef idx="3">
            <a:schemeClr val="accent1"/>
          </a:fillRef>
          <a:effectRef idx="3">
            <a:schemeClr val="accent1"/>
          </a:effectRef>
          <a:fontRef idx="minor">
            <a:schemeClr val="lt1"/>
          </a:fontRef>
        </p:style>
        <p:txBody>
          <a:bodyPr lIns="102870" tIns="51435" rIns="102870" bIns="51435"/>
          <a:lstStyle/>
          <a:p>
            <a:pPr algn="ctr">
              <a:defRPr/>
            </a:pPr>
            <a:r>
              <a:rPr lang="fr-FR" sz="1000" b="1" dirty="0">
                <a:solidFill>
                  <a:schemeClr val="tx1"/>
                </a:solidFill>
              </a:rPr>
              <a:t>SHELL</a:t>
            </a:r>
            <a:endParaRPr lang="fr-FR" sz="1400" b="1" dirty="0">
              <a:solidFill>
                <a:schemeClr val="tx1"/>
              </a:solidFill>
            </a:endParaRPr>
          </a:p>
        </p:txBody>
      </p:sp>
      <p:sp>
        <p:nvSpPr>
          <p:cNvPr id="26662" name="AutoShape 20"/>
          <p:cNvSpPr>
            <a:spLocks noChangeArrowheads="1"/>
          </p:cNvSpPr>
          <p:nvPr/>
        </p:nvSpPr>
        <p:spPr bwMode="auto">
          <a:xfrm>
            <a:off x="1503363" y="4225925"/>
            <a:ext cx="914400" cy="530225"/>
          </a:xfrm>
          <a:prstGeom prst="roundRect">
            <a:avLst>
              <a:gd name="adj" fmla="val 16667"/>
            </a:avLst>
          </a:prstGeom>
          <a:solidFill>
            <a:srgbClr val="A10007"/>
          </a:solidFill>
          <a:ln>
            <a:noFill/>
          </a:ln>
          <a:effectLst/>
          <a:extLst>
            <a:ext uri="{91240B29-F687-4F45-9708-019B960494DF}">
              <a14:hiddenLine xmlns:a14="http://schemas.microsoft.com/office/drawing/2010/main" w="19050">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altLang="fr-FR" sz="1000">
                <a:solidFill>
                  <a:srgbClr val="FFFFFF"/>
                </a:solidFill>
                <a:latin typeface="Verdana" pitchFamily="34" charset="0"/>
              </a:rPr>
              <a:t>Teradata</a:t>
            </a:r>
          </a:p>
          <a:p>
            <a:pPr algn="ctr" eaLnBrk="1" hangingPunct="1"/>
            <a:r>
              <a:rPr lang="en-US" altLang="fr-FR" sz="1000">
                <a:solidFill>
                  <a:srgbClr val="FFFFFF"/>
                </a:solidFill>
                <a:latin typeface="Verdana" pitchFamily="34" charset="0"/>
              </a:rPr>
              <a:t>Parallel</a:t>
            </a:r>
          </a:p>
          <a:p>
            <a:pPr algn="ctr" eaLnBrk="1" hangingPunct="1"/>
            <a:r>
              <a:rPr lang="en-US" altLang="fr-FR" sz="1000">
                <a:solidFill>
                  <a:srgbClr val="FFFFFF"/>
                </a:solidFill>
                <a:latin typeface="Verdana" pitchFamily="34" charset="0"/>
              </a:rPr>
              <a:t>Transporter</a:t>
            </a:r>
          </a:p>
        </p:txBody>
      </p:sp>
      <p:grpSp>
        <p:nvGrpSpPr>
          <p:cNvPr id="26663" name="Groupe 3"/>
          <p:cNvGrpSpPr>
            <a:grpSpLocks/>
          </p:cNvGrpSpPr>
          <p:nvPr/>
        </p:nvGrpSpPr>
        <p:grpSpPr bwMode="auto">
          <a:xfrm>
            <a:off x="136525" y="2133600"/>
            <a:ext cx="444500" cy="461963"/>
            <a:chOff x="179512" y="2348880"/>
            <a:chExt cx="618881" cy="503686"/>
          </a:xfrm>
        </p:grpSpPr>
        <p:sp>
          <p:nvSpPr>
            <p:cNvPr id="425" name="Organigramme : Stockage à accès séquentiel 82"/>
            <p:cNvSpPr/>
            <p:nvPr/>
          </p:nvSpPr>
          <p:spPr bwMode="auto">
            <a:xfrm>
              <a:off x="179512" y="2348880"/>
              <a:ext cx="415534" cy="313289"/>
            </a:xfrm>
            <a:prstGeom prst="flowChartMagneticTape">
              <a:avLst/>
            </a:prstGeom>
            <a:solidFill>
              <a:srgbClr val="00B050"/>
            </a:solidFill>
            <a:ln w="9525" cap="flat" cmpd="sng" algn="ctr">
              <a:solidFill>
                <a:schemeClr val="bg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sp>
          <p:nvSpPr>
            <p:cNvPr id="426" name="Organigramme : Stockage à accès séquentiel 82"/>
            <p:cNvSpPr/>
            <p:nvPr/>
          </p:nvSpPr>
          <p:spPr bwMode="auto">
            <a:xfrm>
              <a:off x="281185" y="2444079"/>
              <a:ext cx="415534" cy="313288"/>
            </a:xfrm>
            <a:prstGeom prst="flowChartMagneticTape">
              <a:avLst/>
            </a:prstGeom>
            <a:solidFill>
              <a:srgbClr val="00B050"/>
            </a:solidFill>
            <a:ln w="9525" cap="flat" cmpd="sng" algn="ctr">
              <a:solidFill>
                <a:schemeClr val="bg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sp>
          <p:nvSpPr>
            <p:cNvPr id="427" name="Organigramme : Stockage à accès séquentiel 82"/>
            <p:cNvSpPr/>
            <p:nvPr/>
          </p:nvSpPr>
          <p:spPr bwMode="auto">
            <a:xfrm>
              <a:off x="382859" y="2539277"/>
              <a:ext cx="415534" cy="313289"/>
            </a:xfrm>
            <a:prstGeom prst="flowChartMagneticTape">
              <a:avLst/>
            </a:prstGeom>
            <a:solidFill>
              <a:srgbClr val="00B050"/>
            </a:solidFill>
            <a:ln w="9525" cap="flat" cmpd="sng" algn="ctr">
              <a:solidFill>
                <a:schemeClr val="bg1"/>
              </a:solidFill>
              <a:prstDash val="sysDash"/>
              <a:round/>
              <a:headEnd type="none" w="med" len="med"/>
              <a:tailEnd type="none" w="med" len="med"/>
            </a:ln>
            <a:effectLst/>
          </p:spPr>
          <p:txBody>
            <a:bodyPr lIns="0" tIns="0" rIns="0" bIns="0"/>
            <a:lstStyle/>
            <a:p>
              <a:pPr fontAlgn="auto">
                <a:spcBef>
                  <a:spcPts val="0"/>
                </a:spcBef>
                <a:spcAft>
                  <a:spcPts val="0"/>
                </a:spcAft>
                <a:defRPr/>
              </a:pPr>
              <a:endParaRPr lang="fr-FR">
                <a:latin typeface="+mn-lt"/>
                <a:cs typeface="+mn-cs"/>
              </a:endParaRPr>
            </a:p>
          </p:txBody>
        </p:sp>
      </p:grpSp>
      <p:sp>
        <p:nvSpPr>
          <p:cNvPr id="26664" name="Chevron 7"/>
          <p:cNvSpPr>
            <a:spLocks noChangeArrowheads="1"/>
          </p:cNvSpPr>
          <p:nvPr/>
        </p:nvSpPr>
        <p:spPr bwMode="auto">
          <a:xfrm>
            <a:off x="755650" y="2049463"/>
            <a:ext cx="504825" cy="596900"/>
          </a:xfrm>
          <a:prstGeom prst="chevron">
            <a:avLst>
              <a:gd name="adj" fmla="val 50000"/>
            </a:avLst>
          </a:prstGeom>
          <a:noFill/>
          <a:ln w="25400" algn="ctr">
            <a:solidFill>
              <a:schemeClr val="bg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fr-FR"/>
          </a:p>
        </p:txBody>
      </p:sp>
      <p:sp>
        <p:nvSpPr>
          <p:cNvPr id="26665" name="Chevron 430"/>
          <p:cNvSpPr>
            <a:spLocks noChangeArrowheads="1"/>
          </p:cNvSpPr>
          <p:nvPr/>
        </p:nvSpPr>
        <p:spPr bwMode="auto">
          <a:xfrm>
            <a:off x="755650" y="4205288"/>
            <a:ext cx="504825" cy="596900"/>
          </a:xfrm>
          <a:prstGeom prst="chevron">
            <a:avLst>
              <a:gd name="adj" fmla="val 50000"/>
            </a:avLst>
          </a:prstGeom>
          <a:noFill/>
          <a:ln w="25400" algn="ctr">
            <a:solidFill>
              <a:schemeClr val="bg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fr-FR"/>
          </a:p>
        </p:txBody>
      </p:sp>
      <p:sp>
        <p:nvSpPr>
          <p:cNvPr id="432" name="ZoneTexte 123"/>
          <p:cNvSpPr txBox="1">
            <a:spLocks noChangeArrowheads="1"/>
          </p:cNvSpPr>
          <p:nvPr/>
        </p:nvSpPr>
        <p:spPr bwMode="auto">
          <a:xfrm>
            <a:off x="250825" y="1196975"/>
            <a:ext cx="21367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2200" b="1" kern="0" smtClean="0">
                <a:solidFill>
                  <a:srgbClr val="005E8A"/>
                </a:solidFill>
              </a:rPr>
              <a:t>SIO</a:t>
            </a:r>
            <a:endParaRPr lang="fr-FR" altLang="en-US" sz="2200" b="1" kern="0" dirty="0">
              <a:solidFill>
                <a:srgbClr val="005E8A"/>
              </a:solidFill>
            </a:endParaRPr>
          </a:p>
        </p:txBody>
      </p:sp>
      <p:sp>
        <p:nvSpPr>
          <p:cNvPr id="26667" name="ZoneTexte 8"/>
          <p:cNvSpPr txBox="1">
            <a:spLocks noChangeArrowheads="1"/>
          </p:cNvSpPr>
          <p:nvPr/>
        </p:nvSpPr>
        <p:spPr bwMode="auto">
          <a:xfrm>
            <a:off x="141288" y="2636838"/>
            <a:ext cx="758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1000">
                <a:solidFill>
                  <a:schemeClr val="bg1"/>
                </a:solidFill>
              </a:rPr>
              <a:t>Fichiers Sources</a:t>
            </a:r>
            <a:endParaRPr lang="en-US" altLang="fr-FR" sz="1000">
              <a:solidFill>
                <a:schemeClr val="bg1"/>
              </a:solidFill>
            </a:endParaRPr>
          </a:p>
        </p:txBody>
      </p:sp>
      <p:sp>
        <p:nvSpPr>
          <p:cNvPr id="26668" name="ZoneTexte 432"/>
          <p:cNvSpPr txBox="1">
            <a:spLocks noChangeArrowheads="1"/>
          </p:cNvSpPr>
          <p:nvPr/>
        </p:nvSpPr>
        <p:spPr bwMode="auto">
          <a:xfrm>
            <a:off x="141288" y="4973638"/>
            <a:ext cx="7588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1000">
                <a:solidFill>
                  <a:schemeClr val="bg1"/>
                </a:solidFill>
              </a:rPr>
              <a:t>Fichiers Sources</a:t>
            </a:r>
            <a:endParaRPr lang="en-US" altLang="fr-FR" sz="1000">
              <a:solidFill>
                <a:schemeClr val="bg1"/>
              </a:solidFill>
            </a:endParaRPr>
          </a:p>
        </p:txBody>
      </p:sp>
      <p:grpSp>
        <p:nvGrpSpPr>
          <p:cNvPr id="434" name="Group 11"/>
          <p:cNvGrpSpPr/>
          <p:nvPr/>
        </p:nvGrpSpPr>
        <p:grpSpPr>
          <a:xfrm>
            <a:off x="6286787" y="4868049"/>
            <a:ext cx="464559" cy="426959"/>
            <a:chOff x="1043608" y="1907695"/>
            <a:chExt cx="1160512" cy="1049590"/>
          </a:xfrm>
          <a:solidFill>
            <a:srgbClr val="8064A2">
              <a:lumMod val="75000"/>
            </a:srgbClr>
          </a:solidFill>
        </p:grpSpPr>
        <p:sp>
          <p:nvSpPr>
            <p:cNvPr id="435" name="Organigramme : Stockage interne 48"/>
            <p:cNvSpPr/>
            <p:nvPr/>
          </p:nvSpPr>
          <p:spPr bwMode="auto">
            <a:xfrm>
              <a:off x="1043608" y="190769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36" name="Organigramme : Stockage interne 48"/>
            <p:cNvSpPr/>
            <p:nvPr/>
          </p:nvSpPr>
          <p:spPr bwMode="auto">
            <a:xfrm>
              <a:off x="1700064" y="2110285"/>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sp>
          <p:nvSpPr>
            <p:cNvPr id="437" name="Organigramme : Stockage interne 48"/>
            <p:cNvSpPr/>
            <p:nvPr/>
          </p:nvSpPr>
          <p:spPr bwMode="auto">
            <a:xfrm>
              <a:off x="1131474" y="2552104"/>
              <a:ext cx="504056" cy="405181"/>
            </a:xfrm>
            <a:prstGeom prst="flowChartInternalStorage">
              <a:avLst/>
            </a:prstGeom>
            <a:grpFill/>
            <a:ln w="9525" cap="flat" cmpd="sng" algn="ctr">
              <a:solidFill>
                <a:sysClr val="windowText" lastClr="000000"/>
              </a:solidFill>
              <a:prstDash val="solid"/>
              <a:round/>
              <a:headEnd type="none" w="med" len="med"/>
              <a:tailEnd type="none" w="med" len="med"/>
            </a:ln>
            <a:effectLst/>
          </p:spPr>
          <p:txBody>
            <a:bodyPr/>
            <a:lstStyle/>
            <a:p>
              <a:pPr>
                <a:defRPr/>
              </a:pPr>
              <a:endParaRPr lang="en-US" sz="2200" kern="0">
                <a:solidFill>
                  <a:sysClr val="windowText" lastClr="000000"/>
                </a:solidFill>
                <a:latin typeface="Verdana" charset="0"/>
              </a:endParaRPr>
            </a:p>
          </p:txBody>
        </p:sp>
      </p:grpSp>
      <p:cxnSp>
        <p:nvCxnSpPr>
          <p:cNvPr id="26670" name="Connecteur en angle 10"/>
          <p:cNvCxnSpPr>
            <a:cxnSpLocks noChangeShapeType="1"/>
            <a:endCxn id="108" idx="1"/>
          </p:cNvCxnSpPr>
          <p:nvPr/>
        </p:nvCxnSpPr>
        <p:spPr bwMode="auto">
          <a:xfrm>
            <a:off x="2573338" y="2371725"/>
            <a:ext cx="744537" cy="525463"/>
          </a:xfrm>
          <a:prstGeom prst="bentConnector3">
            <a:avLst>
              <a:gd name="adj1" fmla="val 50000"/>
            </a:avLst>
          </a:prstGeom>
          <a:noFill/>
          <a:ln w="254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671" name="Connecteur en angle 12"/>
          <p:cNvCxnSpPr>
            <a:cxnSpLocks noChangeShapeType="1"/>
            <a:endCxn id="108" idx="1"/>
          </p:cNvCxnSpPr>
          <p:nvPr/>
        </p:nvCxnSpPr>
        <p:spPr bwMode="auto">
          <a:xfrm flipV="1">
            <a:off x="2581275" y="2897188"/>
            <a:ext cx="736600" cy="1558925"/>
          </a:xfrm>
          <a:prstGeom prst="bentConnector3">
            <a:avLst>
              <a:gd name="adj1" fmla="val 50000"/>
            </a:avLst>
          </a:prstGeom>
          <a:noFill/>
          <a:ln w="25400" algn="ctr">
            <a:solidFill>
              <a:schemeClr val="tx1"/>
            </a:solidFill>
            <a:prstDash val="sysDot"/>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672" name="Rectangle à coins arrondis 437"/>
          <p:cNvSpPr>
            <a:spLocks noChangeArrowheads="1"/>
          </p:cNvSpPr>
          <p:nvPr/>
        </p:nvSpPr>
        <p:spPr bwMode="auto">
          <a:xfrm>
            <a:off x="5448300" y="1204913"/>
            <a:ext cx="3584575" cy="4805362"/>
          </a:xfrm>
          <a:prstGeom prst="roundRect">
            <a:avLst>
              <a:gd name="adj" fmla="val 10769"/>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fr-FR"/>
          </a:p>
        </p:txBody>
      </p:sp>
      <p:sp>
        <p:nvSpPr>
          <p:cNvPr id="26673" name="Rectangle à coins arrondis 438"/>
          <p:cNvSpPr>
            <a:spLocks noChangeArrowheads="1"/>
          </p:cNvSpPr>
          <p:nvPr/>
        </p:nvSpPr>
        <p:spPr bwMode="auto">
          <a:xfrm>
            <a:off x="112713" y="1204913"/>
            <a:ext cx="5035550" cy="4800600"/>
          </a:xfrm>
          <a:prstGeom prst="roundRect">
            <a:avLst>
              <a:gd name="adj" fmla="val 7329"/>
            </a:avLst>
          </a:prstGeom>
          <a:noFill/>
          <a:ln w="25400"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endParaRPr lang="en-US" altLang="fr-FR"/>
          </a:p>
        </p:txBody>
      </p:sp>
      <p:sp>
        <p:nvSpPr>
          <p:cNvPr id="440" name="ZoneTexte 439"/>
          <p:cNvSpPr txBox="1"/>
          <p:nvPr/>
        </p:nvSpPr>
        <p:spPr>
          <a:xfrm>
            <a:off x="6430963" y="908050"/>
            <a:ext cx="1549400" cy="306388"/>
          </a:xfrm>
          <a:prstGeom prst="rect">
            <a:avLst/>
          </a:prstGeom>
          <a:noFill/>
        </p:spPr>
        <p:txBody>
          <a:bodyPr wrap="none">
            <a:spAutoFit/>
          </a:bodyPr>
          <a:lstStyle/>
          <a:p>
            <a:pPr>
              <a:defRPr/>
            </a:pPr>
            <a:r>
              <a:rPr lang="fr-FR" sz="1400" b="1" i="1" dirty="0">
                <a:effectLst>
                  <a:outerShdw blurRad="38100" dist="38100" dir="2700000" algn="tl">
                    <a:srgbClr val="000000">
                      <a:alpha val="43137"/>
                    </a:srgbClr>
                  </a:outerShdw>
                </a:effectLst>
              </a:rPr>
              <a:t>Communautaire</a:t>
            </a:r>
            <a:endParaRPr lang="en-US" sz="1400" b="1" i="1" dirty="0">
              <a:effectLst>
                <a:outerShdw blurRad="38100" dist="38100" dir="2700000" algn="tl">
                  <a:srgbClr val="000000">
                    <a:alpha val="43137"/>
                  </a:srgbClr>
                </a:outerShdw>
              </a:effectLst>
            </a:endParaRPr>
          </a:p>
        </p:txBody>
      </p:sp>
      <p:sp>
        <p:nvSpPr>
          <p:cNvPr id="441" name="ZoneTexte 440"/>
          <p:cNvSpPr txBox="1"/>
          <p:nvPr/>
        </p:nvSpPr>
        <p:spPr>
          <a:xfrm>
            <a:off x="2168525" y="908050"/>
            <a:ext cx="969963" cy="306388"/>
          </a:xfrm>
          <a:prstGeom prst="rect">
            <a:avLst/>
          </a:prstGeom>
          <a:noFill/>
        </p:spPr>
        <p:txBody>
          <a:bodyPr wrap="none">
            <a:spAutoFit/>
          </a:bodyPr>
          <a:lstStyle/>
          <a:p>
            <a:pPr>
              <a:defRPr/>
            </a:pPr>
            <a:r>
              <a:rPr lang="fr-FR" sz="1400" b="1" i="1" dirty="0">
                <a:effectLst>
                  <a:outerShdw blurRad="38100" dist="38100" dir="2700000" algn="tl">
                    <a:srgbClr val="000000">
                      <a:alpha val="43137"/>
                    </a:srgbClr>
                  </a:outerShdw>
                </a:effectLst>
              </a:rPr>
              <a:t>Adhérent</a:t>
            </a:r>
            <a:endParaRPr lang="en-US" sz="1400" b="1" i="1" dirty="0">
              <a:effectLst>
                <a:outerShdw blurRad="38100" dist="38100" dir="2700000" algn="tl">
                  <a:srgbClr val="000000">
                    <a:alpha val="43137"/>
                  </a:srgbClr>
                </a:outerShdw>
              </a:effectLst>
            </a:endParaRPr>
          </a:p>
        </p:txBody>
      </p:sp>
      <p:grpSp>
        <p:nvGrpSpPr>
          <p:cNvPr id="26676" name="Group 44"/>
          <p:cNvGrpSpPr>
            <a:grpSpLocks/>
          </p:cNvGrpSpPr>
          <p:nvPr/>
        </p:nvGrpSpPr>
        <p:grpSpPr bwMode="auto">
          <a:xfrm>
            <a:off x="177800" y="4149725"/>
            <a:ext cx="506413" cy="792163"/>
            <a:chOff x="251942" y="6012879"/>
            <a:chExt cx="607836" cy="791356"/>
          </a:xfrm>
        </p:grpSpPr>
        <p:sp>
          <p:nvSpPr>
            <p:cNvPr id="97" name="Carré corné 4"/>
            <p:cNvSpPr/>
            <p:nvPr/>
          </p:nvSpPr>
          <p:spPr bwMode="auto">
            <a:xfrm>
              <a:off x="251942" y="6012879"/>
              <a:ext cx="375372" cy="504311"/>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sp>
          <p:nvSpPr>
            <p:cNvPr id="98" name="Carré corné 4"/>
            <p:cNvSpPr/>
            <p:nvPr/>
          </p:nvSpPr>
          <p:spPr bwMode="auto">
            <a:xfrm>
              <a:off x="381512" y="6157195"/>
              <a:ext cx="377277" cy="504311"/>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sp>
          <p:nvSpPr>
            <p:cNvPr id="99" name="Carré corné 4"/>
            <p:cNvSpPr/>
            <p:nvPr/>
          </p:nvSpPr>
          <p:spPr bwMode="auto">
            <a:xfrm>
              <a:off x="484406" y="6299924"/>
              <a:ext cx="375372" cy="504311"/>
            </a:xfrm>
            <a:prstGeom prst="foldedCorner">
              <a:avLst/>
            </a:prstGeom>
            <a:solidFill>
              <a:schemeClr val="bg2">
                <a:lumMod val="20000"/>
                <a:lumOff val="80000"/>
              </a:schemeClr>
            </a:solidFill>
            <a:ln w="95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a:lstStyle/>
            <a:p>
              <a:pPr>
                <a:defRPr/>
              </a:pPr>
              <a:endParaRPr lang="fr-FR">
                <a:solidFill>
                  <a:srgbClr val="3C3C3B"/>
                </a:solidFill>
              </a:endParaRPr>
            </a:p>
          </p:txBody>
        </p:sp>
      </p:grpSp>
      <p:sp>
        <p:nvSpPr>
          <p:cNvPr id="314" name="TextBox 17"/>
          <p:cNvSpPr txBox="1"/>
          <p:nvPr/>
        </p:nvSpPr>
        <p:spPr>
          <a:xfrm>
            <a:off x="5776913" y="4810125"/>
            <a:ext cx="925512" cy="554038"/>
          </a:xfrm>
          <a:prstGeom prst="rect">
            <a:avLst/>
          </a:prstGeom>
          <a:noFill/>
        </p:spPr>
        <p:txBody>
          <a:bodyPr wrap="none">
            <a:spAutoFit/>
          </a:bodyPr>
          <a:lstStyle/>
          <a:p>
            <a:pPr algn="ctr" fontAlgn="auto">
              <a:spcBef>
                <a:spcPts val="0"/>
              </a:spcBef>
              <a:spcAft>
                <a:spcPts val="0"/>
              </a:spcAft>
              <a:defRPr/>
            </a:pPr>
            <a:r>
              <a:rPr lang="fr-FR" sz="1000" kern="0" dirty="0">
                <a:solidFill>
                  <a:schemeClr val="bg1"/>
                </a:solidFill>
              </a:rPr>
              <a:t>Axes Métiers</a:t>
            </a:r>
          </a:p>
          <a:p>
            <a:pPr algn="ctr" fontAlgn="auto">
              <a:spcBef>
                <a:spcPts val="0"/>
              </a:spcBef>
              <a:spcAft>
                <a:spcPts val="0"/>
              </a:spcAft>
              <a:defRPr/>
            </a:pPr>
            <a:r>
              <a:rPr lang="fr-FR" sz="1000" kern="0" dirty="0" err="1">
                <a:solidFill>
                  <a:schemeClr val="bg1"/>
                </a:solidFill>
              </a:rPr>
              <a:t>Historisés</a:t>
            </a:r>
            <a:endParaRPr lang="fr-FR" sz="1000" kern="0" dirty="0">
              <a:solidFill>
                <a:schemeClr val="bg1"/>
              </a:solidFill>
            </a:endParaRPr>
          </a:p>
          <a:p>
            <a:pPr algn="ctr" fontAlgn="auto">
              <a:spcBef>
                <a:spcPts val="0"/>
              </a:spcBef>
              <a:spcAft>
                <a:spcPts val="0"/>
              </a:spcAft>
              <a:defRPr/>
            </a:pPr>
            <a:r>
              <a:rPr lang="fr-FR" sz="1000" kern="0" dirty="0">
                <a:solidFill>
                  <a:schemeClr val="bg1"/>
                </a:solidFill>
              </a:rPr>
              <a:t>&amp; Mutualisés</a:t>
            </a:r>
          </a:p>
        </p:txBody>
      </p:sp>
      <p:sp>
        <p:nvSpPr>
          <p:cNvPr id="109" name="TextBox 149"/>
          <p:cNvSpPr txBox="1"/>
          <p:nvPr/>
        </p:nvSpPr>
        <p:spPr>
          <a:xfrm>
            <a:off x="4302125" y="4478338"/>
            <a:ext cx="468313" cy="246062"/>
          </a:xfrm>
          <a:prstGeom prst="rect">
            <a:avLst/>
          </a:prstGeom>
          <a:noFill/>
        </p:spPr>
        <p:txBody>
          <a:bodyPr>
            <a:spAutoFit/>
          </a:bodyPr>
          <a:lstStyle/>
          <a:p>
            <a:pPr algn="ctr" fontAlgn="auto">
              <a:spcBef>
                <a:spcPts val="0"/>
              </a:spcBef>
              <a:spcAft>
                <a:spcPts val="0"/>
              </a:spcAft>
              <a:defRPr/>
            </a:pPr>
            <a:r>
              <a:rPr lang="fr-FR" sz="1000" b="1" kern="0" dirty="0">
                <a:solidFill>
                  <a:sysClr val="windowText" lastClr="000000"/>
                </a:solidFill>
              </a:rPr>
              <a:t>TPT</a:t>
            </a:r>
          </a:p>
        </p:txBody>
      </p:sp>
      <p:pic>
        <p:nvPicPr>
          <p:cNvPr id="26679" name="Picture 82" descr="image004"/>
          <p:cNvPicPr>
            <a:picLocks noChangeAspect="1" noChangeArrowheads="1" noCrop="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7913" y="2832100"/>
            <a:ext cx="246062"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TextBox 149"/>
          <p:cNvSpPr txBox="1"/>
          <p:nvPr/>
        </p:nvSpPr>
        <p:spPr>
          <a:xfrm>
            <a:off x="2825750" y="2619375"/>
            <a:ext cx="468313" cy="246063"/>
          </a:xfrm>
          <a:prstGeom prst="rect">
            <a:avLst/>
          </a:prstGeom>
          <a:noFill/>
        </p:spPr>
        <p:txBody>
          <a:bodyPr>
            <a:spAutoFit/>
          </a:bodyPr>
          <a:lstStyle/>
          <a:p>
            <a:pPr algn="ctr" fontAlgn="auto">
              <a:spcBef>
                <a:spcPts val="0"/>
              </a:spcBef>
              <a:spcAft>
                <a:spcPts val="0"/>
              </a:spcAft>
              <a:defRPr/>
            </a:pPr>
            <a:r>
              <a:rPr lang="fr-FR" sz="1000" b="1" kern="0" dirty="0">
                <a:solidFill>
                  <a:sysClr val="windowText" lastClr="000000"/>
                </a:solidFill>
              </a:rPr>
              <a:t>TPT</a:t>
            </a:r>
          </a:p>
        </p:txBody>
      </p:sp>
      <p:grpSp>
        <p:nvGrpSpPr>
          <p:cNvPr id="26685" name="Group 105"/>
          <p:cNvGrpSpPr>
            <a:grpSpLocks/>
          </p:cNvGrpSpPr>
          <p:nvPr/>
        </p:nvGrpSpPr>
        <p:grpSpPr bwMode="auto">
          <a:xfrm>
            <a:off x="3317875" y="2568575"/>
            <a:ext cx="620713" cy="819150"/>
            <a:chOff x="4253716" y="3452098"/>
            <a:chExt cx="844550" cy="818580"/>
          </a:xfrm>
        </p:grpSpPr>
        <p:sp>
          <p:nvSpPr>
            <p:cNvPr id="107" name="AutoShape 31"/>
            <p:cNvSpPr>
              <a:spLocks noChangeArrowheads="1"/>
            </p:cNvSpPr>
            <p:nvPr/>
          </p:nvSpPr>
          <p:spPr bwMode="auto">
            <a:xfrm flipH="1">
              <a:off x="4320676" y="3452098"/>
              <a:ext cx="710630" cy="818580"/>
            </a:xfrm>
            <a:prstGeom prst="can">
              <a:avLst>
                <a:gd name="adj" fmla="val 25003"/>
              </a:avLst>
            </a:prstGeom>
            <a:solidFill>
              <a:srgbClr val="8064A2">
                <a:lumMod val="60000"/>
                <a:lumOff val="40000"/>
              </a:srgbClr>
            </a:solidFill>
            <a:ln w="12700">
              <a:solidFill>
                <a:srgbClr val="FFFFFF"/>
              </a:solidFill>
              <a:round/>
              <a:headEnd/>
              <a:tailEnd/>
            </a:ln>
          </p:spPr>
          <p:txBody>
            <a:bodyPr wrap="none" anchor="ctr"/>
            <a:lstStyle/>
            <a:p>
              <a:pPr algn="ctr" eaLnBrk="0" fontAlgn="auto" hangingPunct="0">
                <a:spcBef>
                  <a:spcPts val="0"/>
                </a:spcBef>
                <a:spcAft>
                  <a:spcPts val="0"/>
                </a:spcAft>
                <a:defRPr/>
              </a:pPr>
              <a:endParaRPr lang="en-US" altLang="en-US" sz="2200" kern="0">
                <a:solidFill>
                  <a:srgbClr val="000000"/>
                </a:solidFill>
                <a:latin typeface="Verdana" pitchFamily="34" charset="0"/>
              </a:endParaRPr>
            </a:p>
          </p:txBody>
        </p:sp>
        <p:sp>
          <p:nvSpPr>
            <p:cNvPr id="108" name="ZoneTexte 123"/>
            <p:cNvSpPr txBox="1">
              <a:spLocks noChangeArrowheads="1"/>
            </p:cNvSpPr>
            <p:nvPr/>
          </p:nvSpPr>
          <p:spPr bwMode="auto">
            <a:xfrm>
              <a:off x="4253716" y="3626601"/>
              <a:ext cx="844550" cy="30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400" b="1" i="1" kern="0" dirty="0" smtClean="0">
                  <a:solidFill>
                    <a:srgbClr val="005E8A"/>
                  </a:solidFill>
                </a:rPr>
                <a:t>I1</a:t>
              </a:r>
              <a:endParaRPr lang="fr-FR" altLang="en-US" sz="1400" b="1" i="1" kern="0" dirty="0">
                <a:solidFill>
                  <a:srgbClr val="005E8A"/>
                </a:solidFill>
              </a:endParaRPr>
            </a:p>
          </p:txBody>
        </p:sp>
      </p:grpSp>
      <p:grpSp>
        <p:nvGrpSpPr>
          <p:cNvPr id="26686" name="Group 110"/>
          <p:cNvGrpSpPr>
            <a:grpSpLocks/>
          </p:cNvGrpSpPr>
          <p:nvPr/>
        </p:nvGrpSpPr>
        <p:grpSpPr bwMode="auto">
          <a:xfrm>
            <a:off x="4410075" y="3375025"/>
            <a:ext cx="620713" cy="817563"/>
            <a:chOff x="5056064" y="5264402"/>
            <a:chExt cx="844550" cy="818580"/>
          </a:xfrm>
        </p:grpSpPr>
        <p:sp>
          <p:nvSpPr>
            <p:cNvPr id="112" name="AutoShape 31"/>
            <p:cNvSpPr>
              <a:spLocks noChangeArrowheads="1"/>
            </p:cNvSpPr>
            <p:nvPr/>
          </p:nvSpPr>
          <p:spPr bwMode="auto">
            <a:xfrm flipH="1">
              <a:off x="5123024" y="5264402"/>
              <a:ext cx="710630" cy="818580"/>
            </a:xfrm>
            <a:prstGeom prst="can">
              <a:avLst>
                <a:gd name="adj" fmla="val 25003"/>
              </a:avLst>
            </a:prstGeom>
            <a:solidFill>
              <a:srgbClr val="8064A2">
                <a:lumMod val="60000"/>
                <a:lumOff val="40000"/>
              </a:srgbClr>
            </a:solidFill>
            <a:ln w="12700">
              <a:solidFill>
                <a:srgbClr val="FFFFFF"/>
              </a:solidFill>
              <a:round/>
              <a:headEnd/>
              <a:tailEnd/>
            </a:ln>
          </p:spPr>
          <p:txBody>
            <a:bodyPr wrap="none" anchor="ctr"/>
            <a:lstStyle/>
            <a:p>
              <a:pPr algn="ctr" eaLnBrk="0" fontAlgn="auto" hangingPunct="0">
                <a:spcBef>
                  <a:spcPts val="0"/>
                </a:spcBef>
                <a:spcAft>
                  <a:spcPts val="0"/>
                </a:spcAft>
                <a:defRPr/>
              </a:pPr>
              <a:endParaRPr lang="en-US" altLang="en-US" sz="2200" kern="0">
                <a:solidFill>
                  <a:srgbClr val="000000"/>
                </a:solidFill>
                <a:latin typeface="Verdana" pitchFamily="34" charset="0"/>
              </a:endParaRPr>
            </a:p>
          </p:txBody>
        </p:sp>
        <p:sp>
          <p:nvSpPr>
            <p:cNvPr id="113" name="ZoneTexte 123"/>
            <p:cNvSpPr txBox="1">
              <a:spLocks noChangeArrowheads="1"/>
            </p:cNvSpPr>
            <p:nvPr/>
          </p:nvSpPr>
          <p:spPr bwMode="auto">
            <a:xfrm>
              <a:off x="5056064" y="5437655"/>
              <a:ext cx="844550" cy="308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400" b="1" i="1" kern="0" dirty="0" smtClean="0">
                  <a:solidFill>
                    <a:srgbClr val="005E8A"/>
                  </a:solidFill>
                </a:rPr>
                <a:t>DELTA</a:t>
              </a:r>
              <a:endParaRPr lang="fr-FR" altLang="en-US" sz="1400" b="1" i="1" kern="0" dirty="0">
                <a:solidFill>
                  <a:srgbClr val="005E8A"/>
                </a:solidFill>
              </a:endParaRPr>
            </a:p>
          </p:txBody>
        </p:sp>
      </p:grpSp>
      <p:cxnSp>
        <p:nvCxnSpPr>
          <p:cNvPr id="26687" name="Elbow Connector 113"/>
          <p:cNvCxnSpPr>
            <a:cxnSpLocks noChangeShapeType="1"/>
            <a:stCxn id="122" idx="1"/>
            <a:endCxn id="112" idx="4"/>
          </p:cNvCxnSpPr>
          <p:nvPr/>
        </p:nvCxnSpPr>
        <p:spPr bwMode="auto">
          <a:xfrm rot="5400000" flipH="1" flipV="1">
            <a:off x="3851275" y="3578226"/>
            <a:ext cx="403225" cy="812800"/>
          </a:xfrm>
          <a:prstGeom prst="bentConnector2">
            <a:avLst/>
          </a:prstGeom>
          <a:noFill/>
          <a:ln w="22225" algn="ctr">
            <a:solidFill>
              <a:srgbClr val="984807"/>
            </a:solidFill>
            <a:miter lim="800000"/>
            <a:headEnd/>
            <a:tailEnd type="stealth" w="lg" len="med"/>
          </a:ln>
          <a:extLst>
            <a:ext uri="{909E8E84-426E-40DD-AFC4-6F175D3DCCD1}">
              <a14:hiddenFill xmlns:a14="http://schemas.microsoft.com/office/drawing/2010/main">
                <a:noFill/>
              </a14:hiddenFill>
            </a:ext>
          </a:extLst>
        </p:spPr>
      </p:cxnSp>
      <p:cxnSp>
        <p:nvCxnSpPr>
          <p:cNvPr id="26688" name="Elbow Connector 114"/>
          <p:cNvCxnSpPr>
            <a:cxnSpLocks noChangeShapeType="1"/>
            <a:stCxn id="107" idx="3"/>
            <a:endCxn id="112" idx="4"/>
          </p:cNvCxnSpPr>
          <p:nvPr/>
        </p:nvCxnSpPr>
        <p:spPr bwMode="auto">
          <a:xfrm rot="16200000" flipH="1">
            <a:off x="3845719" y="3169444"/>
            <a:ext cx="395288" cy="831850"/>
          </a:xfrm>
          <a:prstGeom prst="bentConnector2">
            <a:avLst/>
          </a:prstGeom>
          <a:noFill/>
          <a:ln w="22225" algn="ctr">
            <a:solidFill>
              <a:srgbClr val="984807"/>
            </a:solidFill>
            <a:miter lim="800000"/>
            <a:headEnd/>
            <a:tailEnd type="stealth" w="lg" len="med"/>
          </a:ln>
          <a:extLst>
            <a:ext uri="{909E8E84-426E-40DD-AFC4-6F175D3DCCD1}">
              <a14:hiddenFill xmlns:a14="http://schemas.microsoft.com/office/drawing/2010/main">
                <a:noFill/>
              </a14:hiddenFill>
            </a:ext>
          </a:extLst>
        </p:spPr>
      </p:cxnSp>
      <p:pic>
        <p:nvPicPr>
          <p:cNvPr id="26689" name="Picture 82" descr="image004"/>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471863" y="3630613"/>
            <a:ext cx="312737"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6690" name="Group 120"/>
          <p:cNvGrpSpPr>
            <a:grpSpLocks/>
          </p:cNvGrpSpPr>
          <p:nvPr/>
        </p:nvGrpSpPr>
        <p:grpSpPr bwMode="auto">
          <a:xfrm>
            <a:off x="3335338" y="4186238"/>
            <a:ext cx="620712" cy="819150"/>
            <a:chOff x="4253716" y="3452098"/>
            <a:chExt cx="844550" cy="818580"/>
          </a:xfrm>
        </p:grpSpPr>
        <p:sp>
          <p:nvSpPr>
            <p:cNvPr id="122" name="AutoShape 31"/>
            <p:cNvSpPr>
              <a:spLocks noChangeArrowheads="1"/>
            </p:cNvSpPr>
            <p:nvPr/>
          </p:nvSpPr>
          <p:spPr bwMode="auto">
            <a:xfrm flipH="1">
              <a:off x="4320675" y="3452098"/>
              <a:ext cx="710633" cy="818580"/>
            </a:xfrm>
            <a:prstGeom prst="can">
              <a:avLst>
                <a:gd name="adj" fmla="val 25003"/>
              </a:avLst>
            </a:prstGeom>
            <a:solidFill>
              <a:srgbClr val="8064A2">
                <a:lumMod val="60000"/>
                <a:lumOff val="40000"/>
              </a:srgbClr>
            </a:solidFill>
            <a:ln w="12700">
              <a:solidFill>
                <a:srgbClr val="FFFFFF"/>
              </a:solidFill>
              <a:round/>
              <a:headEnd/>
              <a:tailEnd/>
            </a:ln>
          </p:spPr>
          <p:txBody>
            <a:bodyPr wrap="none" anchor="ctr"/>
            <a:lstStyle/>
            <a:p>
              <a:pPr algn="ctr" eaLnBrk="0" fontAlgn="auto" hangingPunct="0">
                <a:spcBef>
                  <a:spcPts val="0"/>
                </a:spcBef>
                <a:spcAft>
                  <a:spcPts val="0"/>
                </a:spcAft>
                <a:defRPr/>
              </a:pPr>
              <a:endParaRPr lang="en-US" altLang="en-US" sz="2200" kern="0">
                <a:solidFill>
                  <a:srgbClr val="000000"/>
                </a:solidFill>
                <a:latin typeface="Verdana" pitchFamily="34" charset="0"/>
              </a:endParaRPr>
            </a:p>
          </p:txBody>
        </p:sp>
        <p:sp>
          <p:nvSpPr>
            <p:cNvPr id="124" name="ZoneTexte 123"/>
            <p:cNvSpPr txBox="1">
              <a:spLocks noChangeArrowheads="1"/>
            </p:cNvSpPr>
            <p:nvPr/>
          </p:nvSpPr>
          <p:spPr bwMode="auto">
            <a:xfrm>
              <a:off x="4253716" y="3626601"/>
              <a:ext cx="844550" cy="307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defTabSz="457200" eaLnBrk="0" fontAlgn="base" hangingPunct="0">
                <a:spcBef>
                  <a:spcPct val="0"/>
                </a:spcBef>
                <a:spcAft>
                  <a:spcPct val="0"/>
                </a:spcAft>
                <a:defRPr>
                  <a:solidFill>
                    <a:schemeClr val="tx1"/>
                  </a:solidFill>
                  <a:latin typeface="Arial" charset="0"/>
                </a:defRPr>
              </a:lvl6pPr>
              <a:lvl7pPr marL="2971800" indent="-228600" defTabSz="457200" eaLnBrk="0" fontAlgn="base" hangingPunct="0">
                <a:spcBef>
                  <a:spcPct val="0"/>
                </a:spcBef>
                <a:spcAft>
                  <a:spcPct val="0"/>
                </a:spcAft>
                <a:defRPr>
                  <a:solidFill>
                    <a:schemeClr val="tx1"/>
                  </a:solidFill>
                  <a:latin typeface="Arial" charset="0"/>
                </a:defRPr>
              </a:lvl7pPr>
              <a:lvl8pPr marL="3429000" indent="-228600" defTabSz="457200" eaLnBrk="0" fontAlgn="base" hangingPunct="0">
                <a:spcBef>
                  <a:spcPct val="0"/>
                </a:spcBef>
                <a:spcAft>
                  <a:spcPct val="0"/>
                </a:spcAft>
                <a:defRPr>
                  <a:solidFill>
                    <a:schemeClr val="tx1"/>
                  </a:solidFill>
                  <a:latin typeface="Arial" charset="0"/>
                </a:defRPr>
              </a:lvl8pPr>
              <a:lvl9pPr marL="3886200" indent="-228600" defTabSz="457200" eaLnBrk="0" fontAlgn="base" hangingPunct="0">
                <a:spcBef>
                  <a:spcPct val="0"/>
                </a:spcBef>
                <a:spcAft>
                  <a:spcPct val="0"/>
                </a:spcAft>
                <a:defRPr>
                  <a:solidFill>
                    <a:schemeClr val="tx1"/>
                  </a:solidFill>
                  <a:latin typeface="Arial" charset="0"/>
                </a:defRPr>
              </a:lvl9pPr>
            </a:lstStyle>
            <a:p>
              <a:pPr algn="ctr" fontAlgn="auto">
                <a:spcBef>
                  <a:spcPts val="0"/>
                </a:spcBef>
                <a:spcAft>
                  <a:spcPts val="0"/>
                </a:spcAft>
                <a:defRPr/>
              </a:pPr>
              <a:r>
                <a:rPr lang="fr-FR" altLang="en-US" sz="1400" b="1" i="1" kern="0" dirty="0" smtClean="0">
                  <a:solidFill>
                    <a:srgbClr val="005E8A"/>
                  </a:solidFill>
                </a:rPr>
                <a:t>I0</a:t>
              </a:r>
              <a:endParaRPr lang="fr-FR" altLang="en-US" sz="1400" b="1" i="1" kern="0" dirty="0">
                <a:solidFill>
                  <a:srgbClr val="005E8A"/>
                </a:solidFill>
              </a:endParaRPr>
            </a:p>
          </p:txBody>
        </p:sp>
      </p:grpSp>
      <p:sp>
        <p:nvSpPr>
          <p:cNvPr id="125" name="TextBox 124"/>
          <p:cNvSpPr txBox="1"/>
          <p:nvPr/>
        </p:nvSpPr>
        <p:spPr>
          <a:xfrm>
            <a:off x="3708400" y="3597275"/>
            <a:ext cx="823913" cy="400050"/>
          </a:xfrm>
          <a:prstGeom prst="rect">
            <a:avLst/>
          </a:prstGeom>
          <a:noFill/>
        </p:spPr>
        <p:txBody>
          <a:bodyPr wrap="none">
            <a:spAutoFit/>
          </a:bodyPr>
          <a:lstStyle/>
          <a:p>
            <a:pPr algn="ctr" fontAlgn="auto">
              <a:spcBef>
                <a:spcPts val="0"/>
              </a:spcBef>
              <a:spcAft>
                <a:spcPts val="0"/>
              </a:spcAft>
              <a:defRPr/>
            </a:pPr>
            <a:r>
              <a:rPr lang="fr-FR" sz="1000" i="1" kern="0" dirty="0">
                <a:solidFill>
                  <a:sysClr val="windowText" lastClr="000000"/>
                </a:solidFill>
              </a:rPr>
              <a:t>Delta + </a:t>
            </a:r>
          </a:p>
          <a:p>
            <a:pPr algn="ctr" fontAlgn="auto">
              <a:spcBef>
                <a:spcPts val="0"/>
              </a:spcBef>
              <a:spcAft>
                <a:spcPts val="0"/>
              </a:spcAft>
              <a:defRPr/>
            </a:pPr>
            <a:r>
              <a:rPr lang="fr-FR" sz="1000" i="1" kern="0" dirty="0">
                <a:solidFill>
                  <a:sysClr val="windowText" lastClr="000000"/>
                </a:solidFill>
              </a:rPr>
              <a:t>Transtypage</a:t>
            </a:r>
          </a:p>
        </p:txBody>
      </p:sp>
      <p:sp>
        <p:nvSpPr>
          <p:cNvPr id="26693"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42098806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dirty="0" smtClean="0">
                <a:latin typeface="Arial" charset="0"/>
                <a:cs typeface="Arial" charset="0"/>
              </a:rPr>
              <a:t>Le Framework</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dirty="0"/>
          </a:p>
        </p:txBody>
      </p:sp>
      <p:sp>
        <p:nvSpPr>
          <p:cNvPr id="57348"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endParaRPr lang="fr-FR" altLang="fr-FR" sz="1300" smtClean="0">
              <a:solidFill>
                <a:prstClr val="black"/>
              </a:solidFill>
            </a:endParaRPr>
          </a:p>
        </p:txBody>
      </p:sp>
    </p:spTree>
    <p:extLst>
      <p:ext uri="{BB962C8B-B14F-4D97-AF65-F5344CB8AC3E}">
        <p14:creationId xmlns:p14="http://schemas.microsoft.com/office/powerpoint/2010/main" val="3232925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dirty="0" smtClean="0">
                <a:latin typeface="Arial" charset="0"/>
                <a:cs typeface="Arial" charset="0"/>
              </a:rPr>
              <a:t> Les DATAMARTS</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dirty="0"/>
          </a:p>
        </p:txBody>
      </p:sp>
      <p:sp>
        <p:nvSpPr>
          <p:cNvPr id="57348"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endParaRPr lang="fr-FR" altLang="fr-FR" sz="1300" smtClean="0">
              <a:solidFill>
                <a:prstClr val="black"/>
              </a:solidFill>
            </a:endParaRPr>
          </a:p>
        </p:txBody>
      </p:sp>
    </p:spTree>
    <p:extLst>
      <p:ext uri="{BB962C8B-B14F-4D97-AF65-F5344CB8AC3E}">
        <p14:creationId xmlns:p14="http://schemas.microsoft.com/office/powerpoint/2010/main" val="31933859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idx="1"/>
          </p:nvPr>
        </p:nvSpPr>
        <p:spPr bwMode="auto">
          <a:xfrm>
            <a:off x="431800" y="1054100"/>
            <a:ext cx="8307388" cy="539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41313" indent="-341313" algn="just" eaLnBrk="1" hangingPunct="1">
              <a:buSzTx/>
            </a:pPr>
            <a:r>
              <a:rPr lang="fr-FR" altLang="fr-FR" sz="1800" dirty="0" smtClean="0">
                <a:latin typeface="Arial" charset="0"/>
                <a:cs typeface="Arial" charset="0"/>
              </a:rPr>
              <a:t>Pour rappel, la mise en place de </a:t>
            </a:r>
            <a:r>
              <a:rPr lang="fr-FR" altLang="fr-FR" sz="1800" dirty="0" err="1" smtClean="0">
                <a:latin typeface="Arial" charset="0"/>
                <a:cs typeface="Arial" charset="0"/>
              </a:rPr>
              <a:t>datamarts</a:t>
            </a:r>
            <a:r>
              <a:rPr lang="fr-FR" altLang="fr-FR" sz="1800" dirty="0" smtClean="0">
                <a:latin typeface="Arial" charset="0"/>
                <a:cs typeface="Arial" charset="0"/>
              </a:rPr>
              <a:t> a pour but d’obtenir une vision fiable et performante des indicateurs demandés par le métier :</a:t>
            </a:r>
          </a:p>
          <a:p>
            <a:pPr marL="741363" lvl="1" indent="-284163" algn="just" eaLnBrk="1" hangingPunct="1"/>
            <a:r>
              <a:rPr lang="fr-FR" altLang="fr-FR" sz="1400" dirty="0" smtClean="0">
                <a:latin typeface="Arial" charset="0"/>
                <a:cs typeface="Arial" charset="0"/>
              </a:rPr>
              <a:t>Application des règles de gestion lors de l’alimentation des </a:t>
            </a:r>
            <a:r>
              <a:rPr lang="fr-FR" altLang="fr-FR" sz="1400" dirty="0" err="1" smtClean="0">
                <a:latin typeface="Arial" charset="0"/>
                <a:cs typeface="Arial" charset="0"/>
              </a:rPr>
              <a:t>datamarts</a:t>
            </a:r>
            <a:r>
              <a:rPr lang="fr-FR" altLang="fr-FR" sz="1400" dirty="0" smtClean="0">
                <a:latin typeface="Arial" charset="0"/>
                <a:cs typeface="Arial" charset="0"/>
              </a:rPr>
              <a:t> pour une cohérence partagée par tous les utilisateurs (pas de calcul de règles de gestion lors de la restitution)</a:t>
            </a:r>
          </a:p>
          <a:p>
            <a:pPr marL="741363" lvl="1" indent="-284163" algn="just" eaLnBrk="1" hangingPunct="1"/>
            <a:r>
              <a:rPr lang="fr-FR" altLang="fr-FR" sz="1400" dirty="0" smtClean="0">
                <a:latin typeface="Arial" charset="0"/>
                <a:cs typeface="Arial" charset="0"/>
              </a:rPr>
              <a:t>Agrégation dans les tables de faits pour des performances de restitution</a:t>
            </a:r>
          </a:p>
          <a:p>
            <a:pPr marL="741363" lvl="1" indent="-284163" algn="just" eaLnBrk="1" hangingPunct="1"/>
            <a:endParaRPr lang="fr-FR" altLang="fr-FR" dirty="0" smtClean="0">
              <a:latin typeface="Arial" charset="0"/>
              <a:cs typeface="Arial" charset="0"/>
            </a:endParaRPr>
          </a:p>
          <a:p>
            <a:pPr marL="341313" indent="-341313" eaLnBrk="1" hangingPunct="1">
              <a:buSzTx/>
            </a:pPr>
            <a:r>
              <a:rPr lang="fr-FR" altLang="fr-FR" sz="1800" dirty="0" smtClean="0">
                <a:latin typeface="Arial" charset="0"/>
                <a:cs typeface="Arial" charset="0"/>
              </a:rPr>
              <a:t>Un </a:t>
            </a:r>
            <a:r>
              <a:rPr lang="fr-FR" altLang="fr-FR" sz="1800" dirty="0" err="1" smtClean="0">
                <a:latin typeface="Arial" charset="0"/>
                <a:cs typeface="Arial" charset="0"/>
              </a:rPr>
              <a:t>datamart</a:t>
            </a:r>
            <a:r>
              <a:rPr lang="fr-FR" altLang="fr-FR" sz="1800" dirty="0" smtClean="0">
                <a:latin typeface="Arial" charset="0"/>
                <a:cs typeface="Arial" charset="0"/>
              </a:rPr>
              <a:t> contient</a:t>
            </a:r>
          </a:p>
          <a:p>
            <a:pPr marL="741363" lvl="1" indent="-284163" eaLnBrk="1" hangingPunct="1"/>
            <a:r>
              <a:rPr lang="fr-FR" altLang="fr-FR" sz="1600" dirty="0" smtClean="0">
                <a:latin typeface="Arial" charset="0"/>
                <a:cs typeface="Arial" charset="0"/>
              </a:rPr>
              <a:t>Une ou plusieurs tables de faits : Tables dans lesquelles sont stockées des mesures quantitatives d’indicateurs métiers caractérisés par un ensemble cohérent de dimensions (axes d’analyses)</a:t>
            </a:r>
          </a:p>
          <a:p>
            <a:pPr marL="741363" lvl="1" indent="-284163" eaLnBrk="1" hangingPunct="1"/>
            <a:r>
              <a:rPr lang="fr-FR" altLang="fr-FR" sz="1600" dirty="0" smtClean="0">
                <a:latin typeface="Arial" charset="0"/>
                <a:cs typeface="Arial" charset="0"/>
              </a:rPr>
              <a:t>Plusieurs tables de dimensions : Caractéristiques qualitatives des faits présents dans les tables de faits</a:t>
            </a:r>
          </a:p>
          <a:p>
            <a:pPr marL="741363" lvl="1" indent="-284163" eaLnBrk="1" hangingPunct="1"/>
            <a:r>
              <a:rPr lang="fr-FR" altLang="fr-FR" sz="1600" dirty="0" smtClean="0">
                <a:latin typeface="Arial" charset="0"/>
                <a:cs typeface="Arial" charset="0"/>
              </a:rPr>
              <a:t>Une mesure de fait est caractérisée par une combinaison unique de valeurs de dimensions. Chaque fait est rattaché à une et une seule valeur de chaque dimension.</a:t>
            </a:r>
          </a:p>
          <a:p>
            <a:pPr marL="341313" indent="-341313" eaLnBrk="1" hangingPunct="1">
              <a:buSzTx/>
            </a:pPr>
            <a:endParaRPr lang="fr-FR" altLang="fr-FR" sz="1600" dirty="0" smtClean="0">
              <a:latin typeface="Arial" charset="0"/>
              <a:cs typeface="Arial" charset="0"/>
            </a:endParaRPr>
          </a:p>
          <a:p>
            <a:pPr marL="341313" indent="-341313" eaLnBrk="1" hangingPunct="1">
              <a:buSzTx/>
            </a:pPr>
            <a:endParaRPr lang="fr-FR" altLang="fr-FR" dirty="0" smtClean="0">
              <a:latin typeface="Arial" charset="0"/>
              <a:cs typeface="Arial" charset="0"/>
            </a:endParaRPr>
          </a:p>
        </p:txBody>
      </p:sp>
      <p:sp>
        <p:nvSpPr>
          <p:cNvPr id="58371" name="Rectangle 2"/>
          <p:cNvSpPr>
            <a:spLocks noGrp="1" noChangeArrowheads="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mtClean="0">
                <a:latin typeface="Arial" charset="0"/>
                <a:cs typeface="Arial" charset="0"/>
              </a:rPr>
              <a:t>Fondamentaux</a:t>
            </a:r>
            <a:br>
              <a:rPr lang="fr-FR" altLang="fr-FR" smtClean="0">
                <a:latin typeface="Arial" charset="0"/>
                <a:cs typeface="Arial" charset="0"/>
              </a:rPr>
            </a:br>
            <a:r>
              <a:rPr lang="fr-FR" altLang="fr-FR" smtClean="0">
                <a:latin typeface="Arial" charset="0"/>
                <a:cs typeface="Arial" charset="0"/>
              </a:rPr>
              <a:t>de la modélisation décisionnelle</a:t>
            </a:r>
          </a:p>
        </p:txBody>
      </p:sp>
      <p:sp>
        <p:nvSpPr>
          <p:cNvPr id="58372"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prstClr val="white"/>
                </a:solidFill>
              </a:rPr>
              <a:t>Définition du cadre normatif</a:t>
            </a:r>
          </a:p>
        </p:txBody>
      </p:sp>
    </p:spTree>
    <p:extLst>
      <p:ext uri="{BB962C8B-B14F-4D97-AF65-F5344CB8AC3E}">
        <p14:creationId xmlns:p14="http://schemas.microsoft.com/office/powerpoint/2010/main" val="11159575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bwMode="auto">
          <a:xfrm>
            <a:off x="431800" y="1054100"/>
            <a:ext cx="8307388" cy="539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41313" indent="-341313" algn="just" eaLnBrk="1" hangingPunct="1">
              <a:buSzTx/>
            </a:pPr>
            <a:r>
              <a:rPr lang="fr-FR" altLang="fr-FR" sz="1800" smtClean="0">
                <a:latin typeface="Arial" charset="0"/>
                <a:cs typeface="Arial" charset="0"/>
              </a:rPr>
              <a:t>Principes de la modélisation décisionnelle</a:t>
            </a:r>
            <a:endParaRPr lang="fr-FR" altLang="fr-FR" sz="16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r>
              <a:rPr lang="fr-FR" altLang="fr-FR" smtClean="0">
                <a:latin typeface="Arial" charset="0"/>
                <a:cs typeface="Arial" charset="0"/>
              </a:rPr>
              <a:t>La modélisation décisionnelle, afin de pouvoir garantir des résultats pertinents et efficaces, demande de respecter certains principes :</a:t>
            </a:r>
          </a:p>
          <a:p>
            <a:pPr marL="1141413" lvl="2" indent="-227013" eaLnBrk="1" hangingPunct="1"/>
            <a:endParaRPr lang="fr-FR" altLang="fr-FR" smtClean="0">
              <a:latin typeface="Arial" charset="0"/>
              <a:cs typeface="Arial" charset="0"/>
            </a:endParaRPr>
          </a:p>
          <a:p>
            <a:pPr marL="1141413" lvl="2" indent="-227013" algn="just" eaLnBrk="1" hangingPunct="1"/>
            <a:r>
              <a:rPr lang="fr-FR" altLang="fr-FR" smtClean="0">
                <a:latin typeface="Arial" charset="0"/>
                <a:cs typeface="Arial" charset="0"/>
              </a:rPr>
              <a:t>Un fait ne peut être relié qu’à une et une seule valeur de chaque dimension : une relation de type « n-n » entre un fait et une dimension n’est pas conseillée dans une utilisation classique du décisionnel</a:t>
            </a:r>
          </a:p>
          <a:p>
            <a:pPr marL="1141413" lvl="2" indent="-227013" algn="just" eaLnBrk="1" hangingPunct="1"/>
            <a:endParaRPr lang="fr-FR" altLang="fr-FR" sz="1800" smtClean="0">
              <a:latin typeface="Arial" charset="0"/>
              <a:cs typeface="Arial" charset="0"/>
            </a:endParaRPr>
          </a:p>
          <a:p>
            <a:pPr marL="1141413" lvl="2" indent="-227013" algn="just" eaLnBrk="1" hangingPunct="1"/>
            <a:r>
              <a:rPr lang="fr-FR" altLang="fr-FR" smtClean="0">
                <a:latin typeface="Arial" charset="0"/>
                <a:cs typeface="Arial" charset="0"/>
              </a:rPr>
              <a:t>La granularité la plus fine de chaque axe d’analyse présent dans le datamart doit être cohérente avec les faits présents dans la table de faits</a:t>
            </a:r>
          </a:p>
          <a:p>
            <a:pPr marL="1141413" lvl="2" indent="-227013" algn="just" eaLnBrk="1" hangingPunct="1"/>
            <a:endParaRPr lang="fr-FR" altLang="fr-FR" smtClean="0">
              <a:latin typeface="Arial" charset="0"/>
              <a:cs typeface="Arial" charset="0"/>
            </a:endParaRPr>
          </a:p>
          <a:p>
            <a:pPr marL="1141413" lvl="2" indent="-227013" algn="just" eaLnBrk="1" hangingPunct="1"/>
            <a:r>
              <a:rPr lang="fr-FR" altLang="fr-FR" smtClean="0">
                <a:latin typeface="Arial" charset="0"/>
                <a:cs typeface="Arial" charset="0"/>
              </a:rPr>
              <a:t>Il n’est donc pas possible de lier un fait calculé avec un axe d’analyse à un niveau plus fin que le niveau de calcul du fait (si un fait est agrégé au mois, il n’est plus possible d’avoir une ventilation par jour par exemple)</a:t>
            </a:r>
          </a:p>
        </p:txBody>
      </p:sp>
      <p:sp>
        <p:nvSpPr>
          <p:cNvPr id="59395" name="Rectangle 2"/>
          <p:cNvSpPr>
            <a:spLocks noGrp="1" noChangeArrowheads="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mtClean="0">
                <a:latin typeface="Arial" charset="0"/>
                <a:cs typeface="Arial" charset="0"/>
              </a:rPr>
              <a:t>Fondamentaux de la modélisation décisionnelle</a:t>
            </a:r>
          </a:p>
        </p:txBody>
      </p:sp>
      <p:sp>
        <p:nvSpPr>
          <p:cNvPr id="59396"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prstClr val="white"/>
                </a:solidFill>
              </a:rPr>
              <a:t>Définition du cadre normatif</a:t>
            </a:r>
          </a:p>
        </p:txBody>
      </p:sp>
    </p:spTree>
    <p:extLst>
      <p:ext uri="{BB962C8B-B14F-4D97-AF65-F5344CB8AC3E}">
        <p14:creationId xmlns:p14="http://schemas.microsoft.com/office/powerpoint/2010/main" val="35491173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dirty="0">
                <a:latin typeface="Arial" charset="0"/>
                <a:cs typeface="Arial" charset="0"/>
              </a:rPr>
              <a:t>Architecture générale</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a:p>
        </p:txBody>
      </p:sp>
      <p:sp>
        <p:nvSpPr>
          <p:cNvPr id="19460"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fr-FR" altLang="fr-FR" sz="1300"/>
          </a:p>
        </p:txBody>
      </p:sp>
    </p:spTree>
    <p:extLst>
      <p:ext uri="{BB962C8B-B14F-4D97-AF65-F5344CB8AC3E}">
        <p14:creationId xmlns:p14="http://schemas.microsoft.com/office/powerpoint/2010/main" val="23890386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3"/>
          <p:cNvSpPr>
            <a:spLocks noGrp="1" noChangeArrowheads="1"/>
          </p:cNvSpPr>
          <p:nvPr>
            <p:ph idx="1"/>
          </p:nvPr>
        </p:nvSpPr>
        <p:spPr>
          <a:xfrm>
            <a:off x="431800" y="1054100"/>
            <a:ext cx="8307388" cy="5399088"/>
          </a:xfrm>
        </p:spPr>
        <p:txBody>
          <a:bodyPr/>
          <a:lstStyle/>
          <a:p>
            <a:pPr marL="0" indent="0" defTabSz="457103" eaLnBrk="1" fontAlgn="auto" hangingPunct="1">
              <a:spcAft>
                <a:spcPts val="0"/>
              </a:spcAft>
              <a:buFont typeface="Wingdings" pitchFamily="2" charset="2"/>
              <a:buNone/>
              <a:defRPr/>
            </a:pPr>
            <a:endParaRPr lang="fr-FR" dirty="0" smtClean="0"/>
          </a:p>
          <a:p>
            <a:pPr marL="0" indent="0" defTabSz="457103" eaLnBrk="1" fontAlgn="auto" hangingPunct="1">
              <a:spcAft>
                <a:spcPts val="0"/>
              </a:spcAft>
              <a:buFont typeface="Wingdings" pitchFamily="2" charset="2"/>
              <a:buNone/>
              <a:defRPr/>
            </a:pPr>
            <a:r>
              <a:rPr lang="fr-FR" dirty="0"/>
              <a:t>Quelles sont les règles de création d’un nouveau datamart ?</a:t>
            </a:r>
          </a:p>
          <a:p>
            <a:pPr marL="371475" lvl="1" defTabSz="457103" eaLnBrk="1" fontAlgn="auto" hangingPunct="1">
              <a:spcAft>
                <a:spcPts val="0"/>
              </a:spcAft>
              <a:buClr>
                <a:srgbClr val="0070C0"/>
              </a:buClr>
              <a:buFont typeface="Symbol"/>
              <a:buChar char="Þ"/>
              <a:defRPr/>
            </a:pPr>
            <a:endParaRPr lang="fr-FR" b="1" dirty="0" smtClean="0">
              <a:solidFill>
                <a:srgbClr val="0070C0"/>
              </a:solidFill>
              <a:sym typeface="Symbol"/>
            </a:endParaRPr>
          </a:p>
          <a:p>
            <a:pPr marL="771525" lvl="2" algn="just" defTabSz="457103" eaLnBrk="1" fontAlgn="auto" hangingPunct="1">
              <a:spcAft>
                <a:spcPts val="0"/>
              </a:spcAft>
              <a:buClr>
                <a:srgbClr val="0070C0"/>
              </a:buClr>
              <a:buFont typeface="Symbol"/>
              <a:buChar char="Þ"/>
              <a:defRPr/>
            </a:pPr>
            <a:r>
              <a:rPr lang="fr-FR" dirty="0" smtClean="0">
                <a:sym typeface="Symbol"/>
              </a:rPr>
              <a:t>D’un </a:t>
            </a:r>
            <a:r>
              <a:rPr lang="fr-FR" dirty="0">
                <a:sym typeface="Symbol"/>
              </a:rPr>
              <a:t>point de vue « logique », c’est souvent la définition d’une nouvelle thématique métier à traiter qui va engendrer un nouveau </a:t>
            </a:r>
            <a:r>
              <a:rPr lang="fr-FR" dirty="0" smtClean="0">
                <a:sym typeface="Symbol"/>
              </a:rPr>
              <a:t>datamart. Il y aura donc autant de datamarts que de thèmes fonctionnels définis dans les expressions de besoins : DAV / Clients / Crédits / …</a:t>
            </a:r>
          </a:p>
          <a:p>
            <a:pPr marL="542925" lvl="2" indent="0" algn="just" defTabSz="457103" eaLnBrk="1" fontAlgn="auto" hangingPunct="1">
              <a:spcAft>
                <a:spcPts val="0"/>
              </a:spcAft>
              <a:buClr>
                <a:srgbClr val="0070C0"/>
              </a:buClr>
              <a:buFont typeface="Wingdings" pitchFamily="2" charset="2"/>
              <a:buNone/>
              <a:defRPr/>
            </a:pPr>
            <a:endParaRPr lang="fr-FR" dirty="0" smtClean="0">
              <a:sym typeface="Symbol"/>
            </a:endParaRPr>
          </a:p>
          <a:p>
            <a:pPr marL="542925" lvl="2" indent="0" algn="just" defTabSz="457103" eaLnBrk="1" fontAlgn="auto" hangingPunct="1">
              <a:spcAft>
                <a:spcPts val="0"/>
              </a:spcAft>
              <a:buClr>
                <a:srgbClr val="0070C0"/>
              </a:buClr>
              <a:buFont typeface="Wingdings" pitchFamily="2" charset="2"/>
              <a:buNone/>
              <a:defRPr/>
            </a:pPr>
            <a:r>
              <a:rPr lang="fr-FR" dirty="0" smtClean="0">
                <a:sym typeface="Symbol"/>
              </a:rPr>
              <a:t>Il s’agit, dans ce cas, plus d’une organisation « fonctionnelle » des données qui permet d’identifier des périmètres finis cohérents.</a:t>
            </a:r>
          </a:p>
          <a:p>
            <a:pPr marL="542925" lvl="2" indent="0" algn="just" defTabSz="457103" eaLnBrk="1" fontAlgn="auto" hangingPunct="1">
              <a:spcAft>
                <a:spcPts val="0"/>
              </a:spcAft>
              <a:buClr>
                <a:srgbClr val="0070C0"/>
              </a:buClr>
              <a:buFont typeface="Wingdings" pitchFamily="2" charset="2"/>
              <a:buNone/>
              <a:defRPr/>
            </a:pPr>
            <a:endParaRPr lang="fr-FR" dirty="0">
              <a:sym typeface="Symbol"/>
            </a:endParaRPr>
          </a:p>
          <a:p>
            <a:pPr marL="771525" lvl="2" algn="just" defTabSz="457103" eaLnBrk="1" fontAlgn="auto" hangingPunct="1">
              <a:spcAft>
                <a:spcPts val="0"/>
              </a:spcAft>
              <a:buClr>
                <a:srgbClr val="0070C0"/>
              </a:buClr>
              <a:buFont typeface="Symbol"/>
              <a:buChar char="Þ"/>
              <a:defRPr/>
            </a:pPr>
            <a:r>
              <a:rPr lang="fr-FR" dirty="0">
                <a:sym typeface="Symbol"/>
              </a:rPr>
              <a:t>D’un point de vue « physique » : </a:t>
            </a:r>
            <a:r>
              <a:rPr lang="fr-FR" dirty="0" smtClean="0">
                <a:sym typeface="Symbol"/>
              </a:rPr>
              <a:t>une </a:t>
            </a:r>
            <a:r>
              <a:rPr lang="fr-FR" dirty="0">
                <a:sym typeface="Symbol"/>
              </a:rPr>
              <a:t>seule base de données accessible par </a:t>
            </a:r>
            <a:r>
              <a:rPr lang="fr-FR" dirty="0" err="1" smtClean="0">
                <a:sym typeface="Symbol"/>
              </a:rPr>
              <a:t>Microstrategy</a:t>
            </a:r>
            <a:endParaRPr lang="fr-FR" dirty="0">
              <a:sym typeface="Symbol"/>
            </a:endParaRPr>
          </a:p>
          <a:p>
            <a:pPr marL="771525" lvl="2" algn="just" defTabSz="457103" eaLnBrk="1" fontAlgn="auto" hangingPunct="1">
              <a:spcAft>
                <a:spcPts val="0"/>
              </a:spcAft>
              <a:buClr>
                <a:srgbClr val="0070C0"/>
              </a:buClr>
              <a:buFont typeface="Symbol"/>
              <a:buChar char="Þ"/>
              <a:defRPr/>
            </a:pPr>
            <a:endParaRPr lang="fr-FR" dirty="0">
              <a:solidFill>
                <a:srgbClr val="0070C0"/>
              </a:solidFill>
              <a:sym typeface="Symbol"/>
            </a:endParaRPr>
          </a:p>
        </p:txBody>
      </p:sp>
      <p:sp>
        <p:nvSpPr>
          <p:cNvPr id="9219" name="Rectangle 2"/>
          <p:cNvSpPr>
            <a:spLocks noGrp="1" noChangeArrowheads="1"/>
          </p:cNvSpPr>
          <p:nvPr>
            <p:ph type="title"/>
          </p:nvPr>
        </p:nvSpPr>
        <p:spPr>
          <a:xfrm>
            <a:off x="603250" y="74613"/>
            <a:ext cx="6356350" cy="773112"/>
          </a:xfrm>
        </p:spPr>
        <p:txBody>
          <a:bodyPr>
            <a:normAutofit fontScale="90000"/>
          </a:bodyPr>
          <a:lstStyle/>
          <a:p>
            <a:pPr defTabSz="457103" eaLnBrk="1" fontAlgn="auto" hangingPunct="1">
              <a:spcAft>
                <a:spcPts val="0"/>
              </a:spcAft>
              <a:defRPr/>
            </a:pPr>
            <a:r>
              <a:rPr lang="fr-FR" altLang="fr-FR" smtClean="0"/>
              <a:t/>
            </a:r>
            <a:br>
              <a:rPr lang="fr-FR" altLang="fr-FR" smtClean="0"/>
            </a:br>
            <a:r>
              <a:rPr lang="fr-FR" altLang="fr-FR" smtClean="0"/>
              <a:t>Questions générales sur</a:t>
            </a:r>
            <a:br>
              <a:rPr lang="fr-FR" altLang="fr-FR" smtClean="0"/>
            </a:br>
            <a:r>
              <a:rPr lang="fr-FR" altLang="fr-FR" smtClean="0"/>
              <a:t>la modélisation décisionnelle</a:t>
            </a:r>
            <a:endParaRPr lang="fr-FR" altLang="fr-FR" smtClean="0">
              <a:solidFill>
                <a:srgbClr val="00B050"/>
              </a:solidFill>
            </a:endParaRPr>
          </a:p>
        </p:txBody>
      </p:sp>
      <p:pic>
        <p:nvPicPr>
          <p:cNvPr id="61444" name="Picture 10" descr="http://t1.gstatic.com/images?q=tbn:ANd9GcTMdNEz9cCMo4hEo1h6-7NSHMBbTrdplqVqkAn-3JPXuGqijBeDOInxRA6cQ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56550" y="1357313"/>
            <a:ext cx="744538"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18" descr="http://us.cdn4.123rf.com/168nwm/coramax/coramax1208/coramax120801912/14868894-3d-people--man-person-with-a-laptop-and-pieces-of-puzz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919288"/>
            <a:ext cx="71913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prstClr val="white"/>
                </a:solidFill>
              </a:rPr>
              <a:t>Définition du cadre normatif</a:t>
            </a:r>
          </a:p>
        </p:txBody>
      </p:sp>
    </p:spTree>
    <p:extLst>
      <p:ext uri="{BB962C8B-B14F-4D97-AF65-F5344CB8AC3E}">
        <p14:creationId xmlns:p14="http://schemas.microsoft.com/office/powerpoint/2010/main" val="10181028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idx="1"/>
          </p:nvPr>
        </p:nvSpPr>
        <p:spPr bwMode="auto">
          <a:xfrm>
            <a:off x="431800" y="1054100"/>
            <a:ext cx="8307388" cy="539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0" indent="0" eaLnBrk="1" hangingPunct="1">
              <a:buSzTx/>
              <a:buFont typeface="Wingdings" pitchFamily="2" charset="2"/>
              <a:buNone/>
            </a:pPr>
            <a:endParaRPr lang="fr-FR" altLang="fr-FR" smtClean="0">
              <a:latin typeface="Arial" charset="0"/>
              <a:cs typeface="Arial" charset="0"/>
            </a:endParaRPr>
          </a:p>
          <a:p>
            <a:pPr marL="0" indent="0" eaLnBrk="1" hangingPunct="1">
              <a:buSzTx/>
              <a:buFont typeface="Wingdings" pitchFamily="2" charset="2"/>
              <a:buNone/>
            </a:pPr>
            <a:r>
              <a:rPr lang="fr-FR" altLang="fr-FR" smtClean="0">
                <a:latin typeface="Arial" charset="0"/>
                <a:cs typeface="Arial" charset="0"/>
              </a:rPr>
              <a:t>Quelles sont les règles de création d’une nouvelle table de faits ?</a:t>
            </a:r>
          </a:p>
          <a:p>
            <a:pPr marL="371475" lvl="1" indent="-284163" eaLnBrk="1" hangingPunct="1">
              <a:buClr>
                <a:srgbClr val="0070C0"/>
              </a:buClr>
              <a:buFont typeface="Symbol" pitchFamily="18" charset="2"/>
              <a:buChar char="Þ"/>
            </a:pPr>
            <a:endParaRPr lang="fr-FR" altLang="fr-FR" b="1" smtClean="0">
              <a:solidFill>
                <a:srgbClr val="0070C0"/>
              </a:solidFill>
              <a:latin typeface="Arial" charset="0"/>
              <a:cs typeface="Arial" charset="0"/>
              <a:sym typeface="Symbol" pitchFamily="18" charset="2"/>
            </a:endParaRPr>
          </a:p>
          <a:p>
            <a:pPr marL="771525" lvl="2" indent="-227013" algn="just" eaLnBrk="1" hangingPunct="1">
              <a:buClr>
                <a:srgbClr val="0070C0"/>
              </a:buClr>
              <a:buFont typeface="Symbol" pitchFamily="18" charset="2"/>
              <a:buChar char="Þ"/>
            </a:pPr>
            <a:r>
              <a:rPr lang="fr-FR" altLang="fr-FR" smtClean="0">
                <a:latin typeface="Arial" charset="0"/>
                <a:cs typeface="Arial" charset="0"/>
                <a:sym typeface="Symbol" pitchFamily="18" charset="2"/>
              </a:rPr>
              <a:t>Plusieurs critères vont rentrer en compte dans la décision de créer une nouvelle table de faits ou d’insérer les nouveaux indicateurs dans une table existante. Ces critères sont les suivants :</a:t>
            </a:r>
          </a:p>
          <a:p>
            <a:pPr marL="1228725" lvl="3" indent="-227013" algn="just" eaLnBrk="1" hangingPunct="1">
              <a:buClr>
                <a:srgbClr val="0070C0"/>
              </a:buClr>
              <a:buFont typeface="Symbol" pitchFamily="18" charset="2"/>
              <a:buChar char="Þ"/>
            </a:pPr>
            <a:r>
              <a:rPr lang="fr-FR" altLang="fr-FR" smtClean="0">
                <a:latin typeface="Arial" charset="0"/>
                <a:cs typeface="Arial" charset="0"/>
                <a:sym typeface="Symbol" pitchFamily="18" charset="2"/>
              </a:rPr>
              <a:t>Les nouveaux indicateurs sont-ils cohérents fonctionnellement avec l’existant ?</a:t>
            </a:r>
          </a:p>
          <a:p>
            <a:pPr marL="1228725" lvl="3" indent="-227013" algn="just" eaLnBrk="1" hangingPunct="1">
              <a:buClr>
                <a:srgbClr val="0070C0"/>
              </a:buClr>
              <a:buFont typeface="Symbol" pitchFamily="18" charset="2"/>
              <a:buChar char="Þ"/>
            </a:pPr>
            <a:r>
              <a:rPr lang="fr-FR" altLang="fr-FR" smtClean="0">
                <a:latin typeface="Arial" charset="0"/>
                <a:cs typeface="Arial" charset="0"/>
                <a:sym typeface="Symbol" pitchFamily="18" charset="2"/>
              </a:rPr>
              <a:t>Partagent-ils les mêmes dimensions ?</a:t>
            </a:r>
          </a:p>
          <a:p>
            <a:pPr marL="1228725" lvl="3" indent="-227013" algn="just" eaLnBrk="1" hangingPunct="1">
              <a:buClr>
                <a:srgbClr val="0070C0"/>
              </a:buClr>
              <a:buFont typeface="Symbol" pitchFamily="18" charset="2"/>
              <a:buChar char="Þ"/>
            </a:pPr>
            <a:r>
              <a:rPr lang="fr-FR" altLang="fr-FR" smtClean="0">
                <a:latin typeface="Arial" charset="0"/>
                <a:cs typeface="Arial" charset="0"/>
                <a:sym typeface="Symbol" pitchFamily="18" charset="2"/>
              </a:rPr>
              <a:t>La granularité des dimensions est-elle identique ?</a:t>
            </a:r>
          </a:p>
          <a:p>
            <a:pPr marL="1228725" lvl="3" indent="-227013" algn="just" eaLnBrk="1" hangingPunct="1">
              <a:buClr>
                <a:srgbClr val="0070C0"/>
              </a:buClr>
              <a:buFont typeface="Symbol" pitchFamily="18" charset="2"/>
              <a:buChar char="Þ"/>
            </a:pPr>
            <a:r>
              <a:rPr lang="fr-FR" altLang="fr-FR" smtClean="0">
                <a:latin typeface="Arial" charset="0"/>
                <a:cs typeface="Arial" charset="0"/>
                <a:sym typeface="Symbol" pitchFamily="18" charset="2"/>
              </a:rPr>
              <a:t>Ont-ils la même fréquence de rafraichissement ?</a:t>
            </a:r>
          </a:p>
          <a:p>
            <a:pPr marL="1228725" lvl="3" indent="-227013" algn="just" eaLnBrk="1" hangingPunct="1">
              <a:buClr>
                <a:srgbClr val="0070C0"/>
              </a:buClr>
              <a:buFont typeface="Symbol" pitchFamily="18" charset="2"/>
              <a:buChar char="Þ"/>
            </a:pPr>
            <a:r>
              <a:rPr lang="fr-FR" altLang="fr-FR" smtClean="0">
                <a:latin typeface="Arial" charset="0"/>
                <a:cs typeface="Arial" charset="0"/>
                <a:sym typeface="Symbol" pitchFamily="18" charset="2"/>
              </a:rPr>
              <a:t>Sont-ils utiles aux mêmes personnes </a:t>
            </a:r>
          </a:p>
          <a:p>
            <a:pPr marL="1228725" lvl="3" indent="-227013" algn="just" eaLnBrk="1" hangingPunct="1">
              <a:buClr>
                <a:srgbClr val="0070C0"/>
              </a:buClr>
              <a:buFont typeface="Symbol" pitchFamily="18" charset="2"/>
              <a:buChar char="Þ"/>
            </a:pPr>
            <a:endParaRPr lang="fr-FR" altLang="fr-FR" smtClean="0">
              <a:latin typeface="Arial" charset="0"/>
              <a:cs typeface="Arial" charset="0"/>
              <a:sym typeface="Symbol" pitchFamily="18" charset="2"/>
            </a:endParaRPr>
          </a:p>
          <a:p>
            <a:pPr marL="771525" lvl="2" indent="-227013" algn="just" eaLnBrk="1" hangingPunct="1">
              <a:buClr>
                <a:srgbClr val="0070C0"/>
              </a:buClr>
              <a:buFont typeface="Symbol" pitchFamily="18" charset="2"/>
              <a:buChar char="Þ"/>
            </a:pPr>
            <a:r>
              <a:rPr lang="fr-FR" altLang="fr-FR" smtClean="0">
                <a:latin typeface="Arial" charset="0"/>
                <a:cs typeface="Arial" charset="0"/>
                <a:sym typeface="Symbol" pitchFamily="18" charset="2"/>
              </a:rPr>
              <a:t>Si la réponse à l’une de ces questions est négative, il est probable qu’une nouvelle table de faits soit nécessaire</a:t>
            </a:r>
          </a:p>
        </p:txBody>
      </p:sp>
      <p:sp>
        <p:nvSpPr>
          <p:cNvPr id="10243" name="Rectangle 2"/>
          <p:cNvSpPr>
            <a:spLocks noGrp="1" noChangeArrowheads="1"/>
          </p:cNvSpPr>
          <p:nvPr>
            <p:ph type="title"/>
          </p:nvPr>
        </p:nvSpPr>
        <p:spPr>
          <a:xfrm>
            <a:off x="603250" y="74613"/>
            <a:ext cx="6356350" cy="773112"/>
          </a:xfrm>
        </p:spPr>
        <p:txBody>
          <a:bodyPr>
            <a:normAutofit fontScale="90000"/>
          </a:bodyPr>
          <a:lstStyle/>
          <a:p>
            <a:pPr defTabSz="457103" eaLnBrk="1" fontAlgn="auto" hangingPunct="1">
              <a:spcAft>
                <a:spcPts val="0"/>
              </a:spcAft>
              <a:defRPr/>
            </a:pPr>
            <a:r>
              <a:rPr lang="fr-FR" altLang="fr-FR" smtClean="0"/>
              <a:t/>
            </a:r>
            <a:br>
              <a:rPr lang="fr-FR" altLang="fr-FR" smtClean="0"/>
            </a:br>
            <a:r>
              <a:rPr lang="fr-FR" altLang="fr-FR" smtClean="0"/>
              <a:t>Questions générales sur</a:t>
            </a:r>
            <a:br>
              <a:rPr lang="fr-FR" altLang="fr-FR" smtClean="0"/>
            </a:br>
            <a:r>
              <a:rPr lang="fr-FR" altLang="fr-FR" smtClean="0"/>
              <a:t>la modélisation décisionnelle</a:t>
            </a:r>
            <a:endParaRPr lang="fr-FR" altLang="fr-FR" smtClean="0">
              <a:solidFill>
                <a:srgbClr val="00B050"/>
              </a:solidFill>
            </a:endParaRPr>
          </a:p>
        </p:txBody>
      </p:sp>
      <p:pic>
        <p:nvPicPr>
          <p:cNvPr id="62468" name="Picture 10" descr="http://t1.gstatic.com/images?q=tbn:ANd9GcTMdNEz9cCMo4hEo1h6-7NSHMBbTrdplqVqkAn-3JPXuGqijBeDOInxRA6cQQ"/>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6913" y="1352550"/>
            <a:ext cx="744537"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18" descr="http://us.cdn4.123rf.com/168nwm/coramax/coramax1208/coramax120801912/14868894-3d-people--man-person-with-a-laptop-and-pieces-of-puzzl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19288"/>
            <a:ext cx="719138"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0"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prstClr val="white"/>
                </a:solidFill>
              </a:rPr>
              <a:t>Définition du cadre normatif</a:t>
            </a:r>
          </a:p>
        </p:txBody>
      </p:sp>
    </p:spTree>
    <p:extLst>
      <p:ext uri="{BB962C8B-B14F-4D97-AF65-F5344CB8AC3E}">
        <p14:creationId xmlns:p14="http://schemas.microsoft.com/office/powerpoint/2010/main" val="33320142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dirty="0" smtClean="0">
                <a:latin typeface="Arial" charset="0"/>
                <a:cs typeface="Arial" charset="0"/>
              </a:rPr>
              <a:t>Principes d’alimentation des DATAMART</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a:p>
        </p:txBody>
      </p:sp>
      <p:sp>
        <p:nvSpPr>
          <p:cNvPr id="43012"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fr-FR" altLang="fr-FR" sz="1300"/>
          </a:p>
        </p:txBody>
      </p:sp>
    </p:spTree>
    <p:extLst>
      <p:ext uri="{BB962C8B-B14F-4D97-AF65-F5344CB8AC3E}">
        <p14:creationId xmlns:p14="http://schemas.microsoft.com/office/powerpoint/2010/main" val="8588064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mtClean="0">
                <a:latin typeface="Arial" charset="0"/>
                <a:cs typeface="Arial" charset="0"/>
              </a:rPr>
              <a:t>Processus d’alimentation</a:t>
            </a:r>
          </a:p>
        </p:txBody>
      </p:sp>
      <p:sp>
        <p:nvSpPr>
          <p:cNvPr id="9" name="Organigramme : Stockage interne 8"/>
          <p:cNvSpPr/>
          <p:nvPr/>
        </p:nvSpPr>
        <p:spPr bwMode="auto">
          <a:xfrm>
            <a:off x="179388" y="1341438"/>
            <a:ext cx="1008062" cy="1096962"/>
          </a:xfrm>
          <a:prstGeom prst="flowChartInternalStorag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fr-FR" sz="800" dirty="0">
                <a:solidFill>
                  <a:schemeClr val="tx1"/>
                </a:solidFill>
              </a:rPr>
              <a:t>Tables</a:t>
            </a:r>
          </a:p>
          <a:p>
            <a:pPr algn="ctr">
              <a:defRPr/>
            </a:pPr>
            <a:r>
              <a:rPr lang="fr-FR" sz="800" dirty="0">
                <a:solidFill>
                  <a:schemeClr val="tx1"/>
                </a:solidFill>
              </a:rPr>
              <a:t>détails</a:t>
            </a:r>
          </a:p>
        </p:txBody>
      </p:sp>
      <p:sp>
        <p:nvSpPr>
          <p:cNvPr id="10" name="Organigramme : Stockage interne 9"/>
          <p:cNvSpPr/>
          <p:nvPr/>
        </p:nvSpPr>
        <p:spPr bwMode="auto">
          <a:xfrm>
            <a:off x="179388" y="2619375"/>
            <a:ext cx="1008062" cy="1096963"/>
          </a:xfrm>
          <a:prstGeom prst="flowChartInternalStorag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fr-FR" sz="800" dirty="0">
                <a:solidFill>
                  <a:schemeClr val="tx1"/>
                </a:solidFill>
              </a:rPr>
              <a:t>Tables</a:t>
            </a:r>
          </a:p>
          <a:p>
            <a:pPr algn="ctr">
              <a:defRPr/>
            </a:pPr>
            <a:r>
              <a:rPr lang="fr-FR" sz="800" dirty="0">
                <a:solidFill>
                  <a:schemeClr val="tx1"/>
                </a:solidFill>
              </a:rPr>
              <a:t>Dimensions</a:t>
            </a:r>
          </a:p>
        </p:txBody>
      </p:sp>
      <p:sp>
        <p:nvSpPr>
          <p:cNvPr id="11" name="Organigramme : Stockage interne 10"/>
          <p:cNvSpPr/>
          <p:nvPr/>
        </p:nvSpPr>
        <p:spPr bwMode="auto">
          <a:xfrm>
            <a:off x="179388" y="3933825"/>
            <a:ext cx="1008062" cy="1096963"/>
          </a:xfrm>
          <a:prstGeom prst="flowChartInternalStorag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fr-FR" sz="800" dirty="0">
                <a:solidFill>
                  <a:schemeClr val="tx1"/>
                </a:solidFill>
              </a:rPr>
              <a:t>…</a:t>
            </a:r>
          </a:p>
        </p:txBody>
      </p:sp>
      <p:sp>
        <p:nvSpPr>
          <p:cNvPr id="13" name="Organigramme : Stockage interne 12"/>
          <p:cNvSpPr/>
          <p:nvPr/>
        </p:nvSpPr>
        <p:spPr bwMode="auto">
          <a:xfrm>
            <a:off x="2481263" y="2619375"/>
            <a:ext cx="1227137" cy="1096963"/>
          </a:xfrm>
          <a:prstGeom prst="flowChartInternalStorag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fr-FR" sz="800" dirty="0">
                <a:solidFill>
                  <a:schemeClr val="tx1"/>
                </a:solidFill>
              </a:rPr>
              <a:t>Tables de travail</a:t>
            </a:r>
          </a:p>
        </p:txBody>
      </p:sp>
      <p:sp>
        <p:nvSpPr>
          <p:cNvPr id="14" name="Organigramme : Stockage interne 13"/>
          <p:cNvSpPr/>
          <p:nvPr/>
        </p:nvSpPr>
        <p:spPr bwMode="auto">
          <a:xfrm>
            <a:off x="4752975" y="2619375"/>
            <a:ext cx="1222375" cy="1096963"/>
          </a:xfrm>
          <a:prstGeom prst="flowChartInternalStorag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fr-FR" sz="800" dirty="0">
                <a:solidFill>
                  <a:schemeClr val="tx1"/>
                </a:solidFill>
              </a:rPr>
              <a:t>Tables de détail</a:t>
            </a:r>
          </a:p>
        </p:txBody>
      </p:sp>
      <p:sp>
        <p:nvSpPr>
          <p:cNvPr id="15" name="Organigramme : Stockage interne 14"/>
          <p:cNvSpPr/>
          <p:nvPr/>
        </p:nvSpPr>
        <p:spPr bwMode="auto">
          <a:xfrm>
            <a:off x="6948488" y="2619375"/>
            <a:ext cx="1008062" cy="1096963"/>
          </a:xfrm>
          <a:prstGeom prst="flowChartInternalStorage">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wrap="none" anchor="ctr"/>
          <a:lstStyle/>
          <a:p>
            <a:pPr algn="ctr">
              <a:defRPr/>
            </a:pPr>
            <a:r>
              <a:rPr lang="fr-FR" sz="800" dirty="0">
                <a:solidFill>
                  <a:schemeClr val="tx1"/>
                </a:solidFill>
              </a:rPr>
              <a:t>Table de fait</a:t>
            </a:r>
          </a:p>
        </p:txBody>
      </p:sp>
      <p:cxnSp>
        <p:nvCxnSpPr>
          <p:cNvPr id="44041" name="Connecteur droit avec flèche 16"/>
          <p:cNvCxnSpPr>
            <a:cxnSpLocks noChangeShapeType="1"/>
            <a:stCxn id="9" idx="3"/>
            <a:endCxn id="13" idx="1"/>
          </p:cNvCxnSpPr>
          <p:nvPr/>
        </p:nvCxnSpPr>
        <p:spPr bwMode="auto">
          <a:xfrm>
            <a:off x="1187450" y="1889125"/>
            <a:ext cx="1293813" cy="1279525"/>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2" name="Connecteur droit avec flèche 17"/>
          <p:cNvCxnSpPr>
            <a:cxnSpLocks noChangeShapeType="1"/>
            <a:stCxn id="10" idx="3"/>
            <a:endCxn id="13" idx="1"/>
          </p:cNvCxnSpPr>
          <p:nvPr/>
        </p:nvCxnSpPr>
        <p:spPr bwMode="auto">
          <a:xfrm>
            <a:off x="1187450" y="3168650"/>
            <a:ext cx="1293813" cy="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3" name="Connecteur droit avec flèche 20"/>
          <p:cNvCxnSpPr>
            <a:cxnSpLocks noChangeShapeType="1"/>
            <a:stCxn id="11" idx="3"/>
            <a:endCxn id="13" idx="1"/>
          </p:cNvCxnSpPr>
          <p:nvPr/>
        </p:nvCxnSpPr>
        <p:spPr bwMode="auto">
          <a:xfrm flipV="1">
            <a:off x="1187450" y="3168650"/>
            <a:ext cx="1293813" cy="1312863"/>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4" name="Connecteur droit avec flèche 26"/>
          <p:cNvCxnSpPr>
            <a:cxnSpLocks noChangeShapeType="1"/>
            <a:stCxn id="13" idx="3"/>
            <a:endCxn id="14" idx="1"/>
          </p:cNvCxnSpPr>
          <p:nvPr/>
        </p:nvCxnSpPr>
        <p:spPr bwMode="auto">
          <a:xfrm>
            <a:off x="3708400" y="3168650"/>
            <a:ext cx="1044575" cy="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045" name="Connecteur droit avec flèche 29"/>
          <p:cNvCxnSpPr>
            <a:cxnSpLocks noChangeShapeType="1"/>
            <a:stCxn id="14" idx="3"/>
            <a:endCxn id="15" idx="1"/>
          </p:cNvCxnSpPr>
          <p:nvPr/>
        </p:nvCxnSpPr>
        <p:spPr bwMode="auto">
          <a:xfrm>
            <a:off x="5975350" y="3168650"/>
            <a:ext cx="973138" cy="0"/>
          </a:xfrm>
          <a:prstGeom prst="straightConnector1">
            <a:avLst/>
          </a:prstGeom>
          <a:noFill/>
          <a:ln w="12700"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Accolade ouvrante 32"/>
          <p:cNvSpPr/>
          <p:nvPr/>
        </p:nvSpPr>
        <p:spPr>
          <a:xfrm rot="16200000">
            <a:off x="544513" y="4532313"/>
            <a:ext cx="306387" cy="130333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34" name="Accolade ouvrante 33"/>
          <p:cNvSpPr/>
          <p:nvPr/>
        </p:nvSpPr>
        <p:spPr>
          <a:xfrm rot="16200000">
            <a:off x="2941637" y="3714751"/>
            <a:ext cx="306387" cy="1227137"/>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35" name="Accolade ouvrante 34"/>
          <p:cNvSpPr/>
          <p:nvPr/>
        </p:nvSpPr>
        <p:spPr>
          <a:xfrm rot="16200000">
            <a:off x="7383061" y="3676649"/>
            <a:ext cx="306387" cy="130175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44049" name="ZoneTexte 35"/>
          <p:cNvSpPr txBox="1">
            <a:spLocks noChangeArrowheads="1"/>
          </p:cNvSpPr>
          <p:nvPr/>
        </p:nvSpPr>
        <p:spPr bwMode="auto">
          <a:xfrm>
            <a:off x="46038" y="5337175"/>
            <a:ext cx="14160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a:t>Tables SOC</a:t>
            </a:r>
          </a:p>
        </p:txBody>
      </p:sp>
      <p:sp>
        <p:nvSpPr>
          <p:cNvPr id="44050" name="ZoneTexte 36"/>
          <p:cNvSpPr txBox="1">
            <a:spLocks noChangeArrowheads="1"/>
          </p:cNvSpPr>
          <p:nvPr/>
        </p:nvSpPr>
        <p:spPr bwMode="auto">
          <a:xfrm>
            <a:off x="2271713" y="4530241"/>
            <a:ext cx="16525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a:t>Tables travail datamart</a:t>
            </a:r>
          </a:p>
        </p:txBody>
      </p:sp>
      <p:sp>
        <p:nvSpPr>
          <p:cNvPr id="44051" name="ZoneTexte 37"/>
          <p:cNvSpPr txBox="1">
            <a:spLocks noChangeArrowheads="1"/>
          </p:cNvSpPr>
          <p:nvPr/>
        </p:nvSpPr>
        <p:spPr bwMode="auto">
          <a:xfrm>
            <a:off x="6948488" y="4529447"/>
            <a:ext cx="1825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dirty="0"/>
              <a:t>Tables </a:t>
            </a:r>
            <a:r>
              <a:rPr lang="fr-FR" altLang="fr-FR" dirty="0" err="1"/>
              <a:t>datamart</a:t>
            </a:r>
            <a:endParaRPr lang="fr-FR" altLang="fr-FR" dirty="0"/>
          </a:p>
          <a:p>
            <a:pPr algn="ctr" eaLnBrk="1" hangingPunct="1"/>
            <a:r>
              <a:rPr lang="fr-FR" altLang="fr-FR" dirty="0"/>
              <a:t>agrégé</a:t>
            </a:r>
          </a:p>
        </p:txBody>
      </p:sp>
      <p:sp>
        <p:nvSpPr>
          <p:cNvPr id="44052" name="ZoneTexte 2"/>
          <p:cNvSpPr txBox="1">
            <a:spLocks noChangeArrowheads="1"/>
          </p:cNvSpPr>
          <p:nvPr/>
        </p:nvSpPr>
        <p:spPr bwMode="auto">
          <a:xfrm>
            <a:off x="1465263" y="2890838"/>
            <a:ext cx="80645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1200"/>
              <a:t>Jointures</a:t>
            </a:r>
          </a:p>
        </p:txBody>
      </p:sp>
      <p:sp>
        <p:nvSpPr>
          <p:cNvPr id="44053" name="ZoneTexte 5"/>
          <p:cNvSpPr txBox="1">
            <a:spLocks noChangeArrowheads="1"/>
          </p:cNvSpPr>
          <p:nvPr/>
        </p:nvSpPr>
        <p:spPr bwMode="auto">
          <a:xfrm>
            <a:off x="3708400" y="2706688"/>
            <a:ext cx="94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1200"/>
              <a:t>Règles </a:t>
            </a:r>
          </a:p>
          <a:p>
            <a:pPr eaLnBrk="1" hangingPunct="1"/>
            <a:r>
              <a:rPr lang="fr-FR" altLang="fr-FR" sz="1200"/>
              <a:t>de Gestion</a:t>
            </a:r>
          </a:p>
        </p:txBody>
      </p:sp>
      <p:sp>
        <p:nvSpPr>
          <p:cNvPr id="44054" name="ZoneTexte 6"/>
          <p:cNvSpPr txBox="1">
            <a:spLocks noChangeArrowheads="1"/>
          </p:cNvSpPr>
          <p:nvPr/>
        </p:nvSpPr>
        <p:spPr bwMode="auto">
          <a:xfrm>
            <a:off x="6062663" y="2868613"/>
            <a:ext cx="800100"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900"/>
              <a:t>Agrégations</a:t>
            </a:r>
          </a:p>
        </p:txBody>
      </p:sp>
      <p:sp>
        <p:nvSpPr>
          <p:cNvPr id="25" name="Accolade ouvrante 24"/>
          <p:cNvSpPr/>
          <p:nvPr/>
        </p:nvSpPr>
        <p:spPr>
          <a:xfrm rot="5400000">
            <a:off x="2855119" y="2204244"/>
            <a:ext cx="152400" cy="50641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6" name="Accolade ouvrante 25"/>
          <p:cNvSpPr/>
          <p:nvPr/>
        </p:nvSpPr>
        <p:spPr>
          <a:xfrm rot="5400000">
            <a:off x="3377406" y="2205832"/>
            <a:ext cx="153987" cy="5080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8" name="Accolade ouvrante 27"/>
          <p:cNvSpPr/>
          <p:nvPr/>
        </p:nvSpPr>
        <p:spPr>
          <a:xfrm rot="5400000">
            <a:off x="5144294" y="2197894"/>
            <a:ext cx="153988" cy="5080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29" name="Accolade ouvrante 28"/>
          <p:cNvSpPr/>
          <p:nvPr/>
        </p:nvSpPr>
        <p:spPr>
          <a:xfrm rot="5400000">
            <a:off x="5681663" y="2206625"/>
            <a:ext cx="153987" cy="50641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31" name="Accolade ouvrante 30"/>
          <p:cNvSpPr/>
          <p:nvPr/>
        </p:nvSpPr>
        <p:spPr>
          <a:xfrm rot="5400000">
            <a:off x="7125494" y="2164557"/>
            <a:ext cx="152400" cy="50641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32" name="Accolade ouvrante 31"/>
          <p:cNvSpPr/>
          <p:nvPr/>
        </p:nvSpPr>
        <p:spPr>
          <a:xfrm rot="5400000">
            <a:off x="7631906" y="2164557"/>
            <a:ext cx="153987" cy="5080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44061" name="ZoneTexte 7"/>
          <p:cNvSpPr txBox="1">
            <a:spLocks noChangeArrowheads="1"/>
          </p:cNvSpPr>
          <p:nvPr/>
        </p:nvSpPr>
        <p:spPr bwMode="auto">
          <a:xfrm rot="-5400000">
            <a:off x="2239169" y="1575594"/>
            <a:ext cx="13827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t>Identifiants Dimensions</a:t>
            </a:r>
          </a:p>
        </p:txBody>
      </p:sp>
      <p:sp>
        <p:nvSpPr>
          <p:cNvPr id="44062" name="ZoneTexte 38"/>
          <p:cNvSpPr txBox="1">
            <a:spLocks noChangeArrowheads="1"/>
          </p:cNvSpPr>
          <p:nvPr/>
        </p:nvSpPr>
        <p:spPr bwMode="auto">
          <a:xfrm rot="-5400000">
            <a:off x="2767806" y="1575594"/>
            <a:ext cx="137318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t>Données Fonctionnelle</a:t>
            </a:r>
          </a:p>
        </p:txBody>
      </p:sp>
      <p:sp>
        <p:nvSpPr>
          <p:cNvPr id="44063" name="ZoneTexte 39"/>
          <p:cNvSpPr txBox="1">
            <a:spLocks noChangeArrowheads="1"/>
          </p:cNvSpPr>
          <p:nvPr/>
        </p:nvSpPr>
        <p:spPr bwMode="auto">
          <a:xfrm rot="-5400000">
            <a:off x="4529932" y="1575594"/>
            <a:ext cx="13827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t>Identifiants Dimensions</a:t>
            </a:r>
          </a:p>
        </p:txBody>
      </p:sp>
      <p:sp>
        <p:nvSpPr>
          <p:cNvPr id="44064" name="ZoneTexte 40"/>
          <p:cNvSpPr txBox="1">
            <a:spLocks noChangeArrowheads="1"/>
          </p:cNvSpPr>
          <p:nvPr/>
        </p:nvSpPr>
        <p:spPr bwMode="auto">
          <a:xfrm rot="-5400000">
            <a:off x="5056981" y="1575595"/>
            <a:ext cx="13620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t>Top règles de gestions</a:t>
            </a:r>
          </a:p>
        </p:txBody>
      </p:sp>
      <p:sp>
        <p:nvSpPr>
          <p:cNvPr id="44065" name="ZoneTexte 41"/>
          <p:cNvSpPr txBox="1">
            <a:spLocks noChangeArrowheads="1"/>
          </p:cNvSpPr>
          <p:nvPr/>
        </p:nvSpPr>
        <p:spPr bwMode="auto">
          <a:xfrm rot="-5400000">
            <a:off x="6510338" y="1576388"/>
            <a:ext cx="1382712"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t>Identifiants Dimensions</a:t>
            </a:r>
          </a:p>
        </p:txBody>
      </p:sp>
      <p:sp>
        <p:nvSpPr>
          <p:cNvPr id="44066" name="ZoneTexte 42"/>
          <p:cNvSpPr txBox="1">
            <a:spLocks noChangeArrowheads="1"/>
          </p:cNvSpPr>
          <p:nvPr/>
        </p:nvSpPr>
        <p:spPr bwMode="auto">
          <a:xfrm rot="-5400000">
            <a:off x="7074694" y="1721644"/>
            <a:ext cx="12684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t>Indicateurs</a:t>
            </a:r>
          </a:p>
        </p:txBody>
      </p:sp>
      <p:sp>
        <p:nvSpPr>
          <p:cNvPr id="44" name="Accolade ouvrante 43"/>
          <p:cNvSpPr/>
          <p:nvPr/>
        </p:nvSpPr>
        <p:spPr>
          <a:xfrm rot="5400000">
            <a:off x="2490788" y="2371725"/>
            <a:ext cx="155575" cy="1746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44068" name="ZoneTexte 44"/>
          <p:cNvSpPr txBox="1">
            <a:spLocks noChangeArrowheads="1"/>
          </p:cNvSpPr>
          <p:nvPr/>
        </p:nvSpPr>
        <p:spPr bwMode="auto">
          <a:xfrm rot="-5400000">
            <a:off x="1869281" y="1566070"/>
            <a:ext cx="1438275" cy="21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t>Identifiants données détails</a:t>
            </a:r>
          </a:p>
        </p:txBody>
      </p:sp>
      <p:sp>
        <p:nvSpPr>
          <p:cNvPr id="46" name="Accolade ouvrante 45"/>
          <p:cNvSpPr/>
          <p:nvPr/>
        </p:nvSpPr>
        <p:spPr>
          <a:xfrm rot="5400000">
            <a:off x="4762500" y="2362200"/>
            <a:ext cx="155575" cy="1746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44070" name="ZoneTexte 46"/>
          <p:cNvSpPr txBox="1">
            <a:spLocks noChangeArrowheads="1"/>
          </p:cNvSpPr>
          <p:nvPr/>
        </p:nvSpPr>
        <p:spPr bwMode="auto">
          <a:xfrm rot="-5400000">
            <a:off x="4140994" y="1556544"/>
            <a:ext cx="1438275" cy="21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t>Identifiants données détails</a:t>
            </a:r>
          </a:p>
        </p:txBody>
      </p:sp>
      <p:sp>
        <p:nvSpPr>
          <p:cNvPr id="40" name="Accolade ouvrante 39"/>
          <p:cNvSpPr/>
          <p:nvPr/>
        </p:nvSpPr>
        <p:spPr>
          <a:xfrm rot="16200000">
            <a:off x="5337968" y="3677444"/>
            <a:ext cx="306388" cy="130175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fr-FR"/>
          </a:p>
        </p:txBody>
      </p:sp>
      <p:sp>
        <p:nvSpPr>
          <p:cNvPr id="44072" name="ZoneTexte 37"/>
          <p:cNvSpPr txBox="1">
            <a:spLocks noChangeArrowheads="1"/>
          </p:cNvSpPr>
          <p:nvPr/>
        </p:nvSpPr>
        <p:spPr bwMode="auto">
          <a:xfrm>
            <a:off x="4633487" y="4529447"/>
            <a:ext cx="18256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dirty="0"/>
              <a:t>Tables </a:t>
            </a:r>
            <a:r>
              <a:rPr lang="fr-FR" altLang="fr-FR" dirty="0" err="1"/>
              <a:t>datamart</a:t>
            </a:r>
            <a:endParaRPr lang="fr-FR" altLang="fr-FR" dirty="0"/>
          </a:p>
          <a:p>
            <a:pPr algn="ctr" eaLnBrk="1" hangingPunct="1"/>
            <a:r>
              <a:rPr lang="fr-FR" altLang="fr-FR" dirty="0"/>
              <a:t>détaillé</a:t>
            </a:r>
          </a:p>
        </p:txBody>
      </p:sp>
      <p:sp>
        <p:nvSpPr>
          <p:cNvPr id="44073"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
        <p:nvSpPr>
          <p:cNvPr id="42" name="ZoneTexte 41"/>
          <p:cNvSpPr txBox="1"/>
          <p:nvPr/>
        </p:nvSpPr>
        <p:spPr>
          <a:xfrm>
            <a:off x="2411760" y="5107878"/>
            <a:ext cx="1440160" cy="549177"/>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fr-FR" sz="900" dirty="0"/>
              <a:t>Zone de travail</a:t>
            </a:r>
          </a:p>
          <a:p>
            <a:pPr algn="ctr">
              <a:defRPr/>
            </a:pPr>
            <a:r>
              <a:rPr lang="fr-FR" sz="900" dirty="0"/>
              <a:t>Données non persistantes</a:t>
            </a:r>
          </a:p>
          <a:p>
            <a:pPr algn="ctr">
              <a:defRPr/>
            </a:pPr>
            <a:r>
              <a:rPr lang="fr-FR" sz="900" dirty="0"/>
              <a:t>(TMP)</a:t>
            </a:r>
          </a:p>
        </p:txBody>
      </p:sp>
      <p:sp>
        <p:nvSpPr>
          <p:cNvPr id="48" name="ZoneTexte 47"/>
          <p:cNvSpPr txBox="1"/>
          <p:nvPr/>
        </p:nvSpPr>
        <p:spPr>
          <a:xfrm>
            <a:off x="2392363" y="5805264"/>
            <a:ext cx="1459558" cy="504056"/>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fr-FR" sz="900" dirty="0"/>
              <a:t>Zone de travail</a:t>
            </a:r>
          </a:p>
          <a:p>
            <a:pPr algn="ctr">
              <a:defRPr/>
            </a:pPr>
            <a:r>
              <a:rPr lang="fr-FR" sz="900" dirty="0"/>
              <a:t>Données persistantes</a:t>
            </a:r>
          </a:p>
          <a:p>
            <a:pPr algn="ctr">
              <a:defRPr/>
            </a:pPr>
            <a:r>
              <a:rPr lang="fr-FR" sz="900" dirty="0"/>
              <a:t>(PRS)</a:t>
            </a:r>
          </a:p>
        </p:txBody>
      </p:sp>
      <p:sp>
        <p:nvSpPr>
          <p:cNvPr id="49" name="ZoneTexte 48"/>
          <p:cNvSpPr txBox="1"/>
          <p:nvPr/>
        </p:nvSpPr>
        <p:spPr>
          <a:xfrm>
            <a:off x="4840287" y="5107104"/>
            <a:ext cx="1531914" cy="549952"/>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fr-FR" sz="900" dirty="0"/>
              <a:t>Zone de stockage des tables calculées pour la restitution</a:t>
            </a:r>
          </a:p>
          <a:p>
            <a:pPr algn="ctr">
              <a:defRPr/>
            </a:pPr>
            <a:r>
              <a:rPr lang="fr-FR" sz="900" dirty="0"/>
              <a:t>(RST)</a:t>
            </a:r>
          </a:p>
        </p:txBody>
      </p:sp>
      <p:sp>
        <p:nvSpPr>
          <p:cNvPr id="50" name="ZoneTexte 49"/>
          <p:cNvSpPr txBox="1"/>
          <p:nvPr/>
        </p:nvSpPr>
        <p:spPr>
          <a:xfrm>
            <a:off x="7094538" y="5157111"/>
            <a:ext cx="1531914" cy="549952"/>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fr-FR" sz="900" dirty="0"/>
              <a:t>Zone de stockage des tables calculées pour la restitution</a:t>
            </a:r>
          </a:p>
          <a:p>
            <a:pPr algn="ctr">
              <a:defRPr/>
            </a:pPr>
            <a:r>
              <a:rPr lang="fr-FR" sz="900" dirty="0"/>
              <a:t>(RST)</a:t>
            </a:r>
          </a:p>
        </p:txBody>
      </p:sp>
      <p:sp>
        <p:nvSpPr>
          <p:cNvPr id="51" name="ZoneTexte 50"/>
          <p:cNvSpPr txBox="1"/>
          <p:nvPr/>
        </p:nvSpPr>
        <p:spPr>
          <a:xfrm>
            <a:off x="119327" y="5694289"/>
            <a:ext cx="1269472" cy="552058"/>
          </a:xfrm>
          <a:prstGeom prst="rect">
            <a:avLst/>
          </a:prstGeom>
        </p:spPr>
        <p:style>
          <a:lnRef idx="3">
            <a:schemeClr val="lt1"/>
          </a:lnRef>
          <a:fillRef idx="1">
            <a:schemeClr val="accent5"/>
          </a:fillRef>
          <a:effectRef idx="1">
            <a:schemeClr val="accent5"/>
          </a:effectRef>
          <a:fontRef idx="minor">
            <a:schemeClr val="lt1"/>
          </a:fontRef>
        </p:style>
        <p:txBody>
          <a:bodyPr anchor="ctr"/>
          <a:lstStyle/>
          <a:p>
            <a:pPr algn="ctr">
              <a:defRPr/>
            </a:pPr>
            <a:r>
              <a:rPr lang="fr-FR" sz="900" dirty="0"/>
              <a:t>Socle (SOC)</a:t>
            </a:r>
          </a:p>
        </p:txBody>
      </p:sp>
    </p:spTree>
    <p:extLst>
      <p:ext uri="{BB962C8B-B14F-4D97-AF65-F5344CB8AC3E}">
        <p14:creationId xmlns:p14="http://schemas.microsoft.com/office/powerpoint/2010/main" val="160216112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Espace réservé du contenu 1"/>
          <p:cNvSpPr>
            <a:spLocks noGrp="1"/>
          </p:cNvSpPr>
          <p:nvPr>
            <p:ph idx="1"/>
          </p:nvPr>
        </p:nvSpPr>
        <p:spPr bwMode="auto">
          <a:xfrm>
            <a:off x="250825" y="1196975"/>
            <a:ext cx="8659813" cy="53609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41313" indent="-341313" eaLnBrk="1" hangingPunct="1">
              <a:buSzTx/>
            </a:pPr>
            <a:r>
              <a:rPr lang="fr-FR" altLang="fr-FR" sz="1800" smtClean="0">
                <a:latin typeface="Arial" charset="0"/>
                <a:cs typeface="Arial" charset="0"/>
              </a:rPr>
              <a:t>Séquencement des modes de chargement proposés</a:t>
            </a:r>
            <a:endParaRPr lang="fr-FR" altLang="fr-FR" sz="16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r>
              <a:rPr lang="fr-FR" altLang="fr-FR" sz="1400" smtClean="0">
                <a:latin typeface="Arial" charset="0"/>
                <a:cs typeface="Arial" charset="0"/>
              </a:rPr>
              <a:t>Le mode de chargement en DELTA présenté dans le document serait appliqué de la manière suivante</a:t>
            </a: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endParaRPr lang="fr-FR" altLang="fr-FR" sz="1400" smtClean="0">
              <a:latin typeface="Arial" charset="0"/>
              <a:cs typeface="Arial" charset="0"/>
            </a:endParaRPr>
          </a:p>
          <a:p>
            <a:pPr marL="741363" lvl="1" indent="-284163" eaLnBrk="1" hangingPunct="1"/>
            <a:r>
              <a:rPr lang="fr-FR" altLang="fr-FR" sz="1400" smtClean="0">
                <a:latin typeface="Arial" charset="0"/>
                <a:cs typeface="Arial" charset="0"/>
              </a:rPr>
              <a:t>Lors de reprises d’historiques du DWH impliquant d’importantes corrections dans les données, un chargement complet pourra être effectué afin de recalculer l’intégralité de l’historique.</a:t>
            </a:r>
          </a:p>
        </p:txBody>
      </p:sp>
      <p:sp>
        <p:nvSpPr>
          <p:cNvPr id="55299" name="Rectangle 2"/>
          <p:cNvSpPr>
            <a:spLocks noGrp="1" noChangeArrowheads="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mtClean="0">
                <a:latin typeface="Arial" charset="0"/>
                <a:cs typeface="Arial" charset="0"/>
              </a:rPr>
              <a:t>Mode de chargement en DELTA</a:t>
            </a:r>
          </a:p>
        </p:txBody>
      </p:sp>
      <p:sp>
        <p:nvSpPr>
          <p:cNvPr id="5" name="ZoneTexte 4"/>
          <p:cNvSpPr txBox="1"/>
          <p:nvPr/>
        </p:nvSpPr>
        <p:spPr>
          <a:xfrm>
            <a:off x="2051050" y="2565400"/>
            <a:ext cx="6769100" cy="7921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fr-FR" sz="1400" dirty="0"/>
              <a:t>Chargement initial complet</a:t>
            </a:r>
          </a:p>
        </p:txBody>
      </p:sp>
      <p:sp>
        <p:nvSpPr>
          <p:cNvPr id="23" name="ZoneTexte 22"/>
          <p:cNvSpPr txBox="1"/>
          <p:nvPr/>
        </p:nvSpPr>
        <p:spPr>
          <a:xfrm>
            <a:off x="2051050" y="4149725"/>
            <a:ext cx="4249738" cy="792163"/>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defRPr/>
            </a:pPr>
            <a:r>
              <a:rPr lang="fr-FR" sz="1400" dirty="0"/>
              <a:t>Chargement</a:t>
            </a:r>
          </a:p>
          <a:p>
            <a:pPr>
              <a:defRPr/>
            </a:pPr>
            <a:r>
              <a:rPr lang="fr-FR" sz="1400" dirty="0"/>
              <a:t>Delta</a:t>
            </a:r>
          </a:p>
        </p:txBody>
      </p:sp>
      <p:sp>
        <p:nvSpPr>
          <p:cNvPr id="31" name="ZoneTexte 30"/>
          <p:cNvSpPr txBox="1"/>
          <p:nvPr/>
        </p:nvSpPr>
        <p:spPr>
          <a:xfrm>
            <a:off x="6732588" y="4149725"/>
            <a:ext cx="2087562" cy="792163"/>
          </a:xfrm>
          <a:prstGeom prst="rect">
            <a:avLst/>
          </a:prstGeom>
        </p:spPr>
        <p:style>
          <a:lnRef idx="2">
            <a:schemeClr val="dk1"/>
          </a:lnRef>
          <a:fillRef idx="1">
            <a:schemeClr val="lt1"/>
          </a:fillRef>
          <a:effectRef idx="0">
            <a:schemeClr val="dk1"/>
          </a:effectRef>
          <a:fontRef idx="minor">
            <a:schemeClr val="dk1"/>
          </a:fontRef>
        </p:style>
        <p:txBody>
          <a:bodyPr anchor="ctr"/>
          <a:lstStyle/>
          <a:p>
            <a:pPr>
              <a:defRPr/>
            </a:pPr>
            <a:r>
              <a:rPr lang="fr-FR" sz="1400" dirty="0"/>
              <a:t>Chargement</a:t>
            </a:r>
          </a:p>
          <a:p>
            <a:pPr>
              <a:defRPr/>
            </a:pPr>
            <a:r>
              <a:rPr lang="fr-FR" sz="1400" dirty="0"/>
              <a:t>complet</a:t>
            </a:r>
          </a:p>
        </p:txBody>
      </p:sp>
      <p:sp>
        <p:nvSpPr>
          <p:cNvPr id="37" name="ZoneTexte 36"/>
          <p:cNvSpPr txBox="1"/>
          <p:nvPr/>
        </p:nvSpPr>
        <p:spPr>
          <a:xfrm>
            <a:off x="6732588" y="3648075"/>
            <a:ext cx="2060575" cy="476250"/>
          </a:xfrm>
          <a:prstGeom prst="rect">
            <a:avLst/>
          </a:prstGeom>
          <a:ln>
            <a:noFill/>
          </a:ln>
        </p:spPr>
        <p:style>
          <a:lnRef idx="2">
            <a:schemeClr val="accent1"/>
          </a:lnRef>
          <a:fillRef idx="1">
            <a:schemeClr val="lt1"/>
          </a:fillRef>
          <a:effectRef idx="0">
            <a:schemeClr val="accent1"/>
          </a:effectRef>
          <a:fontRef idx="minor">
            <a:schemeClr val="dk1"/>
          </a:fontRef>
        </p:style>
        <p:txBody>
          <a:bodyPr/>
          <a:lstStyle/>
          <a:p>
            <a:pPr>
              <a:defRPr/>
            </a:pPr>
            <a:r>
              <a:rPr lang="fr-FR" sz="1400" dirty="0">
                <a:solidFill>
                  <a:schemeClr val="tx1"/>
                </a:solidFill>
              </a:rPr>
              <a:t>Reprise de données dans le DWH</a:t>
            </a:r>
          </a:p>
        </p:txBody>
      </p:sp>
      <p:sp>
        <p:nvSpPr>
          <p:cNvPr id="38" name="ZoneTexte 37"/>
          <p:cNvSpPr txBox="1"/>
          <p:nvPr/>
        </p:nvSpPr>
        <p:spPr>
          <a:xfrm>
            <a:off x="179388" y="2565400"/>
            <a:ext cx="1512887" cy="7921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1400" dirty="0"/>
              <a:t>Initialisation</a:t>
            </a:r>
          </a:p>
        </p:txBody>
      </p:sp>
      <p:sp>
        <p:nvSpPr>
          <p:cNvPr id="39" name="ZoneTexte 38"/>
          <p:cNvSpPr txBox="1"/>
          <p:nvPr/>
        </p:nvSpPr>
        <p:spPr>
          <a:xfrm>
            <a:off x="179388" y="4149725"/>
            <a:ext cx="1512887" cy="792163"/>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defRPr/>
            </a:pPr>
            <a:r>
              <a:rPr lang="fr-FR" sz="1400" dirty="0"/>
              <a:t>Fonctionnement nominal</a:t>
            </a:r>
          </a:p>
        </p:txBody>
      </p:sp>
      <p:sp>
        <p:nvSpPr>
          <p:cNvPr id="55306"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8972537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z="2400" smtClean="0">
                <a:latin typeface="Arial" charset="0"/>
                <a:cs typeface="Arial" charset="0"/>
              </a:rPr>
              <a:t>Ordonnancement de l’alimentation</a:t>
            </a:r>
            <a:endParaRPr lang="fr-FR" altLang="fr-FR" smtClean="0">
              <a:latin typeface="Arial" charset="0"/>
              <a:cs typeface="Arial" charset="0"/>
            </a:endParaRPr>
          </a:p>
        </p:txBody>
      </p:sp>
      <p:sp>
        <p:nvSpPr>
          <p:cNvPr id="11267" name="Espace réservé du contenu 1"/>
          <p:cNvSpPr>
            <a:spLocks noGrp="1"/>
          </p:cNvSpPr>
          <p:nvPr>
            <p:ph idx="1"/>
          </p:nvPr>
        </p:nvSpPr>
        <p:spPr>
          <a:xfrm>
            <a:off x="431800" y="1054100"/>
            <a:ext cx="8307388" cy="5399088"/>
          </a:xfrm>
        </p:spPr>
        <p:txBody>
          <a:bodyPr/>
          <a:lstStyle/>
          <a:p>
            <a:pPr defTabSz="457103" eaLnBrk="1" fontAlgn="auto" hangingPunct="1">
              <a:spcAft>
                <a:spcPts val="0"/>
              </a:spcAft>
              <a:defRPr/>
            </a:pPr>
            <a:r>
              <a:rPr lang="fr-FR" altLang="fr-FR" dirty="0"/>
              <a:t>Intégrer au Framework </a:t>
            </a:r>
            <a:r>
              <a:rPr lang="fr-FR" altLang="fr-FR" dirty="0" err="1"/>
              <a:t>Datastage</a:t>
            </a:r>
            <a:endParaRPr lang="fr-FR" altLang="fr-FR" dirty="0"/>
          </a:p>
          <a:p>
            <a:pPr marL="342827" lvl="1" indent="-342827" defTabSz="457103" eaLnBrk="1" fontAlgn="auto" hangingPunct="1">
              <a:spcAft>
                <a:spcPts val="0"/>
              </a:spcAft>
              <a:buSzPct val="100000"/>
              <a:buFont typeface="Wingdings" pitchFamily="2" charset="2"/>
              <a:buChar char="n"/>
              <a:defRPr/>
            </a:pPr>
            <a:endParaRPr lang="fr-FR" altLang="fr-FR" sz="2000" b="1" dirty="0"/>
          </a:p>
          <a:p>
            <a:pPr defTabSz="457103" eaLnBrk="1" fontAlgn="auto" hangingPunct="1">
              <a:spcAft>
                <a:spcPts val="0"/>
              </a:spcAft>
              <a:defRPr/>
            </a:pPr>
            <a:r>
              <a:rPr lang="fr-FR" altLang="fr-FR" dirty="0"/>
              <a:t>Apres chargement des tables de détail du socle utilisées par les DTM.</a:t>
            </a:r>
          </a:p>
          <a:p>
            <a:pPr marL="342827" lvl="1" indent="-342827" defTabSz="457103" eaLnBrk="1" fontAlgn="auto" hangingPunct="1">
              <a:spcAft>
                <a:spcPts val="0"/>
              </a:spcAft>
              <a:buSzPct val="100000"/>
              <a:buFont typeface="Wingdings" pitchFamily="2" charset="2"/>
              <a:buChar char="n"/>
              <a:defRPr/>
            </a:pPr>
            <a:endParaRPr lang="fr-FR" altLang="fr-FR" sz="2000" b="1" dirty="0"/>
          </a:p>
          <a:p>
            <a:pPr defTabSz="457103" eaLnBrk="1" fontAlgn="auto" hangingPunct="1">
              <a:spcAft>
                <a:spcPts val="0"/>
              </a:spcAft>
              <a:defRPr/>
            </a:pPr>
            <a:r>
              <a:rPr lang="fr-FR" altLang="fr-FR" dirty="0" smtClean="0"/>
              <a:t>Ajout </a:t>
            </a:r>
            <a:r>
              <a:rPr lang="fr-FR" altLang="fr-FR" dirty="0"/>
              <a:t>de </a:t>
            </a:r>
            <a:r>
              <a:rPr lang="fr-FR" altLang="fr-FR" dirty="0" smtClean="0"/>
              <a:t>dépendances </a:t>
            </a:r>
            <a:r>
              <a:rPr lang="fr-FR" altLang="fr-FR" dirty="0"/>
              <a:t>pour déclenchement traitements alimentations des DTM</a:t>
            </a:r>
          </a:p>
          <a:p>
            <a:pPr marL="742792" lvl="2" indent="-342827" defTabSz="457103" eaLnBrk="1" fontAlgn="auto" hangingPunct="1">
              <a:spcAft>
                <a:spcPts val="0"/>
              </a:spcAft>
              <a:buSzPct val="100000"/>
              <a:buFont typeface="Wingdings" pitchFamily="2" charset="2"/>
              <a:buChar char="n"/>
              <a:defRPr/>
            </a:pPr>
            <a:r>
              <a:rPr lang="fr-FR" altLang="fr-FR" b="1" dirty="0"/>
              <a:t>Traitements journaliers : Du mardi au samedi</a:t>
            </a:r>
          </a:p>
          <a:p>
            <a:pPr marL="742792" lvl="2" indent="-342827" defTabSz="457103" eaLnBrk="1" fontAlgn="auto" hangingPunct="1">
              <a:spcAft>
                <a:spcPts val="0"/>
              </a:spcAft>
              <a:buSzPct val="100000"/>
              <a:buFont typeface="Wingdings" pitchFamily="2" charset="2"/>
              <a:buChar char="n"/>
              <a:defRPr/>
            </a:pPr>
            <a:r>
              <a:rPr lang="fr-FR" altLang="fr-FR" b="1" dirty="0"/>
              <a:t>Traitement Hebdo :</a:t>
            </a:r>
          </a:p>
          <a:p>
            <a:pPr lvl="2" defTabSz="457103" eaLnBrk="1" fontAlgn="auto" hangingPunct="1">
              <a:spcAft>
                <a:spcPts val="0"/>
              </a:spcAft>
              <a:defRPr/>
            </a:pPr>
            <a:r>
              <a:rPr lang="fr-FR" altLang="fr-FR" dirty="0" smtClean="0"/>
              <a:t>Du Mardi au samedi sur une période de rechargement de 2 semaines</a:t>
            </a:r>
          </a:p>
          <a:p>
            <a:pPr lvl="2" defTabSz="457103" eaLnBrk="1" fontAlgn="auto" hangingPunct="1">
              <a:spcAft>
                <a:spcPts val="0"/>
              </a:spcAft>
              <a:defRPr/>
            </a:pPr>
            <a:r>
              <a:rPr lang="fr-FR" altLang="fr-FR" dirty="0" smtClean="0"/>
              <a:t>Le Samedi sur une période de rechargement de 53 semaines</a:t>
            </a:r>
            <a:endParaRPr lang="fr-FR" altLang="fr-FR" b="1" dirty="0" smtClean="0"/>
          </a:p>
          <a:p>
            <a:pPr marL="742792" lvl="2" indent="-342827" defTabSz="457103" eaLnBrk="1" fontAlgn="auto" hangingPunct="1">
              <a:spcAft>
                <a:spcPts val="0"/>
              </a:spcAft>
              <a:buSzPct val="100000"/>
              <a:buFont typeface="Wingdings" pitchFamily="2" charset="2"/>
              <a:buChar char="n"/>
              <a:defRPr/>
            </a:pPr>
            <a:r>
              <a:rPr lang="fr-FR" altLang="fr-FR" b="1" dirty="0" smtClean="0"/>
              <a:t>Traitement </a:t>
            </a:r>
            <a:r>
              <a:rPr lang="fr-FR" altLang="fr-FR" b="1" dirty="0"/>
              <a:t>mensuel à partir du 05 du </a:t>
            </a:r>
            <a:r>
              <a:rPr lang="fr-FR" altLang="fr-FR" b="1" dirty="0" smtClean="0"/>
              <a:t>mois</a:t>
            </a:r>
          </a:p>
          <a:p>
            <a:pPr lvl="2" defTabSz="457103" eaLnBrk="1" fontAlgn="auto" hangingPunct="1">
              <a:spcAft>
                <a:spcPts val="0"/>
              </a:spcAft>
              <a:defRPr/>
            </a:pPr>
            <a:r>
              <a:rPr lang="fr-FR" altLang="fr-FR" dirty="0"/>
              <a:t>Du Mardi au samedi sur une période de rechargement du dernier mois</a:t>
            </a:r>
          </a:p>
          <a:p>
            <a:pPr lvl="2" defTabSz="457103" eaLnBrk="1" fontAlgn="auto" hangingPunct="1">
              <a:spcAft>
                <a:spcPts val="0"/>
              </a:spcAft>
              <a:defRPr/>
            </a:pPr>
            <a:r>
              <a:rPr lang="fr-FR" altLang="fr-FR" dirty="0"/>
              <a:t>Le Samedi sur une période de rechargement de 13 </a:t>
            </a:r>
            <a:r>
              <a:rPr lang="fr-FR" altLang="fr-FR" dirty="0" smtClean="0"/>
              <a:t>mois</a:t>
            </a:r>
            <a:endParaRPr lang="fr-FR" sz="1400" dirty="0" smtClean="0"/>
          </a:p>
          <a:p>
            <a:pPr lvl="2" defTabSz="457103" eaLnBrk="1" fontAlgn="auto" hangingPunct="1">
              <a:spcAft>
                <a:spcPts val="0"/>
              </a:spcAft>
              <a:defRPr/>
            </a:pPr>
            <a:endParaRPr lang="fr-FR" sz="800" dirty="0" smtClean="0"/>
          </a:p>
          <a:p>
            <a:pPr defTabSz="457103" eaLnBrk="1" fontAlgn="auto" hangingPunct="1">
              <a:spcAft>
                <a:spcPts val="0"/>
              </a:spcAft>
              <a:defRPr/>
            </a:pPr>
            <a:r>
              <a:rPr lang="fr-FR" altLang="fr-FR" dirty="0" smtClean="0"/>
              <a:t>Les périodes de rechargements peuvent varier en fonction des projets </a:t>
            </a:r>
            <a:endParaRPr lang="fr-FR" altLang="fr-FR" dirty="0"/>
          </a:p>
          <a:p>
            <a:pPr defTabSz="457103" eaLnBrk="1" fontAlgn="auto" hangingPunct="1">
              <a:spcAft>
                <a:spcPts val="0"/>
              </a:spcAft>
              <a:defRPr/>
            </a:pPr>
            <a:endParaRPr lang="fr-FR" sz="1200" dirty="0" smtClean="0"/>
          </a:p>
          <a:p>
            <a:pPr defTabSz="457103" eaLnBrk="1" fontAlgn="auto" hangingPunct="1">
              <a:spcAft>
                <a:spcPts val="0"/>
              </a:spcAft>
              <a:defRPr/>
            </a:pPr>
            <a:endParaRPr lang="fr-FR" sz="1200" dirty="0" smtClean="0"/>
          </a:p>
          <a:p>
            <a:pPr defTabSz="457103" eaLnBrk="1" fontAlgn="auto" hangingPunct="1">
              <a:spcAft>
                <a:spcPts val="0"/>
              </a:spcAft>
              <a:defRPr/>
            </a:pPr>
            <a:endParaRPr lang="fr-FR" sz="1800" dirty="0" smtClean="0"/>
          </a:p>
        </p:txBody>
      </p:sp>
      <p:sp>
        <p:nvSpPr>
          <p:cNvPr id="56324"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735733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bwMode="auto">
          <a:xfrm>
            <a:off x="728663" y="1627188"/>
            <a:ext cx="7772400" cy="1736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compatLnSpc="1">
            <a:prstTxWarp prst="textNoShape">
              <a:avLst/>
            </a:prstTxWarp>
          </a:bodyPr>
          <a:lstStyle/>
          <a:p>
            <a:pPr eaLnBrk="1" hangingPunct="1"/>
            <a:r>
              <a:rPr lang="fr-FR" altLang="fr-FR" b="1" dirty="0" smtClean="0">
                <a:latin typeface="Arial" charset="0"/>
                <a:cs typeface="Arial" charset="0"/>
              </a:rPr>
              <a:t>Les fiches DEV</a:t>
            </a:r>
          </a:p>
        </p:txBody>
      </p:sp>
      <p:sp>
        <p:nvSpPr>
          <p:cNvPr id="2" name="Sous-titre 1"/>
          <p:cNvSpPr>
            <a:spLocks noGrp="1"/>
          </p:cNvSpPr>
          <p:nvPr>
            <p:ph type="subTitle" idx="1"/>
          </p:nvPr>
        </p:nvSpPr>
        <p:spPr>
          <a:xfrm>
            <a:off x="728663" y="3440113"/>
            <a:ext cx="7772400" cy="1865312"/>
          </a:xfrm>
        </p:spPr>
        <p:txBody>
          <a:bodyPr/>
          <a:lstStyle/>
          <a:p>
            <a:pPr defTabSz="457103" eaLnBrk="1" fontAlgn="auto" hangingPunct="1">
              <a:spcAft>
                <a:spcPts val="0"/>
              </a:spcAft>
              <a:buFont typeface="Arial"/>
              <a:buNone/>
              <a:defRPr/>
            </a:pPr>
            <a:endParaRPr lang="fr-FR"/>
          </a:p>
        </p:txBody>
      </p:sp>
      <p:sp>
        <p:nvSpPr>
          <p:cNvPr id="43012" name="Text Box 5"/>
          <p:cNvSpPr txBox="1">
            <a:spLocks noChangeArrowheads="1"/>
          </p:cNvSpPr>
          <p:nvPr/>
        </p:nvSpPr>
        <p:spPr bwMode="auto">
          <a:xfrm>
            <a:off x="746125" y="4479925"/>
            <a:ext cx="7697788" cy="194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endParaRPr lang="fr-FR" altLang="fr-FR" sz="1300"/>
          </a:p>
        </p:txBody>
      </p:sp>
    </p:spTree>
    <p:extLst>
      <p:ext uri="{BB962C8B-B14F-4D97-AF65-F5344CB8AC3E}">
        <p14:creationId xmlns:p14="http://schemas.microsoft.com/office/powerpoint/2010/main" val="33365434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pied de page 3"/>
          <p:cNvSpPr>
            <a:spLocks noGrp="1"/>
          </p:cNvSpPr>
          <p:nvPr>
            <p:ph type="ftr"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8DD055-9238-4C67-937D-CC0CFB0C8110}" type="datetime1">
              <a:rPr lang="fr-FR" altLang="fr-FR" smtClean="0">
                <a:solidFill>
                  <a:schemeClr val="bg1"/>
                </a:solidFill>
              </a:rPr>
              <a:pPr eaLnBrk="1" hangingPunct="1"/>
              <a:t>06/09/2019</a:t>
            </a:fld>
            <a:r>
              <a:rPr lang="fr-FR" altLang="fr-FR" smtClean="0">
                <a:solidFill>
                  <a:schemeClr val="bg1"/>
                </a:solidFill>
              </a:rPr>
              <a:t> • Page : N° </a:t>
            </a:r>
            <a:fld id="{3795E821-7D1C-483C-B295-A6A559531821}" type="slidenum">
              <a:rPr lang="fr-FR" altLang="fr-FR" smtClean="0">
                <a:solidFill>
                  <a:schemeClr val="bg1"/>
                </a:solidFill>
              </a:rPr>
              <a:pPr eaLnBrk="1" hangingPunct="1"/>
              <a:t>37</a:t>
            </a:fld>
            <a:r>
              <a:rPr lang="fr-FR" altLang="fr-FR" smtClean="0">
                <a:solidFill>
                  <a:schemeClr val="bg1"/>
                </a:solidFill>
              </a:rPr>
              <a:t> </a:t>
            </a:r>
          </a:p>
        </p:txBody>
      </p:sp>
      <p:sp>
        <p:nvSpPr>
          <p:cNvPr id="3075" name="Rectangle 2"/>
          <p:cNvSpPr>
            <a:spLocks noGrp="1" noChangeArrowheads="1"/>
          </p:cNvSpPr>
          <p:nvPr>
            <p:ph type="title"/>
          </p:nvPr>
        </p:nvSpPr>
        <p:spPr/>
        <p:txBody>
          <a:bodyPr/>
          <a:lstStyle/>
          <a:p>
            <a:pPr eaLnBrk="1" hangingPunct="1"/>
            <a:r>
              <a:rPr lang="fr-FR" altLang="fr-FR" dirty="0" smtClean="0"/>
              <a:t>Fiche DEV</a:t>
            </a:r>
          </a:p>
        </p:txBody>
      </p:sp>
      <p:sp>
        <p:nvSpPr>
          <p:cNvPr id="3076" name="Rectangle 3"/>
          <p:cNvSpPr>
            <a:spLocks noGrp="1" noChangeArrowheads="1"/>
          </p:cNvSpPr>
          <p:nvPr>
            <p:ph type="body" idx="1"/>
          </p:nvPr>
        </p:nvSpPr>
        <p:spPr/>
        <p:txBody>
          <a:bodyPr/>
          <a:lstStyle/>
          <a:p>
            <a:pPr eaLnBrk="1" hangingPunct="1"/>
            <a:r>
              <a:rPr lang="fr-FR" altLang="fr-FR" sz="1600" dirty="0" smtClean="0"/>
              <a:t>La fiche DEV est le document qui :</a:t>
            </a:r>
          </a:p>
          <a:p>
            <a:pPr eaLnBrk="1" hangingPunct="1"/>
            <a:endParaRPr lang="fr-FR" altLang="fr-FR" sz="1600" dirty="0" smtClean="0"/>
          </a:p>
          <a:p>
            <a:pPr lvl="1" eaLnBrk="1" hangingPunct="1"/>
            <a:r>
              <a:rPr lang="fr-FR" altLang="fr-FR" sz="1400" dirty="0" smtClean="0"/>
              <a:t>Défini les champs sources et les champs cibles d’une alimentation (</a:t>
            </a:r>
            <a:r>
              <a:rPr lang="fr-FR" altLang="fr-FR" sz="1400" dirty="0" err="1" smtClean="0"/>
              <a:t>Mapping</a:t>
            </a:r>
            <a:r>
              <a:rPr lang="fr-FR" altLang="fr-FR" sz="1400" dirty="0" smtClean="0"/>
              <a:t>)</a:t>
            </a:r>
          </a:p>
          <a:p>
            <a:pPr lvl="1" eaLnBrk="1" hangingPunct="1"/>
            <a:r>
              <a:rPr lang="fr-FR" altLang="fr-FR" sz="1400" dirty="0" smtClean="0"/>
              <a:t>Défini les règles fonctionnelles d’alimentations d’un champ cibles</a:t>
            </a:r>
          </a:p>
          <a:p>
            <a:pPr lvl="1" eaLnBrk="1" hangingPunct="1"/>
            <a:r>
              <a:rPr lang="fr-FR" altLang="fr-FR" sz="1400" dirty="0" smtClean="0"/>
              <a:t>Défini les jointures à mettre en œuvre pour l’alimentation des champs cibles </a:t>
            </a:r>
          </a:p>
          <a:p>
            <a:pPr lvl="1" eaLnBrk="1" hangingPunct="1"/>
            <a:r>
              <a:rPr lang="fr-FR" altLang="fr-FR" sz="1400" dirty="0"/>
              <a:t>Défini les règles </a:t>
            </a:r>
            <a:r>
              <a:rPr lang="fr-FR" altLang="fr-FR" sz="1400" dirty="0" smtClean="0"/>
              <a:t>fonctionnelles globales </a:t>
            </a:r>
            <a:r>
              <a:rPr lang="fr-FR" altLang="fr-FR" sz="1400" dirty="0"/>
              <a:t>d’alimentation</a:t>
            </a:r>
          </a:p>
          <a:p>
            <a:pPr lvl="1" eaLnBrk="1" hangingPunct="1"/>
            <a:r>
              <a:rPr lang="fr-FR" altLang="fr-FR" sz="1400" dirty="0" smtClean="0"/>
              <a:t>Défini les règles d’historisation</a:t>
            </a:r>
          </a:p>
          <a:p>
            <a:pPr lvl="1" eaLnBrk="1" hangingPunct="1"/>
            <a:r>
              <a:rPr lang="fr-FR" altLang="fr-FR" sz="1400" dirty="0" smtClean="0"/>
              <a:t>Défini le domaine dans lequel doit s’</a:t>
            </a:r>
            <a:r>
              <a:rPr lang="fr-FR" altLang="fr-FR" sz="1400" dirty="0" err="1" smtClean="0"/>
              <a:t>executer</a:t>
            </a:r>
            <a:r>
              <a:rPr lang="fr-FR" altLang="fr-FR" sz="1400" dirty="0" smtClean="0"/>
              <a:t> l’alimentation</a:t>
            </a:r>
          </a:p>
          <a:p>
            <a:pPr lvl="1" eaLnBrk="1" hangingPunct="1"/>
            <a:endParaRPr lang="fr-FR" altLang="fr-FR" sz="1600" dirty="0" smtClean="0"/>
          </a:p>
          <a:p>
            <a:pPr eaLnBrk="1" hangingPunct="1"/>
            <a:r>
              <a:rPr lang="fr-FR" altLang="fr-FR" sz="1600" dirty="0" smtClean="0"/>
              <a:t>4 types de Fiche DEV : Alimentation / Indicateurs ou vues / DTM / Extractions CRM </a:t>
            </a:r>
          </a:p>
          <a:p>
            <a:pPr lvl="1" eaLnBrk="1" hangingPunct="1"/>
            <a:r>
              <a:rPr lang="fr-FR" altLang="fr-FR" sz="1400" dirty="0" smtClean="0"/>
              <a:t>Alimentation : Cette fiche DEV va décrie l’alimentation d’un flux source (SIO ou OPEN) vers le SOCLE</a:t>
            </a:r>
          </a:p>
          <a:p>
            <a:pPr lvl="1" eaLnBrk="1" hangingPunct="1"/>
            <a:r>
              <a:rPr lang="fr-FR" altLang="fr-FR" sz="1400" dirty="0" smtClean="0"/>
              <a:t>Indicateurs : Cette fiche DEV va décrire l’alimentation d’une table dite de « Synthèse » à partir du Socle</a:t>
            </a:r>
          </a:p>
          <a:p>
            <a:pPr lvl="1" eaLnBrk="1" hangingPunct="1"/>
            <a:r>
              <a:rPr lang="fr-FR" altLang="fr-FR" sz="1400" dirty="0" smtClean="0"/>
              <a:t>Vues: Cette fiche DEV va décrire les règles de gestions mises en ouvres dans une vues.</a:t>
            </a:r>
          </a:p>
          <a:p>
            <a:pPr lvl="1" eaLnBrk="1" hangingPunct="1"/>
            <a:r>
              <a:rPr lang="fr-FR" altLang="fr-FR" sz="1400" dirty="0" smtClean="0"/>
              <a:t>DTM: Cette fiche DEV va décrire l’alimentation, les calculs des mesures, la récupération des dimensions pour un </a:t>
            </a:r>
            <a:r>
              <a:rPr lang="fr-FR" altLang="fr-FR" sz="1400" dirty="0" err="1" smtClean="0"/>
              <a:t>Datamart</a:t>
            </a:r>
            <a:r>
              <a:rPr lang="fr-FR" altLang="fr-FR" sz="1400" dirty="0" smtClean="0"/>
              <a:t>, ainsi que les tables de travail nécessaires à l’alimentation de celui-ci,  à partir du SOCLE</a:t>
            </a:r>
          </a:p>
          <a:p>
            <a:pPr lvl="1" eaLnBrk="1" hangingPunct="1"/>
            <a:r>
              <a:rPr lang="fr-FR" altLang="fr-FR" sz="1400" dirty="0" smtClean="0"/>
              <a:t>Extractions CRM: Cette fiche DEV va décrire les règle de gestions des extractions vers la CRM, a partir du SOCLE     </a:t>
            </a:r>
          </a:p>
          <a:p>
            <a:pPr eaLnBrk="1" hangingPunct="1"/>
            <a:endParaRPr lang="fr-FR" altLang="fr-FR" sz="1400" dirty="0" smtClean="0"/>
          </a:p>
          <a:p>
            <a:pPr eaLnBrk="1" hangingPunct="1"/>
            <a:endParaRPr lang="fr-FR" altLang="fr-FR" sz="1400" dirty="0" smtClean="0"/>
          </a:p>
          <a:p>
            <a:pPr eaLnBrk="1" hangingPunct="1"/>
            <a:endParaRPr lang="fr-FR" altLang="fr-FR" sz="1400" dirty="0" smtClean="0"/>
          </a:p>
        </p:txBody>
      </p:sp>
    </p:spTree>
    <p:extLst>
      <p:ext uri="{BB962C8B-B14F-4D97-AF65-F5344CB8AC3E}">
        <p14:creationId xmlns:p14="http://schemas.microsoft.com/office/powerpoint/2010/main" val="11431432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Espace réservé du pied de page 3"/>
          <p:cNvSpPr>
            <a:spLocks noGrp="1"/>
          </p:cNvSpPr>
          <p:nvPr>
            <p:ph type="ftr"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38DD055-9238-4C67-937D-CC0CFB0C8110}" type="datetime1">
              <a:rPr lang="fr-FR" altLang="fr-FR" smtClean="0">
                <a:solidFill>
                  <a:schemeClr val="bg1"/>
                </a:solidFill>
              </a:rPr>
              <a:pPr eaLnBrk="1" hangingPunct="1"/>
              <a:t>06/09/2019</a:t>
            </a:fld>
            <a:r>
              <a:rPr lang="fr-FR" altLang="fr-FR" smtClean="0">
                <a:solidFill>
                  <a:schemeClr val="bg1"/>
                </a:solidFill>
              </a:rPr>
              <a:t> • Page : N° </a:t>
            </a:r>
            <a:fld id="{3795E821-7D1C-483C-B295-A6A559531821}" type="slidenum">
              <a:rPr lang="fr-FR" altLang="fr-FR" smtClean="0">
                <a:solidFill>
                  <a:schemeClr val="bg1"/>
                </a:solidFill>
              </a:rPr>
              <a:pPr eaLnBrk="1" hangingPunct="1"/>
              <a:t>38</a:t>
            </a:fld>
            <a:r>
              <a:rPr lang="fr-FR" altLang="fr-FR" smtClean="0">
                <a:solidFill>
                  <a:schemeClr val="bg1"/>
                </a:solidFill>
              </a:rPr>
              <a:t> </a:t>
            </a:r>
          </a:p>
        </p:txBody>
      </p:sp>
      <p:sp>
        <p:nvSpPr>
          <p:cNvPr id="3075" name="Rectangle 2"/>
          <p:cNvSpPr>
            <a:spLocks noGrp="1" noChangeArrowheads="1"/>
          </p:cNvSpPr>
          <p:nvPr>
            <p:ph type="title"/>
          </p:nvPr>
        </p:nvSpPr>
        <p:spPr/>
        <p:txBody>
          <a:bodyPr/>
          <a:lstStyle/>
          <a:p>
            <a:pPr eaLnBrk="1" hangingPunct="1"/>
            <a:r>
              <a:rPr lang="fr-FR" altLang="fr-FR" dirty="0" smtClean="0"/>
              <a:t>Fiche DEV</a:t>
            </a:r>
          </a:p>
        </p:txBody>
      </p:sp>
      <p:sp>
        <p:nvSpPr>
          <p:cNvPr id="3076" name="Rectangle 3"/>
          <p:cNvSpPr>
            <a:spLocks noGrp="1" noChangeArrowheads="1"/>
          </p:cNvSpPr>
          <p:nvPr>
            <p:ph type="body" idx="1"/>
          </p:nvPr>
        </p:nvSpPr>
        <p:spPr/>
        <p:txBody>
          <a:bodyPr/>
          <a:lstStyle/>
          <a:p>
            <a:pPr eaLnBrk="1" hangingPunct="1"/>
            <a:endParaRPr lang="fr-FR" altLang="fr-FR" sz="1800" dirty="0" smtClean="0"/>
          </a:p>
          <a:p>
            <a:pPr eaLnBrk="1" hangingPunct="1"/>
            <a:r>
              <a:rPr lang="fr-FR" altLang="fr-FR" sz="1800" dirty="0" smtClean="0"/>
              <a:t>Fiche DEV Alimentation : Ce n’est pas juste du </a:t>
            </a:r>
            <a:r>
              <a:rPr lang="fr-FR" altLang="fr-FR" sz="1800" dirty="0" err="1" smtClean="0"/>
              <a:t>mapping</a:t>
            </a:r>
            <a:r>
              <a:rPr lang="fr-FR" altLang="fr-FR" sz="1800" dirty="0" smtClean="0"/>
              <a:t>  ….</a:t>
            </a:r>
          </a:p>
          <a:p>
            <a:pPr lvl="1" eaLnBrk="1" hangingPunct="1"/>
            <a:r>
              <a:rPr lang="fr-FR" altLang="fr-FR" sz="1400" dirty="0" smtClean="0"/>
              <a:t>Il faut répondre aux questions suivantes :</a:t>
            </a:r>
          </a:p>
          <a:p>
            <a:pPr lvl="2" eaLnBrk="1" hangingPunct="1"/>
            <a:r>
              <a:rPr lang="fr-FR" altLang="fr-FR" sz="1400" dirty="0" smtClean="0"/>
              <a:t>Quel mode alimentation ? (ligne 10)</a:t>
            </a:r>
          </a:p>
          <a:p>
            <a:pPr lvl="3" eaLnBrk="1" hangingPunct="1"/>
            <a:r>
              <a:rPr lang="fr-FR" altLang="fr-FR" sz="1400" dirty="0" smtClean="0"/>
              <a:t>Insert, </a:t>
            </a:r>
            <a:r>
              <a:rPr lang="fr-FR" altLang="fr-FR" sz="1400" dirty="0" err="1" smtClean="0"/>
              <a:t>Upsert</a:t>
            </a:r>
            <a:r>
              <a:rPr lang="fr-FR" altLang="fr-FR" sz="1400" dirty="0" smtClean="0"/>
              <a:t> avec au sans </a:t>
            </a:r>
            <a:r>
              <a:rPr lang="fr-FR" altLang="fr-FR" sz="1400" dirty="0" err="1" smtClean="0"/>
              <a:t>delete</a:t>
            </a:r>
            <a:r>
              <a:rPr lang="fr-FR" altLang="fr-FR" sz="1400" dirty="0" smtClean="0"/>
              <a:t> logique, </a:t>
            </a:r>
            <a:r>
              <a:rPr lang="fr-FR" altLang="fr-FR" sz="1400" dirty="0" err="1" smtClean="0"/>
              <a:t>Histo</a:t>
            </a:r>
            <a:r>
              <a:rPr lang="fr-FR" altLang="fr-FR" sz="1400" dirty="0" smtClean="0"/>
              <a:t> avec ou sans </a:t>
            </a:r>
            <a:r>
              <a:rPr lang="fr-FR" altLang="fr-FR" sz="1400" dirty="0" err="1" smtClean="0"/>
              <a:t>delete</a:t>
            </a:r>
            <a:r>
              <a:rPr lang="fr-FR" altLang="fr-FR" sz="1400" dirty="0" smtClean="0"/>
              <a:t> logique, Annule et remplace) </a:t>
            </a:r>
          </a:p>
          <a:p>
            <a:pPr lvl="3" eaLnBrk="1" hangingPunct="1"/>
            <a:r>
              <a:rPr lang="fr-FR" altLang="fr-FR" sz="1400" dirty="0" smtClean="0"/>
              <a:t>Doit être en adéquation avec le mode extraction prévu dans FICON (Complet / Partiel)</a:t>
            </a:r>
          </a:p>
          <a:p>
            <a:pPr lvl="3" eaLnBrk="1" hangingPunct="1"/>
            <a:r>
              <a:rPr lang="fr-FR" altLang="fr-FR" sz="1400" dirty="0" smtClean="0"/>
              <a:t>Doit être en adéquation avec les données reçues </a:t>
            </a:r>
          </a:p>
          <a:p>
            <a:pPr lvl="4" eaLnBrk="1" hangingPunct="1"/>
            <a:r>
              <a:rPr lang="fr-FR" altLang="fr-FR" sz="1400" dirty="0" smtClean="0"/>
              <a:t>Ex : pour un mensuel : avons-nous la complétude ou pas entre 2 périodes ?</a:t>
            </a:r>
          </a:p>
          <a:p>
            <a:pPr lvl="3" eaLnBrk="1" hangingPunct="1"/>
            <a:endParaRPr lang="fr-FR" altLang="fr-FR" sz="1400" dirty="0" smtClean="0"/>
          </a:p>
          <a:p>
            <a:pPr lvl="2" eaLnBrk="1" hangingPunct="1"/>
            <a:r>
              <a:rPr lang="fr-FR" altLang="fr-FR" sz="1400" dirty="0" smtClean="0"/>
              <a:t>Comment valoriser les dates </a:t>
            </a:r>
            <a:r>
              <a:rPr lang="fr-FR" altLang="fr-FR" sz="1400" dirty="0" err="1" smtClean="0"/>
              <a:t>histo</a:t>
            </a:r>
            <a:r>
              <a:rPr lang="fr-FR" altLang="fr-FR" sz="1400" dirty="0" smtClean="0"/>
              <a:t> ?</a:t>
            </a:r>
          </a:p>
          <a:p>
            <a:pPr lvl="3" eaLnBrk="1" hangingPunct="1"/>
            <a:r>
              <a:rPr lang="fr-FR" altLang="fr-FR" sz="1400" dirty="0" smtClean="0"/>
              <a:t>Doit être en adéquation avec le mode Alimentation et le type de fichier traité (typo, fichier mensuel …)</a:t>
            </a:r>
          </a:p>
          <a:p>
            <a:pPr lvl="3" eaLnBrk="1" hangingPunct="1"/>
            <a:endParaRPr lang="fr-FR" altLang="fr-FR" sz="1400" dirty="0" smtClean="0"/>
          </a:p>
          <a:p>
            <a:pPr lvl="2" eaLnBrk="1" hangingPunct="1"/>
            <a:r>
              <a:rPr lang="fr-FR" altLang="fr-FR" sz="1400" dirty="0" smtClean="0"/>
              <a:t>Quelles contrôles d’intégrité mettre en place ?</a:t>
            </a:r>
          </a:p>
          <a:p>
            <a:pPr lvl="2" eaLnBrk="1" hangingPunct="1"/>
            <a:r>
              <a:rPr lang="fr-FR" altLang="fr-FR" sz="1400" dirty="0" smtClean="0"/>
              <a:t>Quels types de rejets  ? </a:t>
            </a:r>
          </a:p>
          <a:p>
            <a:pPr lvl="3" eaLnBrk="1" hangingPunct="1"/>
            <a:r>
              <a:rPr lang="fr-FR" altLang="fr-FR" sz="1400" dirty="0" smtClean="0"/>
              <a:t>Avec ou sans recyclage </a:t>
            </a:r>
          </a:p>
          <a:p>
            <a:pPr lvl="3" eaLnBrk="1" hangingPunct="1"/>
            <a:r>
              <a:rPr lang="fr-FR" altLang="fr-FR" sz="1400" dirty="0" smtClean="0"/>
              <a:t> Vérifier qu’on a unicité de l’</a:t>
            </a:r>
            <a:r>
              <a:rPr lang="fr-FR" altLang="fr-FR" sz="1400" dirty="0" err="1" smtClean="0"/>
              <a:t>enreg</a:t>
            </a:r>
            <a:r>
              <a:rPr lang="fr-FR" altLang="fr-FR" sz="1400" dirty="0" smtClean="0"/>
              <a:t> dans DTA </a:t>
            </a:r>
          </a:p>
          <a:p>
            <a:pPr eaLnBrk="1" hangingPunct="1"/>
            <a:endParaRPr lang="fr-FR" altLang="fr-FR" sz="1400" dirty="0" smtClean="0"/>
          </a:p>
          <a:p>
            <a:pPr eaLnBrk="1" hangingPunct="1"/>
            <a:endParaRPr lang="fr-FR" altLang="fr-FR" sz="1400" dirty="0" smtClean="0"/>
          </a:p>
          <a:p>
            <a:pPr eaLnBrk="1" hangingPunct="1"/>
            <a:endParaRPr lang="fr-FR" altLang="fr-FR" sz="1400" dirty="0" smtClean="0"/>
          </a:p>
        </p:txBody>
      </p:sp>
    </p:spTree>
    <p:extLst>
      <p:ext uri="{BB962C8B-B14F-4D97-AF65-F5344CB8AC3E}">
        <p14:creationId xmlns:p14="http://schemas.microsoft.com/office/powerpoint/2010/main" val="12656087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Espace réservé du pied de page 3"/>
          <p:cNvSpPr>
            <a:spLocks noGrp="1"/>
          </p:cNvSpPr>
          <p:nvPr>
            <p:ph type="ftr"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B3BB1B5-C696-4842-95D5-AD54C085D7B3}" type="datetime1">
              <a:rPr lang="fr-FR" altLang="fr-FR" smtClean="0">
                <a:solidFill>
                  <a:schemeClr val="bg1"/>
                </a:solidFill>
              </a:rPr>
              <a:pPr eaLnBrk="1" hangingPunct="1"/>
              <a:t>06/09/2019</a:t>
            </a:fld>
            <a:r>
              <a:rPr lang="fr-FR" altLang="fr-FR" smtClean="0">
                <a:solidFill>
                  <a:schemeClr val="bg1"/>
                </a:solidFill>
              </a:rPr>
              <a:t> • Page : N° </a:t>
            </a:r>
            <a:fld id="{500D4C16-9C19-47D4-8229-03BE4C649B04}" type="slidenum">
              <a:rPr lang="fr-FR" altLang="fr-FR" smtClean="0">
                <a:solidFill>
                  <a:schemeClr val="bg1"/>
                </a:solidFill>
              </a:rPr>
              <a:pPr eaLnBrk="1" hangingPunct="1"/>
              <a:t>39</a:t>
            </a:fld>
            <a:r>
              <a:rPr lang="fr-FR" altLang="fr-FR" smtClean="0">
                <a:solidFill>
                  <a:schemeClr val="bg1"/>
                </a:solidFill>
              </a:rPr>
              <a:t> </a:t>
            </a:r>
          </a:p>
        </p:txBody>
      </p:sp>
      <p:sp>
        <p:nvSpPr>
          <p:cNvPr id="4099" name="Rectangle 2"/>
          <p:cNvSpPr>
            <a:spLocks noGrp="1" noChangeArrowheads="1"/>
          </p:cNvSpPr>
          <p:nvPr>
            <p:ph type="title"/>
          </p:nvPr>
        </p:nvSpPr>
        <p:spPr/>
        <p:txBody>
          <a:bodyPr/>
          <a:lstStyle/>
          <a:p>
            <a:pPr eaLnBrk="1" hangingPunct="1"/>
            <a:r>
              <a:rPr lang="fr-FR" altLang="fr-FR" dirty="0" smtClean="0"/>
              <a:t>Fiche DEV</a:t>
            </a:r>
          </a:p>
        </p:txBody>
      </p:sp>
      <p:sp>
        <p:nvSpPr>
          <p:cNvPr id="4100" name="Rectangle 3"/>
          <p:cNvSpPr>
            <a:spLocks noGrp="1" noChangeArrowheads="1"/>
          </p:cNvSpPr>
          <p:nvPr>
            <p:ph type="body" idx="1"/>
          </p:nvPr>
        </p:nvSpPr>
        <p:spPr/>
        <p:txBody>
          <a:bodyPr/>
          <a:lstStyle/>
          <a:p>
            <a:pPr eaLnBrk="1" hangingPunct="1"/>
            <a:r>
              <a:rPr lang="fr-FR" altLang="fr-FR" sz="1800" dirty="0" smtClean="0"/>
              <a:t>Fiche DEV Alimentation : Ce n’est pas juste du </a:t>
            </a:r>
            <a:r>
              <a:rPr lang="fr-FR" altLang="fr-FR" sz="1800" dirty="0" err="1" smtClean="0"/>
              <a:t>mapping</a:t>
            </a:r>
            <a:r>
              <a:rPr lang="fr-FR" altLang="fr-FR" sz="1800" dirty="0" smtClean="0"/>
              <a:t>  ….</a:t>
            </a:r>
          </a:p>
          <a:p>
            <a:pPr lvl="1" eaLnBrk="1" hangingPunct="1"/>
            <a:r>
              <a:rPr lang="fr-FR" altLang="fr-FR" sz="1600" dirty="0" smtClean="0"/>
              <a:t>Il faut répondre aux questions suivantes :</a:t>
            </a:r>
          </a:p>
          <a:p>
            <a:pPr lvl="2" eaLnBrk="1" hangingPunct="1"/>
            <a:r>
              <a:rPr lang="fr-FR" altLang="fr-FR" sz="1400" dirty="0" smtClean="0"/>
              <a:t>Ai-je besoin de définir des règles de </a:t>
            </a:r>
            <a:r>
              <a:rPr lang="fr-FR" altLang="fr-FR" sz="1400" dirty="0" err="1" smtClean="0"/>
              <a:t>dédoublonnage</a:t>
            </a:r>
            <a:r>
              <a:rPr lang="fr-FR" altLang="fr-FR" sz="1400" dirty="0" smtClean="0"/>
              <a:t> fonctionnel dans le lot 2 FICON (communautaire)  pour conserver la bonne ligne </a:t>
            </a:r>
          </a:p>
          <a:p>
            <a:pPr lvl="3" eaLnBrk="1" hangingPunct="1"/>
            <a:r>
              <a:rPr lang="fr-FR" altLang="fr-FR" sz="1400" dirty="0" smtClean="0"/>
              <a:t>Ex Table de relation : réception dans la même journée d’une ligne ouverte et d’une fermée</a:t>
            </a:r>
          </a:p>
          <a:p>
            <a:pPr lvl="3" eaLnBrk="1" hangingPunct="1"/>
            <a:endParaRPr lang="fr-FR" altLang="fr-FR" sz="1400" dirty="0" smtClean="0"/>
          </a:p>
          <a:p>
            <a:pPr lvl="2" eaLnBrk="1" hangingPunct="1"/>
            <a:r>
              <a:rPr lang="fr-FR" altLang="fr-FR" sz="1400" dirty="0" smtClean="0"/>
              <a:t>Quelles valeurs par défaut pour les dates ? Date de début / date fin / date métier </a:t>
            </a:r>
          </a:p>
          <a:p>
            <a:pPr lvl="3" eaLnBrk="1" hangingPunct="1"/>
            <a:r>
              <a:rPr lang="fr-FR" altLang="fr-FR" sz="1400" dirty="0" smtClean="0"/>
              <a:t>A définir dans FICON</a:t>
            </a:r>
          </a:p>
          <a:p>
            <a:pPr lvl="3" eaLnBrk="1" hangingPunct="1"/>
            <a:r>
              <a:rPr lang="fr-FR" altLang="fr-FR" sz="1400" dirty="0" smtClean="0"/>
              <a:t>mais une règle spécifique (notamment pour les dates métier) peut  être définie dans la FD</a:t>
            </a:r>
          </a:p>
          <a:p>
            <a:pPr lvl="3" eaLnBrk="1" hangingPunct="1"/>
            <a:endParaRPr lang="fr-FR" altLang="fr-FR" sz="1400" dirty="0" smtClean="0"/>
          </a:p>
          <a:p>
            <a:pPr lvl="2" eaLnBrk="1" hangingPunct="1"/>
            <a:r>
              <a:rPr lang="fr-FR" altLang="fr-FR" sz="1400" dirty="0" smtClean="0"/>
              <a:t>Eviter l’alimentation en Y (un flux source pour n tables cibles)</a:t>
            </a:r>
          </a:p>
          <a:p>
            <a:pPr lvl="2" eaLnBrk="1" hangingPunct="1"/>
            <a:endParaRPr lang="fr-FR" altLang="fr-FR" sz="1400" dirty="0" smtClean="0"/>
          </a:p>
          <a:p>
            <a:pPr lvl="1" eaLnBrk="1" hangingPunct="1"/>
            <a:r>
              <a:rPr lang="fr-FR" altLang="fr-FR" sz="1600" dirty="0" smtClean="0"/>
              <a:t>Sans oublier  :</a:t>
            </a:r>
          </a:p>
          <a:p>
            <a:pPr lvl="2" eaLnBrk="1" hangingPunct="1"/>
            <a:r>
              <a:rPr lang="fr-FR" altLang="fr-FR" sz="1400" dirty="0" smtClean="0"/>
              <a:t>de mettre à jour le suivi de version</a:t>
            </a:r>
          </a:p>
          <a:p>
            <a:pPr lvl="2" eaLnBrk="1" hangingPunct="1"/>
            <a:r>
              <a:rPr lang="fr-FR" altLang="fr-FR" sz="1400" dirty="0" smtClean="0"/>
              <a:t>De mettre une description fonctionnelle (ligne 8)</a:t>
            </a:r>
          </a:p>
          <a:p>
            <a:pPr lvl="2" eaLnBrk="1" hangingPunct="1"/>
            <a:r>
              <a:rPr lang="fr-FR" altLang="fr-FR" sz="1400" dirty="0" smtClean="0"/>
              <a:t>De respecter le formalisme des jointures</a:t>
            </a:r>
          </a:p>
          <a:p>
            <a:pPr lvl="2" eaLnBrk="1" hangingPunct="1"/>
            <a:r>
              <a:rPr lang="fr-FR" altLang="fr-FR" sz="1400" dirty="0" smtClean="0"/>
              <a:t>La tendance : par thème faire une Fiche DEV pour les typos et une fiche </a:t>
            </a:r>
            <a:r>
              <a:rPr lang="fr-FR" altLang="fr-FR" sz="1400" dirty="0" err="1" smtClean="0"/>
              <a:t>Dev</a:t>
            </a:r>
            <a:r>
              <a:rPr lang="fr-FR" altLang="fr-FR" sz="1400" dirty="0" smtClean="0"/>
              <a:t> pour les tables alim</a:t>
            </a:r>
          </a:p>
          <a:p>
            <a:pPr eaLnBrk="1" hangingPunct="1"/>
            <a:endParaRPr lang="fr-FR" altLang="fr-FR" dirty="0" smtClean="0"/>
          </a:p>
        </p:txBody>
      </p:sp>
    </p:spTree>
    <p:extLst>
      <p:ext uri="{BB962C8B-B14F-4D97-AF65-F5344CB8AC3E}">
        <p14:creationId xmlns:p14="http://schemas.microsoft.com/office/powerpoint/2010/main" val="3451046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fr-FR" altLang="fr-FR" smtClean="0">
                <a:latin typeface="Arial" charset="0"/>
                <a:cs typeface="Arial" charset="0"/>
              </a:rPr>
              <a:t>Architecture Fonctionnelle / SID V2</a:t>
            </a:r>
          </a:p>
        </p:txBody>
      </p:sp>
      <p:sp>
        <p:nvSpPr>
          <p:cNvPr id="13315" name="Rectangle 8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fr-FR" altLang="fr-FR"/>
          </a:p>
        </p:txBody>
      </p:sp>
      <p:sp>
        <p:nvSpPr>
          <p:cNvPr id="13316" name="Rectangle 133"/>
          <p:cNvSpPr>
            <a:spLocks noChangeArrowheads="1"/>
          </p:cNvSpPr>
          <p:nvPr/>
        </p:nvSpPr>
        <p:spPr bwMode="auto">
          <a:xfrm>
            <a:off x="0" y="495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fr-FR" altLang="fr-FR"/>
          </a:p>
        </p:txBody>
      </p:sp>
      <p:sp>
        <p:nvSpPr>
          <p:cNvPr id="13317" name="AutoShape 37"/>
          <p:cNvSpPr>
            <a:spLocks noChangeArrowheads="1"/>
          </p:cNvSpPr>
          <p:nvPr/>
        </p:nvSpPr>
        <p:spPr bwMode="auto">
          <a:xfrm>
            <a:off x="1187450" y="1268413"/>
            <a:ext cx="1554163" cy="4237037"/>
          </a:xfrm>
          <a:prstGeom prst="roundRect">
            <a:avLst>
              <a:gd name="adj" fmla="val 3431"/>
            </a:avLst>
          </a:prstGeom>
          <a:noFill/>
          <a:ln w="28575" algn="ctr">
            <a:solidFill>
              <a:srgbClr val="C0C0C0"/>
            </a:solidFill>
            <a:prstDash val="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600" b="1">
                <a:solidFill>
                  <a:srgbClr val="4D4D4D"/>
                </a:solidFill>
                <a:ea typeface="MS PGothic" pitchFamily="34" charset="-128"/>
              </a:rPr>
              <a:t>SI Opérationnel</a:t>
            </a:r>
            <a:endParaRPr lang="fr-FR" altLang="fr-FR" sz="1200">
              <a:latin typeface="Times New Roman" pitchFamily="18" charset="0"/>
              <a:cs typeface="Times New Roman" pitchFamily="18" charset="0"/>
            </a:endParaRPr>
          </a:p>
        </p:txBody>
      </p:sp>
      <p:sp>
        <p:nvSpPr>
          <p:cNvPr id="13318" name="Rectangle 114"/>
          <p:cNvSpPr>
            <a:spLocks noChangeArrowheads="1"/>
          </p:cNvSpPr>
          <p:nvPr/>
        </p:nvSpPr>
        <p:spPr bwMode="auto">
          <a:xfrm>
            <a:off x="6021388" y="2681288"/>
            <a:ext cx="738187" cy="638175"/>
          </a:xfrm>
          <a:prstGeom prst="roundRect">
            <a:avLst>
              <a:gd name="adj" fmla="val 8972"/>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Outils de restitution</a:t>
            </a:r>
            <a:endParaRPr lang="fr-FR" altLang="fr-FR" sz="1200">
              <a:latin typeface="Times New Roman" pitchFamily="18" charset="0"/>
              <a:cs typeface="Times New Roman" pitchFamily="18" charset="0"/>
            </a:endParaRPr>
          </a:p>
        </p:txBody>
      </p:sp>
      <p:sp>
        <p:nvSpPr>
          <p:cNvPr id="13319" name="AutoShape 63"/>
          <p:cNvSpPr>
            <a:spLocks noChangeArrowheads="1"/>
          </p:cNvSpPr>
          <p:nvPr/>
        </p:nvSpPr>
        <p:spPr bwMode="auto">
          <a:xfrm>
            <a:off x="1798638" y="1608138"/>
            <a:ext cx="3886200" cy="236537"/>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Gestion et recyclage des anomalies</a:t>
            </a:r>
            <a:endParaRPr lang="fr-FR" altLang="fr-FR" sz="1200">
              <a:latin typeface="Times New Roman" pitchFamily="18" charset="0"/>
              <a:cs typeface="Times New Roman" pitchFamily="18" charset="0"/>
            </a:endParaRPr>
          </a:p>
        </p:txBody>
      </p:sp>
      <p:sp>
        <p:nvSpPr>
          <p:cNvPr id="13320" name="AutoShape 6"/>
          <p:cNvSpPr>
            <a:spLocks noChangeArrowheads="1"/>
          </p:cNvSpPr>
          <p:nvPr/>
        </p:nvSpPr>
        <p:spPr bwMode="auto">
          <a:xfrm rot="-5400000">
            <a:off x="1521619" y="2775744"/>
            <a:ext cx="2184400" cy="458788"/>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Acquisition</a:t>
            </a:r>
            <a:endParaRPr lang="fr-FR" altLang="fr-FR" sz="1200">
              <a:latin typeface="Times New Roman" pitchFamily="18" charset="0"/>
              <a:cs typeface="Times New Roman" pitchFamily="18" charset="0"/>
            </a:endParaRPr>
          </a:p>
        </p:txBody>
      </p:sp>
      <p:sp>
        <p:nvSpPr>
          <p:cNvPr id="13321" name="AutoShape 4"/>
          <p:cNvSpPr>
            <a:spLocks noChangeArrowheads="1"/>
          </p:cNvSpPr>
          <p:nvPr/>
        </p:nvSpPr>
        <p:spPr bwMode="auto">
          <a:xfrm>
            <a:off x="5164138" y="1941513"/>
            <a:ext cx="490537" cy="941387"/>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DTM</a:t>
            </a:r>
            <a:endParaRPr lang="fr-FR" altLang="fr-FR" sz="1200">
              <a:latin typeface="Times New Roman" pitchFamily="18" charset="0"/>
              <a:cs typeface="Times New Roman" pitchFamily="18" charset="0"/>
            </a:endParaRPr>
          </a:p>
        </p:txBody>
      </p:sp>
      <p:sp>
        <p:nvSpPr>
          <p:cNvPr id="13322" name="AutoShape 6"/>
          <p:cNvSpPr>
            <a:spLocks noChangeArrowheads="1"/>
          </p:cNvSpPr>
          <p:nvPr/>
        </p:nvSpPr>
        <p:spPr bwMode="auto">
          <a:xfrm rot="-5400000">
            <a:off x="3291682" y="2291556"/>
            <a:ext cx="1276350" cy="519113"/>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Zone de</a:t>
            </a:r>
            <a:br>
              <a:rPr lang="fr-FR" altLang="fr-FR" sz="600" b="1">
                <a:solidFill>
                  <a:srgbClr val="FFFFFF"/>
                </a:solidFill>
                <a:ea typeface="MS PGothic" pitchFamily="34" charset="-128"/>
              </a:rPr>
            </a:br>
            <a:r>
              <a:rPr lang="fr-FR" altLang="fr-FR" sz="600" b="1">
                <a:solidFill>
                  <a:srgbClr val="FFFFFF"/>
                </a:solidFill>
                <a:ea typeface="MS PGothic" pitchFamily="34" charset="-128"/>
              </a:rPr>
              <a:t>préparation</a:t>
            </a:r>
            <a:endParaRPr lang="fr-FR" altLang="fr-FR" sz="1200">
              <a:latin typeface="Times New Roman" pitchFamily="18" charset="0"/>
              <a:cs typeface="Times New Roman" pitchFamily="18" charset="0"/>
            </a:endParaRPr>
          </a:p>
        </p:txBody>
      </p:sp>
      <p:sp>
        <p:nvSpPr>
          <p:cNvPr id="13323" name="AutoShape 63"/>
          <p:cNvSpPr>
            <a:spLocks noChangeArrowheads="1"/>
          </p:cNvSpPr>
          <p:nvPr/>
        </p:nvSpPr>
        <p:spPr bwMode="auto">
          <a:xfrm>
            <a:off x="1862138" y="4703763"/>
            <a:ext cx="4897437" cy="200025"/>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Modèle de donnée</a:t>
            </a:r>
            <a:endParaRPr lang="fr-FR" altLang="fr-FR" sz="1200">
              <a:latin typeface="Times New Roman" pitchFamily="18" charset="0"/>
              <a:cs typeface="Times New Roman" pitchFamily="18" charset="0"/>
            </a:endParaRPr>
          </a:p>
        </p:txBody>
      </p:sp>
      <p:sp>
        <p:nvSpPr>
          <p:cNvPr id="13324" name="AutoShape 2"/>
          <p:cNvSpPr>
            <a:spLocks noChangeArrowheads="1"/>
          </p:cNvSpPr>
          <p:nvPr/>
        </p:nvSpPr>
        <p:spPr bwMode="auto">
          <a:xfrm>
            <a:off x="2901950" y="3894138"/>
            <a:ext cx="3875088" cy="206375"/>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600" b="1">
                <a:solidFill>
                  <a:srgbClr val="FFFFFF"/>
                </a:solidFill>
                <a:ea typeface="MS PGothic" pitchFamily="34" charset="-128"/>
              </a:rPr>
              <a:t>Espace  Agile</a:t>
            </a:r>
            <a:endParaRPr lang="fr-FR" altLang="fr-FR" sz="1200">
              <a:latin typeface="Times New Roman" pitchFamily="18" charset="0"/>
              <a:cs typeface="Times New Roman" pitchFamily="18" charset="0"/>
            </a:endParaRPr>
          </a:p>
        </p:txBody>
      </p:sp>
      <p:sp>
        <p:nvSpPr>
          <p:cNvPr id="13325" name="AutoShape 5"/>
          <p:cNvSpPr>
            <a:spLocks noChangeArrowheads="1"/>
          </p:cNvSpPr>
          <p:nvPr/>
        </p:nvSpPr>
        <p:spPr bwMode="auto">
          <a:xfrm>
            <a:off x="4249738" y="2279650"/>
            <a:ext cx="765175" cy="906463"/>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DWH</a:t>
            </a:r>
            <a:endParaRPr lang="fr-FR" altLang="fr-FR" sz="1200">
              <a:latin typeface="Times New Roman" pitchFamily="18" charset="0"/>
              <a:cs typeface="Times New Roman" pitchFamily="18" charset="0"/>
            </a:endParaRPr>
          </a:p>
        </p:txBody>
      </p:sp>
      <p:sp>
        <p:nvSpPr>
          <p:cNvPr id="13326" name="AutoShape 6"/>
          <p:cNvSpPr>
            <a:spLocks noChangeArrowheads="1"/>
          </p:cNvSpPr>
          <p:nvPr/>
        </p:nvSpPr>
        <p:spPr bwMode="auto">
          <a:xfrm rot="-5400000">
            <a:off x="2297113" y="2517775"/>
            <a:ext cx="1881187" cy="671513"/>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Zone de</a:t>
            </a:r>
            <a:br>
              <a:rPr lang="fr-FR" altLang="fr-FR" sz="600" b="1">
                <a:solidFill>
                  <a:srgbClr val="FFFFFF"/>
                </a:solidFill>
                <a:ea typeface="MS PGothic" pitchFamily="34" charset="-128"/>
              </a:rPr>
            </a:br>
            <a:r>
              <a:rPr lang="fr-FR" altLang="fr-FR" sz="600" b="1">
                <a:solidFill>
                  <a:srgbClr val="FFFFFF"/>
                </a:solidFill>
                <a:ea typeface="MS PGothic" pitchFamily="34" charset="-128"/>
              </a:rPr>
              <a:t>découplage</a:t>
            </a:r>
            <a:endParaRPr lang="fr-FR" altLang="fr-FR" sz="1200">
              <a:latin typeface="Times New Roman" pitchFamily="18" charset="0"/>
              <a:cs typeface="Times New Roman" pitchFamily="18" charset="0"/>
            </a:endParaRPr>
          </a:p>
        </p:txBody>
      </p:sp>
      <p:sp>
        <p:nvSpPr>
          <p:cNvPr id="18" name="Ellipse 17"/>
          <p:cNvSpPr/>
          <p:nvPr/>
        </p:nvSpPr>
        <p:spPr bwMode="auto">
          <a:xfrm>
            <a:off x="2044874" y="3055397"/>
            <a:ext cx="96520" cy="125730"/>
          </a:xfrm>
          <a:prstGeom prst="ellips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solidFill>
              <a:srgbClr val="008193">
                <a:lumMod val="60000"/>
                <a:lumOff val="40000"/>
              </a:srgbClr>
            </a:solidFill>
            <a:headEnd type="none" w="med" len="med"/>
            <a:tailEnd type="none" w="med" len="med"/>
          </a:ln>
          <a:effectLst>
            <a:outerShdw blurRad="40000" dist="23000" dir="5400000" rotWithShape="0">
              <a:srgbClr val="000000">
                <a:alpha val="35000"/>
              </a:srgbClr>
            </a:outerShdw>
          </a:effectLst>
          <a:scene3d>
            <a:camera prst="isometricOffAxis1Top"/>
            <a:lightRig rig="threePt" dir="t">
              <a:rot lat="0" lon="0" rev="1200000"/>
            </a:lightRig>
          </a:scene3d>
          <a:sp3d extrusionH="203200">
            <a:bevelT w="63500" h="25400" prst="relaxedInset"/>
          </a:sp3d>
        </p:spPr>
        <p:txBody>
          <a:bodyPr lIns="90000" tIns="46800" rIns="90000" bIns="46800" anchor="ctr"/>
          <a:lstStyle/>
          <a:p>
            <a:pPr>
              <a:defRPr/>
            </a:pPr>
            <a:endParaRPr lang="fr-FR"/>
          </a:p>
        </p:txBody>
      </p:sp>
      <p:sp>
        <p:nvSpPr>
          <p:cNvPr id="19" name="Ellipse 18"/>
          <p:cNvSpPr/>
          <p:nvPr/>
        </p:nvSpPr>
        <p:spPr bwMode="auto">
          <a:xfrm>
            <a:off x="2128694" y="3095402"/>
            <a:ext cx="96520" cy="125730"/>
          </a:xfrm>
          <a:prstGeom prst="ellips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solidFill>
              <a:srgbClr val="008193">
                <a:lumMod val="60000"/>
                <a:lumOff val="40000"/>
              </a:srgbClr>
            </a:solidFill>
            <a:headEnd type="none" w="med" len="med"/>
            <a:tailEnd type="none" w="med" len="med"/>
          </a:ln>
          <a:effectLst>
            <a:outerShdw blurRad="40000" dist="23000" dir="5400000" rotWithShape="0">
              <a:srgbClr val="000000">
                <a:alpha val="35000"/>
              </a:srgbClr>
            </a:outerShdw>
          </a:effectLst>
          <a:scene3d>
            <a:camera prst="isometricOffAxis1Top"/>
            <a:lightRig rig="threePt" dir="t">
              <a:rot lat="0" lon="0" rev="1200000"/>
            </a:lightRig>
          </a:scene3d>
          <a:sp3d extrusionH="203200">
            <a:bevelT w="63500" h="25400" prst="relaxedInset"/>
          </a:sp3d>
        </p:spPr>
        <p:txBody>
          <a:bodyPr lIns="90000" tIns="46800" rIns="90000" bIns="46800" anchor="ctr"/>
          <a:lstStyle/>
          <a:p>
            <a:pPr>
              <a:defRPr/>
            </a:pPr>
            <a:endParaRPr lang="fr-FR"/>
          </a:p>
        </p:txBody>
      </p:sp>
      <p:sp>
        <p:nvSpPr>
          <p:cNvPr id="20" name="Ellipse 19"/>
          <p:cNvSpPr/>
          <p:nvPr/>
        </p:nvSpPr>
        <p:spPr bwMode="auto">
          <a:xfrm>
            <a:off x="2044874" y="3129692"/>
            <a:ext cx="96520" cy="125730"/>
          </a:xfrm>
          <a:prstGeom prst="ellipse">
            <a:avLst/>
          </a:prstGeom>
          <a:gradFill rotWithShape="1">
            <a:gsLst>
              <a:gs pos="0">
                <a:srgbClr val="9BBB59">
                  <a:shade val="51000"/>
                  <a:satMod val="130000"/>
                </a:srgbClr>
              </a:gs>
              <a:gs pos="80000">
                <a:srgbClr val="9BBB59">
                  <a:shade val="93000"/>
                  <a:satMod val="130000"/>
                </a:srgbClr>
              </a:gs>
              <a:gs pos="100000">
                <a:srgbClr val="9BBB59">
                  <a:shade val="94000"/>
                  <a:satMod val="135000"/>
                </a:srgbClr>
              </a:gs>
            </a:gsLst>
            <a:lin ang="16200000" scaled="0"/>
          </a:gradFill>
          <a:ln>
            <a:solidFill>
              <a:srgbClr val="008193">
                <a:lumMod val="60000"/>
                <a:lumOff val="40000"/>
              </a:srgbClr>
            </a:solidFill>
            <a:headEnd type="none" w="med" len="med"/>
            <a:tailEnd type="none" w="med" len="med"/>
          </a:ln>
          <a:effectLst>
            <a:outerShdw blurRad="40000" dist="23000" dir="5400000" rotWithShape="0">
              <a:srgbClr val="000000">
                <a:alpha val="35000"/>
              </a:srgbClr>
            </a:outerShdw>
          </a:effectLst>
          <a:scene3d>
            <a:camera prst="isometricOffAxis1Top"/>
            <a:lightRig rig="threePt" dir="t">
              <a:rot lat="0" lon="0" rev="1200000"/>
            </a:lightRig>
          </a:scene3d>
          <a:sp3d extrusionH="203200">
            <a:bevelT w="63500" h="25400" prst="relaxedInset"/>
          </a:sp3d>
        </p:spPr>
        <p:txBody>
          <a:bodyPr lIns="90000" tIns="46800" rIns="90000" bIns="46800" anchor="ctr"/>
          <a:lstStyle/>
          <a:p>
            <a:pPr>
              <a:defRPr/>
            </a:pPr>
            <a:endParaRPr lang="fr-FR"/>
          </a:p>
        </p:txBody>
      </p:sp>
      <p:sp>
        <p:nvSpPr>
          <p:cNvPr id="13330" name="Text Box 16"/>
          <p:cNvSpPr txBox="1">
            <a:spLocks noChangeArrowheads="1"/>
          </p:cNvSpPr>
          <p:nvPr/>
        </p:nvSpPr>
        <p:spPr bwMode="auto">
          <a:xfrm>
            <a:off x="1558925" y="3124200"/>
            <a:ext cx="712788" cy="287338"/>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600">
                <a:solidFill>
                  <a:srgbClr val="000000"/>
                </a:solidFill>
                <a:ea typeface="MS PGothic" pitchFamily="34" charset="-128"/>
              </a:rPr>
              <a:t>Données</a:t>
            </a:r>
            <a:br>
              <a:rPr lang="fr-FR" altLang="fr-FR" sz="600">
                <a:solidFill>
                  <a:srgbClr val="000000"/>
                </a:solidFill>
                <a:ea typeface="MS PGothic" pitchFamily="34" charset="-128"/>
              </a:rPr>
            </a:br>
            <a:r>
              <a:rPr lang="fr-FR" altLang="fr-FR" sz="600">
                <a:solidFill>
                  <a:srgbClr val="000000"/>
                </a:solidFill>
                <a:ea typeface="MS PGothic" pitchFamily="34" charset="-128"/>
              </a:rPr>
              <a:t>externes</a:t>
            </a:r>
            <a:endParaRPr lang="fr-FR" altLang="fr-FR" sz="1200">
              <a:latin typeface="Times New Roman" pitchFamily="18" charset="0"/>
              <a:cs typeface="Times New Roman" pitchFamily="18" charset="0"/>
            </a:endParaRPr>
          </a:p>
        </p:txBody>
      </p:sp>
      <p:sp>
        <p:nvSpPr>
          <p:cNvPr id="13331" name="AutoShape 18"/>
          <p:cNvSpPr>
            <a:spLocks noChangeArrowheads="1"/>
          </p:cNvSpPr>
          <p:nvPr/>
        </p:nvSpPr>
        <p:spPr bwMode="auto">
          <a:xfrm>
            <a:off x="1519238" y="2211388"/>
            <a:ext cx="798512" cy="212725"/>
          </a:xfrm>
          <a:prstGeom prst="roundRect">
            <a:avLst>
              <a:gd name="adj" fmla="val 6060"/>
            </a:avLst>
          </a:prstGeom>
          <a:gradFill rotWithShape="1">
            <a:gsLst>
              <a:gs pos="0">
                <a:srgbClr val="C0C0C0">
                  <a:alpha val="50000"/>
                </a:srgbClr>
              </a:gs>
              <a:gs pos="100000">
                <a:srgbClr val="C0C0C0">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SI Distribution</a:t>
            </a:r>
            <a:endParaRPr lang="fr-FR" altLang="fr-FR" sz="1200">
              <a:latin typeface="Times New Roman" pitchFamily="18" charset="0"/>
              <a:cs typeface="Times New Roman" pitchFamily="18" charset="0"/>
            </a:endParaRPr>
          </a:p>
        </p:txBody>
      </p:sp>
      <p:sp>
        <p:nvSpPr>
          <p:cNvPr id="13332" name="AutoShape 19"/>
          <p:cNvSpPr>
            <a:spLocks noChangeArrowheads="1"/>
          </p:cNvSpPr>
          <p:nvPr/>
        </p:nvSpPr>
        <p:spPr bwMode="auto">
          <a:xfrm>
            <a:off x="1519238" y="2411413"/>
            <a:ext cx="798512" cy="214312"/>
          </a:xfrm>
          <a:prstGeom prst="roundRect">
            <a:avLst>
              <a:gd name="adj" fmla="val 6060"/>
            </a:avLst>
          </a:prstGeom>
          <a:gradFill rotWithShape="1">
            <a:gsLst>
              <a:gs pos="0">
                <a:srgbClr val="C0C0C0">
                  <a:alpha val="50000"/>
                </a:srgbClr>
              </a:gs>
              <a:gs pos="100000">
                <a:srgbClr val="C0C0C0">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SI Production</a:t>
            </a:r>
            <a:endParaRPr lang="fr-FR" altLang="fr-FR" sz="1200">
              <a:latin typeface="Times New Roman" pitchFamily="18" charset="0"/>
              <a:cs typeface="Times New Roman" pitchFamily="18" charset="0"/>
            </a:endParaRPr>
          </a:p>
        </p:txBody>
      </p:sp>
      <p:cxnSp>
        <p:nvCxnSpPr>
          <p:cNvPr id="13333" name="Line 26"/>
          <p:cNvCxnSpPr>
            <a:cxnSpLocks noChangeShapeType="1"/>
          </p:cNvCxnSpPr>
          <p:nvPr/>
        </p:nvCxnSpPr>
        <p:spPr bwMode="auto">
          <a:xfrm flipV="1">
            <a:off x="4830763" y="3490913"/>
            <a:ext cx="977900" cy="0"/>
          </a:xfrm>
          <a:prstGeom prst="line">
            <a:avLst/>
          </a:prstGeom>
          <a:noFill/>
          <a:ln w="76200">
            <a:solidFill>
              <a:srgbClr val="C0C0C0"/>
            </a:solidFill>
            <a:round/>
            <a:headEnd/>
            <a:tailEnd/>
          </a:ln>
          <a:extLst>
            <a:ext uri="{909E8E84-426E-40DD-AFC4-6F175D3DCCD1}">
              <a14:hiddenFill xmlns:a14="http://schemas.microsoft.com/office/drawing/2010/main">
                <a:noFill/>
              </a14:hiddenFill>
            </a:ext>
          </a:extLst>
        </p:spPr>
      </p:cxnSp>
      <p:sp>
        <p:nvSpPr>
          <p:cNvPr id="13334" name="AutoShape 34"/>
          <p:cNvSpPr>
            <a:spLocks noChangeArrowheads="1"/>
          </p:cNvSpPr>
          <p:nvPr/>
        </p:nvSpPr>
        <p:spPr bwMode="auto">
          <a:xfrm>
            <a:off x="1519238" y="2617788"/>
            <a:ext cx="798512" cy="354012"/>
          </a:xfrm>
          <a:prstGeom prst="roundRect">
            <a:avLst>
              <a:gd name="adj" fmla="val 6060"/>
            </a:avLst>
          </a:prstGeom>
          <a:gradFill rotWithShape="1">
            <a:gsLst>
              <a:gs pos="0">
                <a:srgbClr val="C0C0C0">
                  <a:alpha val="50000"/>
                </a:srgbClr>
              </a:gs>
              <a:gs pos="100000">
                <a:srgbClr val="C0C0C0">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SI Producteurs externes</a:t>
            </a:r>
            <a:endParaRPr lang="fr-FR" altLang="fr-FR" sz="1200">
              <a:latin typeface="Times New Roman" pitchFamily="18" charset="0"/>
              <a:cs typeface="Times New Roman" pitchFamily="18" charset="0"/>
            </a:endParaRPr>
          </a:p>
        </p:txBody>
      </p:sp>
      <p:sp>
        <p:nvSpPr>
          <p:cNvPr id="13335" name="Rectangle 114"/>
          <p:cNvSpPr>
            <a:spLocks noChangeArrowheads="1"/>
          </p:cNvSpPr>
          <p:nvPr/>
        </p:nvSpPr>
        <p:spPr bwMode="auto">
          <a:xfrm>
            <a:off x="6043613" y="1608138"/>
            <a:ext cx="736600" cy="974725"/>
          </a:xfrm>
          <a:prstGeom prst="roundRect">
            <a:avLst>
              <a:gd name="adj" fmla="val 8972"/>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Outils d’analyse</a:t>
            </a:r>
            <a:endParaRPr lang="fr-FR" altLang="fr-FR" sz="1200">
              <a:latin typeface="Times New Roman" pitchFamily="18" charset="0"/>
              <a:cs typeface="Times New Roman" pitchFamily="18" charset="0"/>
            </a:endParaRPr>
          </a:p>
        </p:txBody>
      </p:sp>
      <p:sp>
        <p:nvSpPr>
          <p:cNvPr id="13336" name="AutoShape 36"/>
          <p:cNvSpPr>
            <a:spLocks noChangeArrowheads="1"/>
          </p:cNvSpPr>
          <p:nvPr/>
        </p:nvSpPr>
        <p:spPr bwMode="auto">
          <a:xfrm>
            <a:off x="1519238" y="2003425"/>
            <a:ext cx="798512" cy="215900"/>
          </a:xfrm>
          <a:prstGeom prst="roundRect">
            <a:avLst>
              <a:gd name="adj" fmla="val 6060"/>
            </a:avLst>
          </a:prstGeom>
          <a:gradFill rotWithShape="1">
            <a:gsLst>
              <a:gs pos="0">
                <a:srgbClr val="C0C0C0">
                  <a:alpha val="50000"/>
                </a:srgbClr>
              </a:gs>
              <a:gs pos="100000">
                <a:srgbClr val="C0C0C0">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Référentiels</a:t>
            </a:r>
            <a:endParaRPr lang="fr-FR" altLang="fr-FR" sz="1200">
              <a:latin typeface="Times New Roman" pitchFamily="18" charset="0"/>
              <a:cs typeface="Times New Roman" pitchFamily="18" charset="0"/>
            </a:endParaRPr>
          </a:p>
        </p:txBody>
      </p:sp>
      <p:pic>
        <p:nvPicPr>
          <p:cNvPr id="13337" name="Picture 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488" y="1666875"/>
            <a:ext cx="433387"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pic>
        <p:nvPicPr>
          <p:cNvPr id="13338" name="Picture 4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1638" y="1196975"/>
            <a:ext cx="4699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pic>
      <p:sp>
        <p:nvSpPr>
          <p:cNvPr id="13339" name="Rectangle 114"/>
          <p:cNvSpPr>
            <a:spLocks noChangeArrowheads="1"/>
          </p:cNvSpPr>
          <p:nvPr/>
        </p:nvSpPr>
        <p:spPr bwMode="auto">
          <a:xfrm>
            <a:off x="6575425" y="3354388"/>
            <a:ext cx="738188" cy="438150"/>
          </a:xfrm>
          <a:prstGeom prst="roundRect">
            <a:avLst>
              <a:gd name="adj" fmla="val 8972"/>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Applications de péri informatique</a:t>
            </a:r>
            <a:endParaRPr lang="fr-FR" altLang="fr-FR" sz="1200">
              <a:latin typeface="Times New Roman" pitchFamily="18" charset="0"/>
              <a:cs typeface="Times New Roman" pitchFamily="18" charset="0"/>
            </a:endParaRPr>
          </a:p>
        </p:txBody>
      </p:sp>
      <p:sp>
        <p:nvSpPr>
          <p:cNvPr id="13340" name="AutoShape 46"/>
          <p:cNvSpPr>
            <a:spLocks noChangeArrowheads="1"/>
          </p:cNvSpPr>
          <p:nvPr/>
        </p:nvSpPr>
        <p:spPr bwMode="auto">
          <a:xfrm>
            <a:off x="4276725" y="3255963"/>
            <a:ext cx="588963" cy="571500"/>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Copies de production</a:t>
            </a:r>
            <a:endParaRPr lang="fr-FR" altLang="fr-FR" sz="1200">
              <a:latin typeface="Times New Roman" pitchFamily="18" charset="0"/>
              <a:cs typeface="Times New Roman" pitchFamily="18" charset="0"/>
            </a:endParaRPr>
          </a:p>
        </p:txBody>
      </p:sp>
      <p:sp>
        <p:nvSpPr>
          <p:cNvPr id="13341" name="AutoShape 50"/>
          <p:cNvSpPr>
            <a:spLocks noChangeArrowheads="1"/>
          </p:cNvSpPr>
          <p:nvPr/>
        </p:nvSpPr>
        <p:spPr bwMode="auto">
          <a:xfrm>
            <a:off x="2808288" y="1539875"/>
            <a:ext cx="2936875" cy="2620963"/>
          </a:xfrm>
          <a:prstGeom prst="roundRect">
            <a:avLst>
              <a:gd name="adj" fmla="val 3431"/>
            </a:avLst>
          </a:prstGeom>
          <a:noFill/>
          <a:ln w="28575" algn="ctr">
            <a:solidFill>
              <a:srgbClr val="C0C0C0"/>
            </a:solidFill>
            <a:prstDash val="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fr-FR" altLang="fr-FR"/>
          </a:p>
        </p:txBody>
      </p:sp>
      <p:cxnSp>
        <p:nvCxnSpPr>
          <p:cNvPr id="13342" name="Line 55"/>
          <p:cNvCxnSpPr>
            <a:cxnSpLocks noChangeShapeType="1"/>
          </p:cNvCxnSpPr>
          <p:nvPr/>
        </p:nvCxnSpPr>
        <p:spPr bwMode="auto">
          <a:xfrm>
            <a:off x="5018088" y="3055938"/>
            <a:ext cx="825500" cy="0"/>
          </a:xfrm>
          <a:prstGeom prst="line">
            <a:avLst/>
          </a:prstGeom>
          <a:noFill/>
          <a:ln w="76200">
            <a:solidFill>
              <a:srgbClr val="C0C0C0"/>
            </a:solidFill>
            <a:round/>
            <a:headEnd/>
            <a:tailEnd/>
          </a:ln>
          <a:extLst>
            <a:ext uri="{909E8E84-426E-40DD-AFC4-6F175D3DCCD1}">
              <a14:hiddenFill xmlns:a14="http://schemas.microsoft.com/office/drawing/2010/main">
                <a:noFill/>
              </a14:hiddenFill>
            </a:ext>
          </a:extLst>
        </p:spPr>
      </p:cxnSp>
      <p:sp>
        <p:nvSpPr>
          <p:cNvPr id="13343" name="Text Box 56"/>
          <p:cNvSpPr txBox="1">
            <a:spLocks noChangeArrowheads="1"/>
          </p:cNvSpPr>
          <p:nvPr/>
        </p:nvSpPr>
        <p:spPr bwMode="auto">
          <a:xfrm>
            <a:off x="6057900" y="3657600"/>
            <a:ext cx="596900" cy="268288"/>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600" b="1">
                <a:solidFill>
                  <a:srgbClr val="000000"/>
                </a:solidFill>
                <a:ea typeface="MS PGothic" pitchFamily="34" charset="-128"/>
              </a:rPr>
              <a:t>Usages</a:t>
            </a:r>
            <a:endParaRPr lang="fr-FR" altLang="fr-FR" sz="1200">
              <a:latin typeface="Times New Roman" pitchFamily="18" charset="0"/>
              <a:cs typeface="Times New Roman" pitchFamily="18" charset="0"/>
            </a:endParaRPr>
          </a:p>
        </p:txBody>
      </p:sp>
      <p:sp>
        <p:nvSpPr>
          <p:cNvPr id="13344" name="AutoShape 58"/>
          <p:cNvSpPr>
            <a:spLocks noChangeArrowheads="1"/>
          </p:cNvSpPr>
          <p:nvPr/>
        </p:nvSpPr>
        <p:spPr bwMode="auto">
          <a:xfrm>
            <a:off x="5975350" y="1568450"/>
            <a:ext cx="839788" cy="2592388"/>
          </a:xfrm>
          <a:prstGeom prst="roundRect">
            <a:avLst>
              <a:gd name="adj" fmla="val 3431"/>
            </a:avLst>
          </a:prstGeom>
          <a:noFill/>
          <a:ln w="28575" algn="ctr">
            <a:solidFill>
              <a:srgbClr val="C0C0C0"/>
            </a:solidFill>
            <a:prstDash val="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fr-FR" altLang="fr-FR"/>
          </a:p>
        </p:txBody>
      </p:sp>
      <p:cxnSp>
        <p:nvCxnSpPr>
          <p:cNvPr id="13345" name="Line 59"/>
          <p:cNvCxnSpPr>
            <a:cxnSpLocks noChangeShapeType="1"/>
          </p:cNvCxnSpPr>
          <p:nvPr/>
        </p:nvCxnSpPr>
        <p:spPr bwMode="auto">
          <a:xfrm flipV="1">
            <a:off x="5656263" y="2246313"/>
            <a:ext cx="152400" cy="0"/>
          </a:xfrm>
          <a:prstGeom prst="line">
            <a:avLst/>
          </a:prstGeom>
          <a:noFill/>
          <a:ln w="76200">
            <a:solidFill>
              <a:srgbClr val="C0C0C0"/>
            </a:solidFill>
            <a:round/>
            <a:headEnd/>
            <a:tailEnd/>
          </a:ln>
          <a:extLst>
            <a:ext uri="{909E8E84-426E-40DD-AFC4-6F175D3DCCD1}">
              <a14:hiddenFill xmlns:a14="http://schemas.microsoft.com/office/drawing/2010/main">
                <a:noFill/>
              </a14:hiddenFill>
            </a:ext>
          </a:extLst>
        </p:spPr>
      </p:cxnSp>
      <p:sp>
        <p:nvSpPr>
          <p:cNvPr id="13346" name="Text Box 60"/>
          <p:cNvSpPr txBox="1">
            <a:spLocks noChangeArrowheads="1"/>
          </p:cNvSpPr>
          <p:nvPr/>
        </p:nvSpPr>
        <p:spPr bwMode="auto">
          <a:xfrm>
            <a:off x="5018088" y="3595688"/>
            <a:ext cx="923925" cy="26670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600" b="1">
                <a:solidFill>
                  <a:srgbClr val="000000"/>
                </a:solidFill>
                <a:ea typeface="MS PGothic" pitchFamily="34" charset="-128"/>
              </a:rPr>
              <a:t>Données</a:t>
            </a:r>
            <a:endParaRPr lang="fr-FR" altLang="fr-FR" sz="1200">
              <a:latin typeface="Times New Roman" pitchFamily="18" charset="0"/>
              <a:cs typeface="Times New Roman" pitchFamily="18" charset="0"/>
            </a:endParaRPr>
          </a:p>
        </p:txBody>
      </p:sp>
      <p:sp>
        <p:nvSpPr>
          <p:cNvPr id="13347" name="AutoShape 64"/>
          <p:cNvSpPr>
            <a:spLocks noChangeArrowheads="1"/>
          </p:cNvSpPr>
          <p:nvPr/>
        </p:nvSpPr>
        <p:spPr bwMode="auto">
          <a:xfrm>
            <a:off x="1862138" y="5105400"/>
            <a:ext cx="4897437" cy="201613"/>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Meta données de vie</a:t>
            </a:r>
            <a:endParaRPr lang="fr-FR" altLang="fr-FR" sz="1200">
              <a:latin typeface="Times New Roman" pitchFamily="18" charset="0"/>
              <a:cs typeface="Times New Roman" pitchFamily="18" charset="0"/>
            </a:endParaRPr>
          </a:p>
        </p:txBody>
      </p:sp>
      <p:sp>
        <p:nvSpPr>
          <p:cNvPr id="13348" name="AutoShape 4"/>
          <p:cNvSpPr>
            <a:spLocks noChangeArrowheads="1"/>
          </p:cNvSpPr>
          <p:nvPr/>
        </p:nvSpPr>
        <p:spPr bwMode="auto">
          <a:xfrm>
            <a:off x="2470150" y="2009775"/>
            <a:ext cx="31750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1</a:t>
            </a:r>
            <a:endParaRPr lang="fr-FR" altLang="fr-FR" sz="1200">
              <a:latin typeface="Times New Roman" pitchFamily="18" charset="0"/>
              <a:cs typeface="Times New Roman" pitchFamily="18" charset="0"/>
            </a:endParaRPr>
          </a:p>
        </p:txBody>
      </p:sp>
      <p:sp>
        <p:nvSpPr>
          <p:cNvPr id="13349" name="AutoShape 4"/>
          <p:cNvSpPr>
            <a:spLocks noChangeArrowheads="1"/>
          </p:cNvSpPr>
          <p:nvPr/>
        </p:nvSpPr>
        <p:spPr bwMode="auto">
          <a:xfrm>
            <a:off x="4646613" y="3224213"/>
            <a:ext cx="31750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4</a:t>
            </a:r>
            <a:endParaRPr lang="fr-FR" altLang="fr-FR" sz="1200">
              <a:latin typeface="Times New Roman" pitchFamily="18" charset="0"/>
              <a:cs typeface="Times New Roman" pitchFamily="18" charset="0"/>
            </a:endParaRPr>
          </a:p>
        </p:txBody>
      </p:sp>
      <p:sp>
        <p:nvSpPr>
          <p:cNvPr id="13350" name="AutoShape 4"/>
          <p:cNvSpPr>
            <a:spLocks noChangeArrowheads="1"/>
          </p:cNvSpPr>
          <p:nvPr/>
        </p:nvSpPr>
        <p:spPr bwMode="auto">
          <a:xfrm>
            <a:off x="3848100" y="1976438"/>
            <a:ext cx="31750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3</a:t>
            </a:r>
            <a:endParaRPr lang="fr-FR" altLang="fr-FR" sz="1200">
              <a:latin typeface="Times New Roman" pitchFamily="18" charset="0"/>
              <a:cs typeface="Times New Roman" pitchFamily="18" charset="0"/>
            </a:endParaRPr>
          </a:p>
        </p:txBody>
      </p:sp>
      <p:sp>
        <p:nvSpPr>
          <p:cNvPr id="13351" name="AutoShape 4"/>
          <p:cNvSpPr>
            <a:spLocks noChangeArrowheads="1"/>
          </p:cNvSpPr>
          <p:nvPr/>
        </p:nvSpPr>
        <p:spPr bwMode="auto">
          <a:xfrm>
            <a:off x="4462463" y="2855913"/>
            <a:ext cx="31750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5</a:t>
            </a:r>
            <a:endParaRPr lang="fr-FR" altLang="fr-FR" sz="1200">
              <a:latin typeface="Times New Roman" pitchFamily="18" charset="0"/>
              <a:cs typeface="Times New Roman" pitchFamily="18" charset="0"/>
            </a:endParaRPr>
          </a:p>
        </p:txBody>
      </p:sp>
      <p:sp>
        <p:nvSpPr>
          <p:cNvPr id="13352" name="AutoShape 4"/>
          <p:cNvSpPr>
            <a:spLocks noChangeArrowheads="1"/>
          </p:cNvSpPr>
          <p:nvPr/>
        </p:nvSpPr>
        <p:spPr bwMode="auto">
          <a:xfrm>
            <a:off x="5438775" y="1949450"/>
            <a:ext cx="31750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6</a:t>
            </a:r>
            <a:endParaRPr lang="fr-FR" altLang="fr-FR" sz="1200">
              <a:latin typeface="Times New Roman" pitchFamily="18" charset="0"/>
              <a:cs typeface="Times New Roman" pitchFamily="18" charset="0"/>
            </a:endParaRPr>
          </a:p>
        </p:txBody>
      </p:sp>
      <p:sp>
        <p:nvSpPr>
          <p:cNvPr id="13353" name="AutoShape 4"/>
          <p:cNvSpPr>
            <a:spLocks noChangeArrowheads="1"/>
          </p:cNvSpPr>
          <p:nvPr/>
        </p:nvSpPr>
        <p:spPr bwMode="auto">
          <a:xfrm>
            <a:off x="5103813" y="3865563"/>
            <a:ext cx="290512"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7</a:t>
            </a:r>
            <a:endParaRPr lang="fr-FR" altLang="fr-FR" sz="1200">
              <a:latin typeface="Times New Roman" pitchFamily="18" charset="0"/>
              <a:cs typeface="Times New Roman" pitchFamily="18" charset="0"/>
            </a:endParaRPr>
          </a:p>
        </p:txBody>
      </p:sp>
      <p:sp>
        <p:nvSpPr>
          <p:cNvPr id="13354" name="AutoShape 4"/>
          <p:cNvSpPr>
            <a:spLocks noChangeArrowheads="1"/>
          </p:cNvSpPr>
          <p:nvPr/>
        </p:nvSpPr>
        <p:spPr bwMode="auto">
          <a:xfrm>
            <a:off x="6543675" y="2713038"/>
            <a:ext cx="31750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9</a:t>
            </a:r>
            <a:endParaRPr lang="fr-FR" altLang="fr-FR" sz="1200">
              <a:latin typeface="Times New Roman" pitchFamily="18" charset="0"/>
              <a:cs typeface="Times New Roman" pitchFamily="18" charset="0"/>
            </a:endParaRPr>
          </a:p>
        </p:txBody>
      </p:sp>
      <p:sp>
        <p:nvSpPr>
          <p:cNvPr id="13355" name="AutoShape 4"/>
          <p:cNvSpPr>
            <a:spLocks noChangeArrowheads="1"/>
          </p:cNvSpPr>
          <p:nvPr/>
        </p:nvSpPr>
        <p:spPr bwMode="auto">
          <a:xfrm>
            <a:off x="5103813" y="1608138"/>
            <a:ext cx="31750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8</a:t>
            </a:r>
            <a:endParaRPr lang="fr-FR" altLang="fr-FR" sz="1200">
              <a:latin typeface="Times New Roman" pitchFamily="18" charset="0"/>
              <a:cs typeface="Times New Roman" pitchFamily="18" charset="0"/>
            </a:endParaRPr>
          </a:p>
        </p:txBody>
      </p:sp>
      <p:sp>
        <p:nvSpPr>
          <p:cNvPr id="13356" name="AutoShape 4"/>
          <p:cNvSpPr>
            <a:spLocks noChangeArrowheads="1"/>
          </p:cNvSpPr>
          <p:nvPr/>
        </p:nvSpPr>
        <p:spPr bwMode="auto">
          <a:xfrm>
            <a:off x="6537325" y="1676400"/>
            <a:ext cx="373063"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000000"/>
                </a:solidFill>
                <a:ea typeface="MS PGothic" pitchFamily="34" charset="-128"/>
              </a:rPr>
              <a:t>10</a:t>
            </a:r>
            <a:endParaRPr lang="fr-FR" altLang="fr-FR" sz="1200">
              <a:latin typeface="Times New Roman" pitchFamily="18" charset="0"/>
              <a:cs typeface="Times New Roman" pitchFamily="18" charset="0"/>
            </a:endParaRPr>
          </a:p>
        </p:txBody>
      </p:sp>
      <p:sp>
        <p:nvSpPr>
          <p:cNvPr id="13357" name="AutoShape 4"/>
          <p:cNvSpPr>
            <a:spLocks noChangeArrowheads="1"/>
          </p:cNvSpPr>
          <p:nvPr/>
        </p:nvSpPr>
        <p:spPr bwMode="auto">
          <a:xfrm>
            <a:off x="7164388" y="3559175"/>
            <a:ext cx="37465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000000"/>
                </a:solidFill>
                <a:ea typeface="MS PGothic" pitchFamily="34" charset="-128"/>
              </a:rPr>
              <a:t>11</a:t>
            </a:r>
            <a:endParaRPr lang="fr-FR" altLang="fr-FR" sz="1200">
              <a:latin typeface="Times New Roman" pitchFamily="18" charset="0"/>
              <a:cs typeface="Times New Roman" pitchFamily="18" charset="0"/>
            </a:endParaRPr>
          </a:p>
        </p:txBody>
      </p:sp>
      <p:sp>
        <p:nvSpPr>
          <p:cNvPr id="13358" name="AutoShape 6"/>
          <p:cNvSpPr>
            <a:spLocks noChangeArrowheads="1"/>
          </p:cNvSpPr>
          <p:nvPr/>
        </p:nvSpPr>
        <p:spPr bwMode="auto">
          <a:xfrm>
            <a:off x="2808288" y="4433888"/>
            <a:ext cx="3948112" cy="168275"/>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Gestion des accès</a:t>
            </a:r>
            <a:endParaRPr lang="fr-FR" altLang="fr-FR" sz="1200">
              <a:latin typeface="Times New Roman" pitchFamily="18" charset="0"/>
              <a:cs typeface="Times New Roman" pitchFamily="18" charset="0"/>
            </a:endParaRPr>
          </a:p>
        </p:txBody>
      </p:sp>
      <p:sp>
        <p:nvSpPr>
          <p:cNvPr id="13359" name="AutoShape 63"/>
          <p:cNvSpPr>
            <a:spLocks noChangeArrowheads="1"/>
          </p:cNvSpPr>
          <p:nvPr/>
        </p:nvSpPr>
        <p:spPr bwMode="auto">
          <a:xfrm>
            <a:off x="1862138" y="4903788"/>
            <a:ext cx="4897437" cy="201612"/>
          </a:xfrm>
          <a:prstGeom prst="roundRect">
            <a:avLst>
              <a:gd name="adj" fmla="val 6060"/>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46800" rIns="90000" bIns="4680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Meta données descriptives</a:t>
            </a:r>
            <a:endParaRPr lang="fr-FR" altLang="fr-FR" sz="1200">
              <a:latin typeface="Times New Roman" pitchFamily="18" charset="0"/>
              <a:cs typeface="Times New Roman" pitchFamily="18" charset="0"/>
            </a:endParaRPr>
          </a:p>
        </p:txBody>
      </p:sp>
      <p:sp>
        <p:nvSpPr>
          <p:cNvPr id="13360" name="AutoShape 50"/>
          <p:cNvSpPr>
            <a:spLocks noChangeArrowheads="1"/>
          </p:cNvSpPr>
          <p:nvPr/>
        </p:nvSpPr>
        <p:spPr bwMode="auto">
          <a:xfrm>
            <a:off x="1798638" y="4329113"/>
            <a:ext cx="5019675" cy="1009650"/>
          </a:xfrm>
          <a:prstGeom prst="roundRect">
            <a:avLst>
              <a:gd name="adj" fmla="val 3431"/>
            </a:avLst>
          </a:prstGeom>
          <a:noFill/>
          <a:ln w="28575" algn="ctr">
            <a:solidFill>
              <a:srgbClr val="C0C0C0"/>
            </a:solidFill>
            <a:prstDash val="dash"/>
            <a:round/>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fr-FR" altLang="fr-FR"/>
          </a:p>
        </p:txBody>
      </p:sp>
      <p:sp>
        <p:nvSpPr>
          <p:cNvPr id="13361" name="Text Box 60"/>
          <p:cNvSpPr txBox="1">
            <a:spLocks noChangeArrowheads="1"/>
          </p:cNvSpPr>
          <p:nvPr/>
        </p:nvSpPr>
        <p:spPr bwMode="auto">
          <a:xfrm>
            <a:off x="1893888" y="4398963"/>
            <a:ext cx="923925" cy="26670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600" b="1">
                <a:solidFill>
                  <a:srgbClr val="000000"/>
                </a:solidFill>
                <a:ea typeface="MS PGothic" pitchFamily="34" charset="-128"/>
              </a:rPr>
              <a:t>Référentiels</a:t>
            </a:r>
            <a:endParaRPr lang="fr-FR" altLang="fr-FR" sz="1200">
              <a:latin typeface="Times New Roman" pitchFamily="18" charset="0"/>
              <a:cs typeface="Times New Roman" pitchFamily="18" charset="0"/>
            </a:endParaRPr>
          </a:p>
        </p:txBody>
      </p:sp>
      <p:sp>
        <p:nvSpPr>
          <p:cNvPr id="13362" name="AutoShape 4"/>
          <p:cNvSpPr>
            <a:spLocks noChangeArrowheads="1"/>
          </p:cNvSpPr>
          <p:nvPr/>
        </p:nvSpPr>
        <p:spPr bwMode="auto">
          <a:xfrm>
            <a:off x="2995613" y="1976438"/>
            <a:ext cx="31750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a:solidFill>
                  <a:srgbClr val="000000"/>
                </a:solidFill>
                <a:ea typeface="MS PGothic" pitchFamily="34" charset="-128"/>
              </a:rPr>
              <a:t>2</a:t>
            </a:r>
            <a:endParaRPr lang="fr-FR" altLang="fr-FR" sz="1200">
              <a:latin typeface="Times New Roman" pitchFamily="18" charset="0"/>
              <a:cs typeface="Times New Roman" pitchFamily="18" charset="0"/>
            </a:endParaRPr>
          </a:p>
        </p:txBody>
      </p:sp>
      <p:sp>
        <p:nvSpPr>
          <p:cNvPr id="13363" name="AutoShape 4"/>
          <p:cNvSpPr>
            <a:spLocks noChangeArrowheads="1"/>
          </p:cNvSpPr>
          <p:nvPr/>
        </p:nvSpPr>
        <p:spPr bwMode="auto">
          <a:xfrm>
            <a:off x="6421438" y="4398963"/>
            <a:ext cx="373062"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000000"/>
                </a:solidFill>
                <a:ea typeface="MS PGothic" pitchFamily="34" charset="-128"/>
              </a:rPr>
              <a:t>13</a:t>
            </a:r>
            <a:endParaRPr lang="fr-FR" altLang="fr-FR" sz="1200">
              <a:latin typeface="Times New Roman" pitchFamily="18" charset="0"/>
              <a:cs typeface="Times New Roman" pitchFamily="18" charset="0"/>
            </a:endParaRPr>
          </a:p>
        </p:txBody>
      </p:sp>
      <p:sp>
        <p:nvSpPr>
          <p:cNvPr id="13364" name="AutoShape 4"/>
          <p:cNvSpPr>
            <a:spLocks noChangeArrowheads="1"/>
          </p:cNvSpPr>
          <p:nvPr/>
        </p:nvSpPr>
        <p:spPr bwMode="auto">
          <a:xfrm>
            <a:off x="6297613" y="4705350"/>
            <a:ext cx="374650"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000000"/>
                </a:solidFill>
                <a:ea typeface="MS PGothic" pitchFamily="34" charset="-128"/>
              </a:rPr>
              <a:t>14</a:t>
            </a:r>
            <a:endParaRPr lang="fr-FR" altLang="fr-FR" sz="1200">
              <a:latin typeface="Times New Roman" pitchFamily="18" charset="0"/>
              <a:cs typeface="Times New Roman" pitchFamily="18" charset="0"/>
            </a:endParaRPr>
          </a:p>
        </p:txBody>
      </p:sp>
      <p:sp>
        <p:nvSpPr>
          <p:cNvPr id="13365" name="AutoShape 4"/>
          <p:cNvSpPr>
            <a:spLocks noChangeArrowheads="1"/>
          </p:cNvSpPr>
          <p:nvPr/>
        </p:nvSpPr>
        <p:spPr bwMode="auto">
          <a:xfrm>
            <a:off x="6059488" y="4868863"/>
            <a:ext cx="373062"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000000"/>
                </a:solidFill>
                <a:ea typeface="MS PGothic" pitchFamily="34" charset="-128"/>
              </a:rPr>
              <a:t>15</a:t>
            </a:r>
            <a:endParaRPr lang="fr-FR" altLang="fr-FR" sz="1200">
              <a:latin typeface="Times New Roman" pitchFamily="18" charset="0"/>
              <a:cs typeface="Times New Roman" pitchFamily="18" charset="0"/>
            </a:endParaRPr>
          </a:p>
        </p:txBody>
      </p:sp>
      <p:sp>
        <p:nvSpPr>
          <p:cNvPr id="13366" name="AutoShape 4"/>
          <p:cNvSpPr>
            <a:spLocks noChangeArrowheads="1"/>
          </p:cNvSpPr>
          <p:nvPr/>
        </p:nvSpPr>
        <p:spPr bwMode="auto">
          <a:xfrm>
            <a:off x="5780088" y="5100638"/>
            <a:ext cx="373062" cy="225425"/>
          </a:xfrm>
          <a:prstGeom prst="ellipse">
            <a:avLst/>
          </a:prstGeom>
          <a:gradFill rotWithShape="1">
            <a:gsLst>
              <a:gs pos="0">
                <a:srgbClr val="008193">
                  <a:alpha val="50000"/>
                </a:srgbClr>
              </a:gs>
              <a:gs pos="100000">
                <a:srgbClr val="008193">
                  <a:alpha val="89998"/>
                </a:srgbClr>
              </a:gs>
            </a:gsLst>
            <a:lin ang="2700000" scaled="1"/>
          </a:gradFill>
          <a:ln w="3175" algn="ctr">
            <a:solidFill>
              <a:srgbClr val="FFC000"/>
            </a:solidFill>
            <a:round/>
            <a:headEnd/>
            <a:tailEnd/>
          </a:ln>
        </p:spPr>
        <p:txBody>
          <a:bodyPr wrap="none"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000000"/>
                </a:solidFill>
                <a:ea typeface="MS PGothic" pitchFamily="34" charset="-128"/>
              </a:rPr>
              <a:t>16</a:t>
            </a:r>
            <a:endParaRPr lang="fr-FR" altLang="fr-FR" sz="1200">
              <a:latin typeface="Times New Roman" pitchFamily="18" charset="0"/>
              <a:cs typeface="Times New Roman" pitchFamily="18" charset="0"/>
            </a:endParaRPr>
          </a:p>
        </p:txBody>
      </p:sp>
      <p:cxnSp>
        <p:nvCxnSpPr>
          <p:cNvPr id="13367" name="Line 59"/>
          <p:cNvCxnSpPr>
            <a:cxnSpLocks noChangeShapeType="1"/>
          </p:cNvCxnSpPr>
          <p:nvPr/>
        </p:nvCxnSpPr>
        <p:spPr bwMode="auto">
          <a:xfrm flipV="1">
            <a:off x="5473700" y="3997325"/>
            <a:ext cx="306388" cy="0"/>
          </a:xfrm>
          <a:prstGeom prst="line">
            <a:avLst/>
          </a:prstGeom>
          <a:noFill/>
          <a:ln w="76200">
            <a:solidFill>
              <a:srgbClr val="C0C0C0"/>
            </a:solidFill>
            <a:round/>
            <a:headEnd type="triangle" w="med" len="med"/>
            <a:tailEnd/>
          </a:ln>
          <a:extLst>
            <a:ext uri="{909E8E84-426E-40DD-AFC4-6F175D3DCCD1}">
              <a14:hiddenFill xmlns:a14="http://schemas.microsoft.com/office/drawing/2010/main">
                <a:noFill/>
              </a14:hiddenFill>
            </a:ext>
          </a:extLst>
        </p:spPr>
      </p:cxnSp>
      <p:sp>
        <p:nvSpPr>
          <p:cNvPr id="13368" name="Rectangle 114"/>
          <p:cNvSpPr>
            <a:spLocks noChangeArrowheads="1"/>
          </p:cNvSpPr>
          <p:nvPr/>
        </p:nvSpPr>
        <p:spPr bwMode="auto">
          <a:xfrm>
            <a:off x="4249738" y="1268413"/>
            <a:ext cx="2600325" cy="198437"/>
          </a:xfrm>
          <a:prstGeom prst="roundRect">
            <a:avLst>
              <a:gd name="adj" fmla="val 8972"/>
            </a:avLst>
          </a:prstGeom>
          <a:gradFill rotWithShape="1">
            <a:gsLst>
              <a:gs pos="0">
                <a:srgbClr val="008193">
                  <a:alpha val="50000"/>
                </a:srgbClr>
              </a:gs>
              <a:gs pos="100000">
                <a:srgbClr val="008193">
                  <a:alpha val="89998"/>
                </a:srgbClr>
              </a:gs>
            </a:gsLst>
            <a:lin ang="2700000" scaled="1"/>
          </a:gradFill>
          <a:ln w="28575" algn="ctr">
            <a:solidFill>
              <a:srgbClr val="C0C0C0"/>
            </a:solidFill>
            <a:round/>
            <a:headEnd/>
            <a:tailEnd/>
          </a:ln>
        </p:spPr>
        <p:txBody>
          <a:bodyPr lIns="90000" tIns="0" rIns="90000" bIns="0" anchor="ct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600" b="1">
                <a:solidFill>
                  <a:srgbClr val="FFFFFF"/>
                </a:solidFill>
                <a:ea typeface="MS PGothic" pitchFamily="34" charset="-128"/>
              </a:rPr>
              <a:t>Exposition de données</a:t>
            </a:r>
            <a:endParaRPr lang="fr-FR" altLang="fr-FR" sz="1200">
              <a:latin typeface="Times New Roman" pitchFamily="18" charset="0"/>
              <a:cs typeface="Times New Roman" pitchFamily="18" charset="0"/>
            </a:endParaRPr>
          </a:p>
        </p:txBody>
      </p:sp>
      <p:cxnSp>
        <p:nvCxnSpPr>
          <p:cNvPr id="13369" name="Line 55"/>
          <p:cNvCxnSpPr>
            <a:cxnSpLocks noChangeShapeType="1"/>
          </p:cNvCxnSpPr>
          <p:nvPr/>
        </p:nvCxnSpPr>
        <p:spPr bwMode="auto">
          <a:xfrm>
            <a:off x="2598738" y="1373188"/>
            <a:ext cx="1620837" cy="0"/>
          </a:xfrm>
          <a:prstGeom prst="line">
            <a:avLst/>
          </a:prstGeom>
          <a:noFill/>
          <a:ln w="76200">
            <a:solidFill>
              <a:srgbClr val="C0C0C0"/>
            </a:solidFill>
            <a:round/>
            <a:headEnd type="triangle" w="med" len="med"/>
            <a:tailEnd/>
          </a:ln>
          <a:extLst>
            <a:ext uri="{909E8E84-426E-40DD-AFC4-6F175D3DCCD1}">
              <a14:hiddenFill xmlns:a14="http://schemas.microsoft.com/office/drawing/2010/main">
                <a:noFill/>
              </a14:hiddenFill>
            </a:ext>
          </a:extLst>
        </p:spPr>
      </p:cxnSp>
      <p:sp>
        <p:nvSpPr>
          <p:cNvPr id="13370" name="Text Box 60"/>
          <p:cNvSpPr txBox="1">
            <a:spLocks noChangeArrowheads="1"/>
          </p:cNvSpPr>
          <p:nvPr/>
        </p:nvSpPr>
        <p:spPr bwMode="auto">
          <a:xfrm>
            <a:off x="3116263" y="5340350"/>
            <a:ext cx="923925" cy="266700"/>
          </a:xfrm>
          <a:prstGeom prst="rect">
            <a:avLst/>
          </a:prstGeom>
          <a:noFill/>
          <a:ln>
            <a:noFill/>
          </a:ln>
          <a:effectLst>
            <a:prstShdw prst="shdw17" dist="17961" dir="2700000">
              <a:srgbClr val="2F4D71"/>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600" b="1">
                <a:solidFill>
                  <a:srgbClr val="000000"/>
                </a:solidFill>
                <a:ea typeface="MS PGothic" pitchFamily="34" charset="-128"/>
              </a:rPr>
              <a:t>SI Décisionnel</a:t>
            </a:r>
            <a:endParaRPr lang="fr-FR" altLang="fr-FR" sz="1200">
              <a:latin typeface="Times New Roman" pitchFamily="18" charset="0"/>
              <a:cs typeface="Times New Roman" pitchFamily="18" charset="0"/>
            </a:endParaRPr>
          </a:p>
        </p:txBody>
      </p:sp>
      <p:cxnSp>
        <p:nvCxnSpPr>
          <p:cNvPr id="13371" name="Line 59"/>
          <p:cNvCxnSpPr>
            <a:cxnSpLocks noChangeShapeType="1"/>
          </p:cNvCxnSpPr>
          <p:nvPr/>
        </p:nvCxnSpPr>
        <p:spPr bwMode="auto">
          <a:xfrm flipH="1" flipV="1">
            <a:off x="2751138" y="2922588"/>
            <a:ext cx="274637" cy="0"/>
          </a:xfrm>
          <a:prstGeom prst="line">
            <a:avLst/>
          </a:prstGeom>
          <a:noFill/>
          <a:ln w="76200">
            <a:solidFill>
              <a:srgbClr val="C0C0C0"/>
            </a:solidFill>
            <a:round/>
            <a:headEnd type="triangle" w="med" len="med"/>
            <a:tailEnd/>
          </a:ln>
          <a:extLst>
            <a:ext uri="{909E8E84-426E-40DD-AFC4-6F175D3DCCD1}">
              <a14:hiddenFill xmlns:a14="http://schemas.microsoft.com/office/drawing/2010/main">
                <a:noFill/>
              </a14:hiddenFill>
            </a:ext>
          </a:extLst>
        </p:spPr>
      </p:cxnSp>
      <p:cxnSp>
        <p:nvCxnSpPr>
          <p:cNvPr id="13372" name="Line 59"/>
          <p:cNvCxnSpPr>
            <a:cxnSpLocks noChangeShapeType="1"/>
          </p:cNvCxnSpPr>
          <p:nvPr/>
        </p:nvCxnSpPr>
        <p:spPr bwMode="auto">
          <a:xfrm flipH="1" flipV="1">
            <a:off x="3424238" y="2516188"/>
            <a:ext cx="276225" cy="0"/>
          </a:xfrm>
          <a:prstGeom prst="line">
            <a:avLst/>
          </a:prstGeom>
          <a:noFill/>
          <a:ln w="76200">
            <a:solidFill>
              <a:srgbClr val="C0C0C0"/>
            </a:solidFill>
            <a:round/>
            <a:headEnd type="triangle" w="med" len="med"/>
            <a:tailEnd/>
          </a:ln>
          <a:extLst>
            <a:ext uri="{909E8E84-426E-40DD-AFC4-6F175D3DCCD1}">
              <a14:hiddenFill xmlns:a14="http://schemas.microsoft.com/office/drawing/2010/main">
                <a:noFill/>
              </a14:hiddenFill>
            </a:ext>
          </a:extLst>
        </p:spPr>
      </p:cxnSp>
      <p:cxnSp>
        <p:nvCxnSpPr>
          <p:cNvPr id="13373" name="Line 59"/>
          <p:cNvCxnSpPr>
            <a:cxnSpLocks noChangeShapeType="1"/>
          </p:cNvCxnSpPr>
          <p:nvPr/>
        </p:nvCxnSpPr>
        <p:spPr bwMode="auto">
          <a:xfrm flipH="1" flipV="1">
            <a:off x="4098925" y="2786063"/>
            <a:ext cx="274638" cy="0"/>
          </a:xfrm>
          <a:prstGeom prst="line">
            <a:avLst/>
          </a:prstGeom>
          <a:noFill/>
          <a:ln w="76200">
            <a:solidFill>
              <a:srgbClr val="C0C0C0"/>
            </a:solidFill>
            <a:round/>
            <a:headEnd type="triangle" w="med" len="med"/>
            <a:tailEnd/>
          </a:ln>
          <a:extLst>
            <a:ext uri="{909E8E84-426E-40DD-AFC4-6F175D3DCCD1}">
              <a14:hiddenFill xmlns:a14="http://schemas.microsoft.com/office/drawing/2010/main">
                <a:noFill/>
              </a14:hiddenFill>
            </a:ext>
          </a:extLst>
        </p:spPr>
      </p:cxnSp>
      <p:cxnSp>
        <p:nvCxnSpPr>
          <p:cNvPr id="13374" name="Line 59"/>
          <p:cNvCxnSpPr>
            <a:cxnSpLocks noChangeShapeType="1"/>
          </p:cNvCxnSpPr>
          <p:nvPr/>
        </p:nvCxnSpPr>
        <p:spPr bwMode="auto">
          <a:xfrm flipH="1" flipV="1">
            <a:off x="4130675" y="2112963"/>
            <a:ext cx="1100138" cy="0"/>
          </a:xfrm>
          <a:prstGeom prst="line">
            <a:avLst/>
          </a:prstGeom>
          <a:noFill/>
          <a:ln w="76200">
            <a:solidFill>
              <a:srgbClr val="C0C0C0"/>
            </a:solidFill>
            <a:round/>
            <a:headEnd type="triangle" w="med" len="med"/>
            <a:tailEnd/>
          </a:ln>
          <a:extLst>
            <a:ext uri="{909E8E84-426E-40DD-AFC4-6F175D3DCCD1}">
              <a14:hiddenFill xmlns:a14="http://schemas.microsoft.com/office/drawing/2010/main">
                <a:noFill/>
              </a14:hiddenFill>
            </a:ext>
          </a:extLst>
        </p:spPr>
      </p:cxnSp>
      <p:cxnSp>
        <p:nvCxnSpPr>
          <p:cNvPr id="13375" name="Line 59"/>
          <p:cNvCxnSpPr>
            <a:cxnSpLocks noChangeShapeType="1"/>
          </p:cNvCxnSpPr>
          <p:nvPr/>
        </p:nvCxnSpPr>
        <p:spPr bwMode="auto">
          <a:xfrm flipH="1" flipV="1">
            <a:off x="3455988" y="3560763"/>
            <a:ext cx="825500" cy="0"/>
          </a:xfrm>
          <a:prstGeom prst="line">
            <a:avLst/>
          </a:prstGeom>
          <a:noFill/>
          <a:ln w="76200">
            <a:solidFill>
              <a:srgbClr val="C0C0C0"/>
            </a:solidFill>
            <a:round/>
            <a:headEnd type="triangle" w="med" len="med"/>
            <a:tailEnd/>
          </a:ln>
          <a:extLst>
            <a:ext uri="{909E8E84-426E-40DD-AFC4-6F175D3DCCD1}">
              <a14:hiddenFill xmlns:a14="http://schemas.microsoft.com/office/drawing/2010/main">
                <a:noFill/>
              </a14:hiddenFill>
            </a:ext>
          </a:extLst>
        </p:spPr>
      </p:cxnSp>
      <p:sp>
        <p:nvSpPr>
          <p:cNvPr id="13376" name="AutoShape 57"/>
          <p:cNvSpPr>
            <a:spLocks noChangeArrowheads="1"/>
          </p:cNvSpPr>
          <p:nvPr/>
        </p:nvSpPr>
        <p:spPr bwMode="auto">
          <a:xfrm rot="5400000">
            <a:off x="4587875" y="2768601"/>
            <a:ext cx="2555875" cy="165100"/>
          </a:xfrm>
          <a:prstGeom prst="triangle">
            <a:avLst>
              <a:gd name="adj" fmla="val 50000"/>
            </a:avLst>
          </a:prstGeom>
          <a:solidFill>
            <a:srgbClr val="C0C0C0"/>
          </a:solidFill>
          <a:ln>
            <a:noFill/>
          </a:ln>
          <a:extLst>
            <a:ext uri="{91240B29-F687-4F45-9708-019B960494DF}">
              <a14:hiddenLine xmlns:a14="http://schemas.microsoft.com/office/drawing/2010/main" w="76200" algn="ctr">
                <a:solidFill>
                  <a:srgbClr val="000000"/>
                </a:solidFill>
                <a:miter lim="800000"/>
                <a:headEnd/>
                <a:tailEnd/>
              </a14:hiddenLine>
            </a:ext>
          </a:extLst>
        </p:spPr>
        <p:txBody>
          <a:bodyPr rot="10800000" vert="eaVert"/>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fr-FR" altLang="fr-FR"/>
          </a:p>
        </p:txBody>
      </p:sp>
      <p:cxnSp>
        <p:nvCxnSpPr>
          <p:cNvPr id="13377" name="Line 59"/>
          <p:cNvCxnSpPr>
            <a:cxnSpLocks noChangeShapeType="1"/>
          </p:cNvCxnSpPr>
          <p:nvPr/>
        </p:nvCxnSpPr>
        <p:spPr bwMode="auto">
          <a:xfrm flipH="1" flipV="1">
            <a:off x="3148013" y="3692525"/>
            <a:ext cx="0" cy="233363"/>
          </a:xfrm>
          <a:prstGeom prst="line">
            <a:avLst/>
          </a:prstGeom>
          <a:noFill/>
          <a:ln w="76200">
            <a:solidFill>
              <a:srgbClr val="C0C0C0"/>
            </a:solidFill>
            <a:round/>
            <a:headEnd type="triangle" w="med" len="med"/>
            <a:tailEnd/>
          </a:ln>
          <a:extLst>
            <a:ext uri="{909E8E84-426E-40DD-AFC4-6F175D3DCCD1}">
              <a14:hiddenFill xmlns:a14="http://schemas.microsoft.com/office/drawing/2010/main">
                <a:noFill/>
              </a14:hiddenFill>
            </a:ext>
          </a:extLst>
        </p:spPr>
      </p:cxnSp>
      <p:sp>
        <p:nvSpPr>
          <p:cNvPr id="13378"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309557071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u pied de page 3"/>
          <p:cNvSpPr>
            <a:spLocks noGrp="1"/>
          </p:cNvSpPr>
          <p:nvPr>
            <p:ph type="ftr"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871CD8B-C502-4437-9C2F-9D2A71027019}" type="datetime1">
              <a:rPr lang="fr-FR" altLang="fr-FR" smtClean="0">
                <a:solidFill>
                  <a:schemeClr val="bg1"/>
                </a:solidFill>
              </a:rPr>
              <a:pPr eaLnBrk="1" hangingPunct="1"/>
              <a:t>06/09/2019</a:t>
            </a:fld>
            <a:r>
              <a:rPr lang="fr-FR" altLang="fr-FR" smtClean="0">
                <a:solidFill>
                  <a:schemeClr val="bg1"/>
                </a:solidFill>
              </a:rPr>
              <a:t> • Page : N° </a:t>
            </a:r>
            <a:fld id="{6C2C7A6B-DD3C-47C4-8A34-6C96F40BE800}" type="slidenum">
              <a:rPr lang="fr-FR" altLang="fr-FR" smtClean="0">
                <a:solidFill>
                  <a:schemeClr val="bg1"/>
                </a:solidFill>
              </a:rPr>
              <a:pPr eaLnBrk="1" hangingPunct="1"/>
              <a:t>40</a:t>
            </a:fld>
            <a:r>
              <a:rPr lang="fr-FR" altLang="fr-FR" smtClean="0">
                <a:solidFill>
                  <a:schemeClr val="bg1"/>
                </a:solidFill>
              </a:rPr>
              <a:t> </a:t>
            </a:r>
          </a:p>
        </p:txBody>
      </p:sp>
      <p:sp>
        <p:nvSpPr>
          <p:cNvPr id="5123" name="Rectangle 2"/>
          <p:cNvSpPr>
            <a:spLocks noGrp="1" noChangeArrowheads="1"/>
          </p:cNvSpPr>
          <p:nvPr>
            <p:ph type="title"/>
          </p:nvPr>
        </p:nvSpPr>
        <p:spPr/>
        <p:txBody>
          <a:bodyPr/>
          <a:lstStyle/>
          <a:p>
            <a:pPr eaLnBrk="1" hangingPunct="1"/>
            <a:r>
              <a:rPr lang="fr-FR" altLang="fr-FR" smtClean="0"/>
              <a:t>Fiche DEV : Quelques rappels</a:t>
            </a:r>
          </a:p>
        </p:txBody>
      </p:sp>
      <p:sp>
        <p:nvSpPr>
          <p:cNvPr id="5124" name="Rectangle 3"/>
          <p:cNvSpPr>
            <a:spLocks noGrp="1" noChangeArrowheads="1"/>
          </p:cNvSpPr>
          <p:nvPr>
            <p:ph type="body" idx="1"/>
          </p:nvPr>
        </p:nvSpPr>
        <p:spPr>
          <a:xfrm>
            <a:off x="179388" y="1125538"/>
            <a:ext cx="8659812" cy="5359400"/>
          </a:xfrm>
        </p:spPr>
        <p:txBody>
          <a:bodyPr/>
          <a:lstStyle/>
          <a:p>
            <a:pPr eaLnBrk="1" hangingPunct="1"/>
            <a:r>
              <a:rPr lang="fr-FR" altLang="fr-FR" sz="1800" dirty="0" smtClean="0"/>
              <a:t>Fiche DEV Indicateurs ou DTM:</a:t>
            </a:r>
          </a:p>
          <a:p>
            <a:pPr lvl="1" eaLnBrk="1" hangingPunct="1"/>
            <a:r>
              <a:rPr lang="fr-FR" altLang="fr-FR" sz="1400" dirty="0" smtClean="0"/>
              <a:t>Regroupement d’indicateurs d’un même thème selon leur périodicité et leurs axes d’analyse</a:t>
            </a:r>
          </a:p>
          <a:p>
            <a:pPr lvl="1" eaLnBrk="1" hangingPunct="1"/>
            <a:r>
              <a:rPr lang="fr-FR" altLang="fr-FR" sz="1400" dirty="0" smtClean="0"/>
              <a:t>S’appuient sur les tables su socle ou d’autres tables de synthèse ou de travail </a:t>
            </a:r>
          </a:p>
          <a:p>
            <a:pPr lvl="1" eaLnBrk="1" hangingPunct="1"/>
            <a:endParaRPr lang="fr-FR" altLang="fr-FR" sz="1400" dirty="0" smtClean="0"/>
          </a:p>
          <a:p>
            <a:pPr lvl="1" eaLnBrk="1" hangingPunct="1"/>
            <a:r>
              <a:rPr lang="fr-FR" altLang="fr-FR" sz="1400" dirty="0" smtClean="0"/>
              <a:t>Quelques points de vigilance :</a:t>
            </a:r>
          </a:p>
          <a:p>
            <a:pPr lvl="2" eaLnBrk="1" hangingPunct="1"/>
            <a:r>
              <a:rPr lang="fr-FR" altLang="fr-FR" sz="1200" dirty="0" smtClean="0"/>
              <a:t>la périodicité (ex un indicateur mensuel calculé à partir de données alimentées quotidiennement)</a:t>
            </a:r>
          </a:p>
          <a:p>
            <a:pPr lvl="2" eaLnBrk="1" hangingPunct="1"/>
            <a:r>
              <a:rPr lang="fr-FR" altLang="fr-FR" sz="1200" dirty="0" smtClean="0"/>
              <a:t>Lorsqu’on n’a pas les n mois historiques pour le calcul de l’indicateur. Que fait-on ?</a:t>
            </a:r>
          </a:p>
          <a:p>
            <a:pPr lvl="2" eaLnBrk="1" hangingPunct="1"/>
            <a:r>
              <a:rPr lang="fr-FR" altLang="fr-FR" sz="1200" dirty="0" smtClean="0"/>
              <a:t>Attention aux règles qui s’appuieraient sur des données non communautaires</a:t>
            </a:r>
          </a:p>
          <a:p>
            <a:pPr lvl="2" eaLnBrk="1" hangingPunct="1"/>
            <a:r>
              <a:rPr lang="fr-FR" altLang="fr-FR" sz="1200" dirty="0" smtClean="0"/>
              <a:t>Les règles de gestion doivent être claires et précises </a:t>
            </a:r>
          </a:p>
          <a:p>
            <a:pPr lvl="2" eaLnBrk="1" hangingPunct="1"/>
            <a:endParaRPr lang="fr-FR" altLang="fr-FR" sz="1200" dirty="0" smtClean="0"/>
          </a:p>
          <a:p>
            <a:pPr lvl="1" eaLnBrk="1" hangingPunct="1"/>
            <a:r>
              <a:rPr lang="fr-FR" altLang="fr-FR" sz="1400" dirty="0" smtClean="0"/>
              <a:t> </a:t>
            </a:r>
            <a:r>
              <a:rPr lang="fr-FR" altLang="fr-FR" sz="1600" dirty="0" smtClean="0"/>
              <a:t>Sans oublier  :</a:t>
            </a:r>
          </a:p>
          <a:p>
            <a:pPr lvl="2" eaLnBrk="1" hangingPunct="1"/>
            <a:r>
              <a:rPr lang="fr-FR" altLang="fr-FR" sz="1200" dirty="0" smtClean="0"/>
              <a:t>de mettre à jour le suivi de version</a:t>
            </a:r>
          </a:p>
          <a:p>
            <a:pPr lvl="2" eaLnBrk="1" hangingPunct="1"/>
            <a:r>
              <a:rPr lang="fr-FR" altLang="fr-FR" sz="1200" dirty="0" smtClean="0"/>
              <a:t>De mettre une description fonctionnelle (ligne 8) qui correspond au périmètre de la table</a:t>
            </a:r>
          </a:p>
          <a:p>
            <a:pPr lvl="2" eaLnBrk="1" hangingPunct="1"/>
            <a:r>
              <a:rPr lang="fr-FR" altLang="fr-FR" sz="1200" dirty="0" smtClean="0"/>
              <a:t>De mettre les règles d’agrégation (ligne 9)</a:t>
            </a:r>
          </a:p>
          <a:p>
            <a:pPr lvl="2" eaLnBrk="1" hangingPunct="1"/>
            <a:r>
              <a:rPr lang="fr-FR" altLang="fr-FR" sz="1200" dirty="0" smtClean="0"/>
              <a:t>De respecter le formalisme des jointures</a:t>
            </a:r>
          </a:p>
          <a:p>
            <a:pPr lvl="2" eaLnBrk="1" hangingPunct="1"/>
            <a:endParaRPr lang="fr-FR" altLang="fr-FR" sz="1400" dirty="0" smtClean="0"/>
          </a:p>
          <a:p>
            <a:pPr lvl="1" eaLnBrk="1" hangingPunct="1"/>
            <a:endParaRPr lang="fr-FR" altLang="fr-FR" sz="1400" dirty="0" smtClean="0"/>
          </a:p>
          <a:p>
            <a:pPr eaLnBrk="1" hangingPunct="1"/>
            <a:endParaRPr lang="fr-FR" altLang="fr-FR" dirty="0" smtClean="0"/>
          </a:p>
        </p:txBody>
      </p:sp>
    </p:spTree>
    <p:extLst>
      <p:ext uri="{BB962C8B-B14F-4D97-AF65-F5344CB8AC3E}">
        <p14:creationId xmlns:p14="http://schemas.microsoft.com/office/powerpoint/2010/main" val="36993599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Espace réservé du pied de page 3"/>
          <p:cNvSpPr>
            <a:spLocks noGrp="1"/>
          </p:cNvSpPr>
          <p:nvPr>
            <p:ph type="ftr" sz="quarter" idx="10"/>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96C93F2-BF7A-4F66-830D-32654636DAA5}" type="datetime1">
              <a:rPr lang="fr-FR" altLang="fr-FR" smtClean="0">
                <a:solidFill>
                  <a:schemeClr val="bg1"/>
                </a:solidFill>
              </a:rPr>
              <a:pPr eaLnBrk="1" hangingPunct="1"/>
              <a:t>06/09/2019</a:t>
            </a:fld>
            <a:r>
              <a:rPr lang="fr-FR" altLang="fr-FR" smtClean="0">
                <a:solidFill>
                  <a:schemeClr val="bg1"/>
                </a:solidFill>
              </a:rPr>
              <a:t> • Page : N° </a:t>
            </a:r>
            <a:fld id="{75F91DDE-F0D8-45EA-82D6-F62CA804C151}" type="slidenum">
              <a:rPr lang="fr-FR" altLang="fr-FR" smtClean="0">
                <a:solidFill>
                  <a:schemeClr val="bg1"/>
                </a:solidFill>
              </a:rPr>
              <a:pPr eaLnBrk="1" hangingPunct="1"/>
              <a:t>41</a:t>
            </a:fld>
            <a:r>
              <a:rPr lang="fr-FR" altLang="fr-FR" smtClean="0">
                <a:solidFill>
                  <a:schemeClr val="bg1"/>
                </a:solidFill>
              </a:rPr>
              <a:t> </a:t>
            </a:r>
          </a:p>
        </p:txBody>
      </p:sp>
      <p:sp>
        <p:nvSpPr>
          <p:cNvPr id="6147" name="Rectangle 2"/>
          <p:cNvSpPr>
            <a:spLocks noGrp="1" noChangeArrowheads="1"/>
          </p:cNvSpPr>
          <p:nvPr>
            <p:ph type="title"/>
          </p:nvPr>
        </p:nvSpPr>
        <p:spPr/>
        <p:txBody>
          <a:bodyPr/>
          <a:lstStyle/>
          <a:p>
            <a:pPr eaLnBrk="1" hangingPunct="1"/>
            <a:r>
              <a:rPr lang="fr-FR" altLang="fr-FR" smtClean="0"/>
              <a:t>Fiche DEV : Quelques rappels</a:t>
            </a:r>
          </a:p>
        </p:txBody>
      </p:sp>
      <p:sp>
        <p:nvSpPr>
          <p:cNvPr id="6148" name="Rectangle 3"/>
          <p:cNvSpPr>
            <a:spLocks noGrp="1" noChangeArrowheads="1"/>
          </p:cNvSpPr>
          <p:nvPr>
            <p:ph type="body" idx="1"/>
          </p:nvPr>
        </p:nvSpPr>
        <p:spPr/>
        <p:txBody>
          <a:bodyPr/>
          <a:lstStyle/>
          <a:p>
            <a:pPr eaLnBrk="1" hangingPunct="1"/>
            <a:r>
              <a:rPr lang="fr-FR" altLang="fr-FR" sz="1800" smtClean="0"/>
              <a:t>Fiche DEV Extractions  :</a:t>
            </a:r>
          </a:p>
          <a:p>
            <a:pPr lvl="1" eaLnBrk="1" hangingPunct="1"/>
            <a:r>
              <a:rPr lang="fr-FR" altLang="fr-FR" sz="1400" smtClean="0"/>
              <a:t>Certaines extraction sont passées en mode « Robustesse » </a:t>
            </a:r>
          </a:p>
          <a:p>
            <a:pPr lvl="2" eaLnBrk="1" hangingPunct="1"/>
            <a:r>
              <a:rPr lang="fr-FR" altLang="fr-FR" sz="1200" smtClean="0"/>
              <a:t>Objectif : fiabiliser le calcul du delta</a:t>
            </a:r>
          </a:p>
          <a:p>
            <a:pPr lvl="2" eaLnBrk="1" hangingPunct="1"/>
            <a:endParaRPr lang="fr-FR" altLang="fr-FR" sz="1200" smtClean="0"/>
          </a:p>
          <a:p>
            <a:pPr lvl="2" eaLnBrk="1" hangingPunct="1"/>
            <a:r>
              <a:rPr lang="fr-FR" altLang="fr-FR" sz="1200" smtClean="0"/>
              <a:t>Ex : 977</a:t>
            </a:r>
          </a:p>
          <a:p>
            <a:pPr eaLnBrk="1" hangingPunct="1"/>
            <a:endParaRPr lang="fr-FR" altLang="fr-FR" smtClean="0"/>
          </a:p>
        </p:txBody>
      </p:sp>
    </p:spTree>
    <p:extLst>
      <p:ext uri="{BB962C8B-B14F-4D97-AF65-F5344CB8AC3E}">
        <p14:creationId xmlns:p14="http://schemas.microsoft.com/office/powerpoint/2010/main" val="3011270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ectangle 165"/>
          <p:cNvSpPr/>
          <p:nvPr/>
        </p:nvSpPr>
        <p:spPr>
          <a:xfrm>
            <a:off x="6799263" y="2735263"/>
            <a:ext cx="1981200" cy="1454150"/>
          </a:xfrm>
          <a:prstGeom prst="rect">
            <a:avLst/>
          </a:prstGeom>
          <a:solidFill>
            <a:srgbClr val="CCCCFF">
              <a:alpha val="50000"/>
            </a:srgb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60" name="Rectangle 59"/>
          <p:cNvSpPr/>
          <p:nvPr/>
        </p:nvSpPr>
        <p:spPr>
          <a:xfrm>
            <a:off x="5472113" y="1665288"/>
            <a:ext cx="966787" cy="2749550"/>
          </a:xfrm>
          <a:prstGeom prst="rect">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50" name="Rectangle 49"/>
          <p:cNvSpPr/>
          <p:nvPr/>
        </p:nvSpPr>
        <p:spPr>
          <a:xfrm>
            <a:off x="2168525" y="1654175"/>
            <a:ext cx="1662113" cy="2760663"/>
          </a:xfrm>
          <a:prstGeom prst="rect">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dirty="0">
              <a:solidFill>
                <a:prstClr val="black"/>
              </a:solidFill>
            </a:endParaRPr>
          </a:p>
        </p:txBody>
      </p:sp>
      <p:sp>
        <p:nvSpPr>
          <p:cNvPr id="172" name="Flèche droite 171"/>
          <p:cNvSpPr/>
          <p:nvPr/>
        </p:nvSpPr>
        <p:spPr>
          <a:xfrm rot="1119124">
            <a:off x="3706813" y="4057650"/>
            <a:ext cx="3541712" cy="152400"/>
          </a:xfrm>
          <a:prstGeom prst="rightArrow">
            <a:avLst/>
          </a:prstGeom>
          <a:solidFill>
            <a:srgbClr val="66CCFF">
              <a:alpha val="49804"/>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endParaRPr lang="fr-FR" sz="900" dirty="0">
              <a:solidFill>
                <a:prstClr val="black"/>
              </a:solidFill>
            </a:endParaRPr>
          </a:p>
        </p:txBody>
      </p:sp>
      <p:sp>
        <p:nvSpPr>
          <p:cNvPr id="173" name="Flèche droite 172"/>
          <p:cNvSpPr/>
          <p:nvPr/>
        </p:nvSpPr>
        <p:spPr>
          <a:xfrm rot="3289670">
            <a:off x="5987256" y="3502819"/>
            <a:ext cx="1703388" cy="152400"/>
          </a:xfrm>
          <a:prstGeom prst="rightArrow">
            <a:avLst/>
          </a:prstGeom>
          <a:solidFill>
            <a:srgbClr val="66CCFF">
              <a:alpha val="49804"/>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endParaRPr lang="fr-FR" sz="900" dirty="0">
              <a:solidFill>
                <a:prstClr val="black"/>
              </a:solidFill>
            </a:endParaRPr>
          </a:p>
        </p:txBody>
      </p:sp>
      <p:sp>
        <p:nvSpPr>
          <p:cNvPr id="167" name="Rectangle 166"/>
          <p:cNvSpPr/>
          <p:nvPr/>
        </p:nvSpPr>
        <p:spPr>
          <a:xfrm>
            <a:off x="7277100" y="4405313"/>
            <a:ext cx="782638" cy="519112"/>
          </a:xfrm>
          <a:prstGeom prst="rect">
            <a:avLst/>
          </a:prstGeom>
          <a:solidFill>
            <a:srgbClr val="66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55" name="Rectangle 154"/>
          <p:cNvSpPr/>
          <p:nvPr/>
        </p:nvSpPr>
        <p:spPr>
          <a:xfrm>
            <a:off x="7240588" y="4351338"/>
            <a:ext cx="782637" cy="517525"/>
          </a:xfrm>
          <a:prstGeom prst="rect">
            <a:avLst/>
          </a:prstGeom>
          <a:solidFill>
            <a:srgbClr val="66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37" name="Rectangle 136"/>
          <p:cNvSpPr/>
          <p:nvPr/>
        </p:nvSpPr>
        <p:spPr>
          <a:xfrm>
            <a:off x="3916363" y="1658938"/>
            <a:ext cx="839787" cy="2755900"/>
          </a:xfrm>
          <a:prstGeom prst="rect">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6" name="Rectangle 145"/>
          <p:cNvSpPr/>
          <p:nvPr/>
        </p:nvSpPr>
        <p:spPr>
          <a:xfrm>
            <a:off x="6926263" y="3517900"/>
            <a:ext cx="768350" cy="517525"/>
          </a:xfrm>
          <a:prstGeom prst="rect">
            <a:avLst/>
          </a:prstGeom>
          <a:solidFill>
            <a:srgbClr val="CC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53" name="Rectangle 152"/>
          <p:cNvSpPr/>
          <p:nvPr/>
        </p:nvSpPr>
        <p:spPr>
          <a:xfrm>
            <a:off x="7402513" y="1176338"/>
            <a:ext cx="1604962" cy="1130300"/>
          </a:xfrm>
          <a:prstGeom prst="rect">
            <a:avLst/>
          </a:prstGeom>
          <a:solidFill>
            <a:schemeClr val="accent3">
              <a:lumMod val="20000"/>
              <a:lumOff val="80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1" name="Rectangle 140"/>
          <p:cNvSpPr/>
          <p:nvPr/>
        </p:nvSpPr>
        <p:spPr>
          <a:xfrm>
            <a:off x="7315200" y="1282700"/>
            <a:ext cx="1606550" cy="1131888"/>
          </a:xfrm>
          <a:prstGeom prst="rect">
            <a:avLst/>
          </a:prstGeom>
          <a:solidFill>
            <a:schemeClr val="accent3">
              <a:lumMod val="20000"/>
              <a:lumOff val="80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0" name="Rectangle 139"/>
          <p:cNvSpPr/>
          <p:nvPr/>
        </p:nvSpPr>
        <p:spPr>
          <a:xfrm>
            <a:off x="7200900" y="1427163"/>
            <a:ext cx="1606550" cy="1130300"/>
          </a:xfrm>
          <a:prstGeom prst="rect">
            <a:avLst/>
          </a:prstGeom>
          <a:solidFill>
            <a:schemeClr val="accent3">
              <a:lumMod val="20000"/>
              <a:lumOff val="80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7" name="Rectangle 146"/>
          <p:cNvSpPr/>
          <p:nvPr/>
        </p:nvSpPr>
        <p:spPr>
          <a:xfrm>
            <a:off x="6919913" y="2838450"/>
            <a:ext cx="774700" cy="519113"/>
          </a:xfrm>
          <a:prstGeom prst="rect">
            <a:avLst/>
          </a:prstGeom>
          <a:solidFill>
            <a:srgbClr val="CC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17" name="Rectangle 116"/>
          <p:cNvSpPr/>
          <p:nvPr/>
        </p:nvSpPr>
        <p:spPr>
          <a:xfrm>
            <a:off x="7118350" y="1541463"/>
            <a:ext cx="1604963" cy="1131887"/>
          </a:xfrm>
          <a:prstGeom prst="rect">
            <a:avLst/>
          </a:prstGeom>
          <a:solidFill>
            <a:schemeClr val="accent3">
              <a:lumMod val="20000"/>
              <a:lumOff val="80000"/>
            </a:schemeClr>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7" name="Rectangle 16"/>
          <p:cNvSpPr/>
          <p:nvPr/>
        </p:nvSpPr>
        <p:spPr>
          <a:xfrm>
            <a:off x="63500" y="1255713"/>
            <a:ext cx="1901825" cy="1668462"/>
          </a:xfrm>
          <a:prstGeom prst="rect">
            <a:avLst/>
          </a:prstGeom>
          <a:solidFill>
            <a:schemeClr val="accent3">
              <a:alpha val="3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a:solidFill>
                <a:prstClr val="white"/>
              </a:solidFill>
            </a:endParaRPr>
          </a:p>
        </p:txBody>
      </p:sp>
      <p:sp>
        <p:nvSpPr>
          <p:cNvPr id="18" name="Rectangle 17"/>
          <p:cNvSpPr/>
          <p:nvPr/>
        </p:nvSpPr>
        <p:spPr>
          <a:xfrm>
            <a:off x="139700" y="1387475"/>
            <a:ext cx="1879600" cy="1679575"/>
          </a:xfrm>
          <a:prstGeom prst="rect">
            <a:avLst/>
          </a:prstGeom>
          <a:solidFill>
            <a:schemeClr val="accent3">
              <a:alpha val="3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114" name="Rectangle 113"/>
          <p:cNvSpPr/>
          <p:nvPr/>
        </p:nvSpPr>
        <p:spPr>
          <a:xfrm>
            <a:off x="608013" y="1579563"/>
            <a:ext cx="325437" cy="358775"/>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61" name="Rectangle 60"/>
          <p:cNvSpPr/>
          <p:nvPr/>
        </p:nvSpPr>
        <p:spPr>
          <a:xfrm>
            <a:off x="4791075" y="1654175"/>
            <a:ext cx="612775" cy="2751138"/>
          </a:xfrm>
          <a:prstGeom prst="rect">
            <a:avLst/>
          </a:prstGeom>
          <a:solidFill>
            <a:schemeClr val="accent2">
              <a:lumMod val="40000"/>
              <a:lumOff val="60000"/>
              <a:alpha val="50000"/>
            </a:schemeClr>
          </a:solidFill>
          <a:ln w="127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356" name="Titre 1"/>
          <p:cNvSpPr>
            <a:spLocks noGrp="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r>
              <a:rPr lang="fr-FR" altLang="fr-FR" smtClean="0">
                <a:latin typeface="Arial" charset="0"/>
                <a:cs typeface="Arial" charset="0"/>
              </a:rPr>
              <a:t>Architecture applicative détaillée SID V2</a:t>
            </a:r>
          </a:p>
        </p:txBody>
      </p:sp>
      <p:sp>
        <p:nvSpPr>
          <p:cNvPr id="14357" name="AutoShape 8" descr="data:image/jpeg;base64,/9j/4AAQSkZJRgABAQAAAQABAAD/2wCEAAkGBwgHBhMIBwgVFQkXDRYTGBYXFhUYFxkXIBEiHyAnHyYfKCkgGCYlJxwWITEjMSkuLzAuGx8/PTo4NygtMCsBCgoKBQUFDgUFDisZExkrKysrKysrKysrKysrKysrKysrKysrKysrKysrKysrKysrKysrKysrKysrKysrKysrK//AABEIAOEA4QMBIgACEQEDEQH/xAAbAAEAAwEBAQEAAAAAAAAAAAAABQYHCAIEAf/EADwQAAECAwIKBwgBBAMAAAAAAAABAgMEBhE2BQcSFlVxkbO00iFyc3STsdETMTM1YYGSoVEiQYLBFTJS/8QAFAEBAAAAAAAAAAAAAAAAAAAAAP/EABQRAQAAAAAAAAAAAAAAAAAAAAD/2gAMAwEAAhEDEQA/ANwcqNTKctiWFEqHGLBlYqy+BoSRHotixHf9PtZ0u19Caz8xo4cfLS7cEyz7HRG5URU9+RbYiffpt+ifUzACyRa7qSI/KbPo1P4bDhWftFX9njPepdKL4cDlK8ALDnvUulF8OByjPepdKL4cDlK8ALDnvUulF8OByjPepdKL4cDlK8ALDnvUulF8OByjPepdKL4cDlK8ALDnvUulF8OByjPepdKL4cDlK8ALDnvUulF8OByjPepdKL4cDlK8ALDnvUulF8OByjPepdKL4cDlK8ALDnvUulF8OByjPepdKL4cDlK8ALDnvUulF8OByjPepdKL4cDlK8ALDnvUulF8OByjPepdKL4cDlK8ALDnvUulF8OByjPepdKL4cDlK8ALDnvUulF8OBynuHXVSMdlOwhlJ/Cw4Vn6ailbAGmYAxjw48VIGGoKMVVs9o23J/yRelNfSX9jmvYj2ORWqlqKnSioc6GkYrcOPiZWBpl9qI3Lh2/2S3+pP2ip9wNEAAGL4xIjolYR2uXoakNqavYtXzVStlhxg3ymdcPh2FeAAAAAAAAAAAAAAAAAAAAAAAAAAAAAAAAAE/QkR0OrZfJX3vc37LDUgCcoi9kt2q7tQNwAAGKYwb5TOuHw7CvFhxg3ymdcPh2FeAAAAAAAAAAAAAAAAAAAAAAAAAAAAAAAAAE5RF7JbtV3akGTlEXslu1XdqBuAAAxTGDfKZ1w+HYV4sOMG+Uzrh8OwrwAAAAAAAAAA+nBssk5hKFKOdY2JHhw1X+Ec9E/2B8wNqZQ9ONajVwdb0e9XxLV/Z+5kU5oxPzicwGKA2eYoWnosFWQ5HJcqWI5HvtRf56VsMZcmS5U+oH4Aa3T9FYCiYFgxpqUy4z4LXq5XPTpc23+yonRaBkgNrzIpzRifnE5hmRTmjU/OJzAYoCVqnB0LBNQRpGXVfZNc2y332Oho79ZVn2IoAAAAAAAAATlEXslu1XdqQZOUReyW7Vd2oG4AADFMYN8pnXD4dhXiw4wb5TOuHw7CvAAAAAAAAACQp68Er32BvmkeSFPXgle+wN80DfAAAOdYnxF6y+Z0Uc6xPiL1l8wPJvtP/IZbukLdoYEb7T/AMhlu6Qt2gH3gADFMYN8pnXD4dhXiw4wb5TOuHw7CvAAAAAAAAACcoi9kt2q7tSDJyiL2S3aru1A3AAAYpjBvlM64fDsK8WHGDfKZ1w+HYV4AAAAAAAAASFPXgle+wN80jyQp68Er32Bvmgb4AABzrE+IvWXzOijnWJ8ResvmB5N9p/5DLd0hbtDAjfaf+Qy3dIW7QD7wABimMG+Uzrh8OwrxYcYN8pnXD4dhXgAAAAAAAABOUReyW7Vd2pBk5RF7JbtV3agbgAAMUxg3ymdcPh2FeLDjBvlM64fDsK8AAAAAAAAAJCnrwSvfYG+aR5IU9eCV77A3zQN8AAA51ifEXrL5nRRzrE+IvWXzA8m+0/8hlu6Qt2hgRvtP/IZbukLdoB94AAxTGDfKZ1w+HYV4sOMG+Uzrh8OwrwAAAAAAAAAnKIvZLdqu7Ugycoi9kt2q7tQNwAAGKYwb5TOuHw7CvFhxg3ymdcPh2FeAAAAAAAAAEhT14JXvsDfNI8kKevBK99gb5oG+AAAc6xPiL1l8zoo51ifEXrL5geTfaf+Qy3dIW7QwI32n/kMt3SFu0A+8AAYpjBvlM64fDsK8WHGDfKZ1w+HYV4AAAAAAAAATlEXslu1XdqQZOUReyW7Vd2oG4AADFMYN8pnXD4dhXiw4wb5TOuHw7CvAAAAAAAAACQp68Er32BvmkeSFPXgle+wN80DfAAAOdYnxF6y+Z0Uc6xPiL1l8wPJvtP/ACGW7pC3aGBG+0/8hlu6Qt2gH3gADFMYN8pnXD4dhXiw4wb5TOuHw7CvAAAAAAAAACcoi9kt2q7tSDJyiL2S3aru1A3AAAYpjBvlM64fDsK8WHGDfKZ1w+HYV4AAAAAAAAASFPXgle+wN80jyQp68Er32Bvmgb4AABzrE+IvWXzOijnWJ8ResvmB5N9p/wCQy3dIW7QwI32n/kMt3SFu0A+8AAYpjBvlM64fDsK8WHGDfKZ1w+HYV4AAAAAAAAATlEXslu1XdqQZOUReyW7Vd2oG4AADFMYN8pnXD4dhXiw4wb5TOuHw7CvAAAAAAAAAD6sFzDZPCkGaiJaxkxDiLZ77GxEVfI+UAbgyrqfexHJhWGlqW9Kqi7F9x6zsp/S0L8jDQBt0xWOAIMBYiYSY5US3Jatrl1GJOXKcq/U/AANhp2rcCJgSDDjz7WRWwWMc13QqK1qJ9/cY8ANyzsp/S0L8hnZT+loX5GGgCXqzCEDClRRp2VVfYuc3JVUstRsNrbfvk2kQAAAAAAAAAAJyiL2S3aru1IMnKIvZLdqu7UDcAABimMG+Uzrh8OwrxYcYN8pnXD4dhXgAAAAAAAAAAAAAAAAAAAAAAAAAAAAAAAABOUReyW7Vd2pBk5RF7JbtV3agbgAAMUxg3ymdcPh2FeLJjEhuZWEdXJ0OSG5NXsWp5opWwAAAAAAAAAAAAAAAAAAAAAAAAAAAAAAAABOUReyW7Vd2pBk9QrHPq2XyU9z3L9khqBtwAAz7GngR8aGzDEu23IbkRLP/ADb0L9lVUXWhmh0U9rXsVj2orVSxUX3KhntQ4uEiRFj4Cio21bfZPts/xX+2pdoGbgn4tG1DDdkrgxy6nMVPM8ZoVDop+1nqBBgnM0Kh0U/az1GaFQ6KftZ6gQYJzNCodFP2s9RmhUOin7WeoEGCczQqHRT9rPUZoVDop+1nqBBgnM0Kh0U/az1GaFQ6KftZ6gQYJzNCodFP2s9RmhUOin7WeoEGCczQqHRT9rPUZoVDop+1nqBBgnM0Kh0U/az1GaFQ6KftZ6gQYJzNCodFP2s9RmhUOin7WeoEGCczQqHRT9rPUZoVDop+1nqBBgnM0Kh0U/az1GaFQ6KftZ6gQYJzNCodFP2s9T1Do2oXuyf+McmtzETzAgTRcVeBHo92GY7LGZKw4f16f6l/Vm0YAxbuR6RsOxUybbfZMVenrO/0m00WFDZChpDhMRGIiIiIliIn0A9AAAAAAAAAAAAAAAAAAAAAAAAAAAAAAAAAAAAAAAAAAD//2Q=="/>
          <p:cNvSpPr>
            <a:spLocks noChangeAspect="1" noChangeArrowheads="1"/>
          </p:cNvSpPr>
          <p:nvPr/>
        </p:nvSpPr>
        <p:spPr bwMode="auto">
          <a:xfrm>
            <a:off x="103188" y="-144463"/>
            <a:ext cx="280987"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fr-FR" altLang="fr-FR">
              <a:solidFill>
                <a:srgbClr val="000000"/>
              </a:solidFill>
              <a:latin typeface="Calibri" pitchFamily="34" charset="0"/>
            </a:endParaRPr>
          </a:p>
        </p:txBody>
      </p:sp>
      <p:sp>
        <p:nvSpPr>
          <p:cNvPr id="14358" name="AutoShape 10" descr="data:image/jpeg;base64,/9j/4AAQSkZJRgABAQAAAQABAAD/2wCEAAkGBwgHBhMIBwgVFQkXDRYTGBYXFhUYFxkXIBEiHyAnHyYfKCkgGCYlJxwWITEjMSkuLzAuGx8/PTo4NygtMCsBCgoKBQUFDgUFDisZExkrKysrKysrKysrKysrKysrKysrKysrKysrKysrKysrKysrKysrKysrKysrKysrKysrK//AABEIAOEA4QMBIgACEQEDEQH/xAAbAAEAAwEBAQEAAAAAAAAAAAAABQYHCAIEAf/EADwQAAECAwIKBwgBBAMAAAAAAAABAgMEBhE2BQcSFlVxkbO00iFyc3STsdETMTM1YYGSoVEiQYLBFTJS/8QAFAEBAAAAAAAAAAAAAAAAAAAAAP/EABQRAQAAAAAAAAAAAAAAAAAAAAD/2gAMAwEAAhEDEQA/ANwcqNTKctiWFEqHGLBlYqy+BoSRHotixHf9PtZ0u19Caz8xo4cfLS7cEyz7HRG5URU9+RbYiffpt+ifUzACyRa7qSI/KbPo1P4bDhWftFX9njPepdKL4cDlK8ALDnvUulF8OByjPepdKL4cDlK8ALDnvUulF8OByjPepdKL4cDlK8ALDnvUulF8OByjPepdKL4cDlK8ALDnvUulF8OByjPepdKL4cDlK8ALDnvUulF8OByjPepdKL4cDlK8ALDnvUulF8OByjPepdKL4cDlK8ALDnvUulF8OByjPepdKL4cDlK8ALDnvUulF8OByjPepdKL4cDlK8ALDnvUulF8OByjPepdKL4cDlK8ALDnvUulF8OByjPepdKL4cDlK8ALDnvUulF8OBynuHXVSMdlOwhlJ/Cw4Vn6ailbAGmYAxjw48VIGGoKMVVs9o23J/yRelNfSX9jmvYj2ORWqlqKnSioc6GkYrcOPiZWBpl9qI3Lh2/2S3+pP2ip9wNEAAGL4xIjolYR2uXoakNqavYtXzVStlhxg3ymdcPh2FeAAAAAAAAAAAAAAAAAAAAAAAAAAAAAAAAAE/QkR0OrZfJX3vc37LDUgCcoi9kt2q7tQNwAAGKYwb5TOuHw7CvFhxg3ymdcPh2FeAAAAAAAAAAAAAAAAAAAAAAAAAAAAAAAAAE5RF7JbtV3akGTlEXslu1XdqBuAAAxTGDfKZ1w+HYV4sOMG+Uzrh8OwrwAAAAAAAAAA+nBssk5hKFKOdY2JHhw1X+Ec9E/2B8wNqZQ9ONajVwdb0e9XxLV/Z+5kU5oxPzicwGKA2eYoWnosFWQ5HJcqWI5HvtRf56VsMZcmS5U+oH4Aa3T9FYCiYFgxpqUy4z4LXq5XPTpc23+yonRaBkgNrzIpzRifnE5hmRTmjU/OJzAYoCVqnB0LBNQRpGXVfZNc2y332Oho79ZVn2IoAAAAAAAAATlEXslu1XdqQZOUReyW7Vd2oG4AADFMYN8pnXD4dhXiw4wb5TOuHw7CvAAAAAAAAACQp68Er32BvmkeSFPXgle+wN80DfAAAOdYnxF6y+Z0Uc6xPiL1l8wPJvtP/IZbukLdoYEb7T/AMhlu6Qt2gH3gADFMYN8pnXD4dhXiw4wb5TOuHw7CvAAAAAAAAACcoi9kt2q7tSDJyiL2S3aru1A3AAAYpjBvlM64fDsK8WHGDfKZ1w+HYV4AAAAAAAAASFPXgle+wN80jyQp68Er32Bvmgb4AABzrE+IvWXzOijnWJ8ResvmB5N9p/5DLd0hbtDAjfaf+Qy3dIW7QD7wABimMG+Uzrh8OwrxYcYN8pnXD4dhXgAAAAAAAABOUReyW7Vd2pBk5RF7JbtV3agbgAAMUxg3ymdcPh2FeLDjBvlM64fDsK8AAAAAAAAAJCnrwSvfYG+aR5IU9eCV77A3zQN8AAA51ifEXrL5nRRzrE+IvWXzA8m+0/8hlu6Qt2hgRvtP/IZbukLdoB94AAxTGDfKZ1w+HYV4sOMG+Uzrh8OwrwAAAAAAAAAnKIvZLdqu7Ugycoi9kt2q7tQNwAAGKYwb5TOuHw7CvFhxg3ymdcPh2FeAAAAAAAAAEhT14JXvsDfNI8kKevBK99gb5oG+AAAc6xPiL1l8zoo51ifEXrL5geTfaf+Qy3dIW7QwI32n/kMt3SFu0A+8AAYpjBvlM64fDsK8WHGDfKZ1w+HYV4AAAAAAAAATlEXslu1XdqQZOUReyW7Vd2oG4AADFMYN8pnXD4dhXiw4wb5TOuHw7CvAAAAAAAAACQp68Er32BvmkeSFPXgle+wN80DfAAAOdYnxF6y+Z0Uc6xPiL1l8wPJvtP/ACGW7pC3aGBG+0/8hlu6Qt2gH3gADFMYN8pnXD4dhXiw4wb5TOuHw7CvAAAAAAAAACcoi9kt2q7tSDJyiL2S3aru1A3AAAYpjBvlM64fDsK8WHGDfKZ1w+HYV4AAAAAAAAASFPXgle+wN80jyQp68Er32Bvmgb4AABzrE+IvWXzOijnWJ8ResvmB5N9p/wCQy3dIW7QwI32n/kMt3SFu0A+8AAYpjBvlM64fDsK8WHGDfKZ1w+HYV4AAAAAAAAATlEXslu1XdqQZOUReyW7Vd2oG4AADFMYN8pnXD4dhXiw4wb5TOuHw7CvAAAAAAAAAD6sFzDZPCkGaiJaxkxDiLZ77GxEVfI+UAbgyrqfexHJhWGlqW9Kqi7F9x6zsp/S0L8jDQBt0xWOAIMBYiYSY5US3Jatrl1GJOXKcq/U/AANhp2rcCJgSDDjz7WRWwWMc13QqK1qJ9/cY8ANyzsp/S0L8hnZT+loX5GGgCXqzCEDClRRp2VVfYuc3JVUstRsNrbfvk2kQAAAAAAAAAAJyiL2S3aru1IMnKIvZLdqu7UDcAABimMG+Uzrh8OwrxYcYN8pnXD4dhXgAAAAAAAAAAAAAAAAAAAAAAAAAAAAAAAABOUReyW7Vd2pBk5RF7JbtV3agbgAAMUxg3ymdcPh2FeLJjEhuZWEdXJ0OSG5NXsWp5opWwAAAAAAAAAAAAAAAAAAAAAAAAAAAAAAAABOUReyW7Vd2pBk9QrHPq2XyU9z3L9khqBtwAAz7GngR8aGzDEu23IbkRLP/ADb0L9lVUXWhmh0U9rXsVj2orVSxUX3KhntQ4uEiRFj4Cio21bfZPts/xX+2pdoGbgn4tG1DDdkrgxy6nMVPM8ZoVDop+1nqBBgnM0Kh0U/az1GaFQ6KftZ6gQYJzNCodFP2s9RmhUOin7WeoEGCczQqHRT9rPUZoVDop+1nqBBgnM0Kh0U/az1GaFQ6KftZ6gQYJzNCodFP2s9RmhUOin7WeoEGCczQqHRT9rPUZoVDop+1nqBBgnM0Kh0U/az1GaFQ6KftZ6gQYJzNCodFP2s9RmhUOin7WeoEGCczQqHRT9rPUZoVDop+1nqBBgnM0Kh0U/az1GaFQ6KftZ6gQYJzNCodFP2s9T1Do2oXuyf+McmtzETzAgTRcVeBHo92GY7LGZKw4f16f6l/Vm0YAxbuR6RsOxUybbfZMVenrO/0m00WFDZChpDhMRGIiIiIliIn0A9AAAAAAAAAAAAAAAAAAAAAAAAAAAAAAAAAAAAAAAAAAD//2Q=="/>
          <p:cNvSpPr>
            <a:spLocks noChangeAspect="1" noChangeArrowheads="1"/>
          </p:cNvSpPr>
          <p:nvPr/>
        </p:nvSpPr>
        <p:spPr bwMode="auto">
          <a:xfrm>
            <a:off x="242888" y="7938"/>
            <a:ext cx="2809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fr-FR" altLang="fr-FR">
              <a:solidFill>
                <a:srgbClr val="000000"/>
              </a:solidFill>
              <a:latin typeface="Calibri" pitchFamily="34" charset="0"/>
            </a:endParaRPr>
          </a:p>
        </p:txBody>
      </p:sp>
      <p:sp>
        <p:nvSpPr>
          <p:cNvPr id="21" name="Rectangle 20"/>
          <p:cNvSpPr/>
          <p:nvPr/>
        </p:nvSpPr>
        <p:spPr>
          <a:xfrm>
            <a:off x="657225" y="1663700"/>
            <a:ext cx="325438" cy="360363"/>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22" name="Rectangle 21"/>
          <p:cNvSpPr/>
          <p:nvPr/>
        </p:nvSpPr>
        <p:spPr>
          <a:xfrm>
            <a:off x="1216025" y="2514600"/>
            <a:ext cx="323850" cy="360363"/>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30" name="Rectangle 29"/>
          <p:cNvSpPr/>
          <p:nvPr/>
        </p:nvSpPr>
        <p:spPr>
          <a:xfrm>
            <a:off x="1268413" y="2571750"/>
            <a:ext cx="325437" cy="360363"/>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14362" name="ZoneTexte 33"/>
          <p:cNvSpPr txBox="1">
            <a:spLocks noChangeArrowheads="1"/>
          </p:cNvSpPr>
          <p:nvPr/>
        </p:nvSpPr>
        <p:spPr bwMode="auto">
          <a:xfrm>
            <a:off x="68263" y="1216025"/>
            <a:ext cx="29686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MVS</a:t>
            </a:r>
          </a:p>
        </p:txBody>
      </p:sp>
      <p:sp>
        <p:nvSpPr>
          <p:cNvPr id="12" name="Cylindre 11"/>
          <p:cNvSpPr/>
          <p:nvPr/>
        </p:nvSpPr>
        <p:spPr>
          <a:xfrm>
            <a:off x="4341813" y="2032000"/>
            <a:ext cx="269875" cy="360363"/>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r>
              <a:rPr lang="fr-FR" sz="1100" dirty="0">
                <a:solidFill>
                  <a:prstClr val="black"/>
                </a:solidFill>
              </a:rPr>
              <a:t>DTA</a:t>
            </a:r>
          </a:p>
        </p:txBody>
      </p:sp>
      <p:sp>
        <p:nvSpPr>
          <p:cNvPr id="36" name="Cylindre 35"/>
          <p:cNvSpPr/>
          <p:nvPr/>
        </p:nvSpPr>
        <p:spPr>
          <a:xfrm>
            <a:off x="4327525" y="2754313"/>
            <a:ext cx="269875" cy="358775"/>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r>
              <a:rPr lang="fr-FR" sz="1100" dirty="0">
                <a:solidFill>
                  <a:prstClr val="black"/>
                </a:solidFill>
              </a:rPr>
              <a:t>DE1</a:t>
            </a:r>
          </a:p>
        </p:txBody>
      </p:sp>
      <p:sp>
        <p:nvSpPr>
          <p:cNvPr id="38" name="Cylindre 37"/>
          <p:cNvSpPr/>
          <p:nvPr/>
        </p:nvSpPr>
        <p:spPr>
          <a:xfrm>
            <a:off x="2984500" y="1847850"/>
            <a:ext cx="269875" cy="360363"/>
          </a:xfrm>
          <a:prstGeom prst="can">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r>
              <a:rPr lang="fr-FR" sz="800" dirty="0">
                <a:solidFill>
                  <a:prstClr val="black">
                    <a:lumMod val="50000"/>
                    <a:lumOff val="50000"/>
                  </a:prstClr>
                </a:solidFill>
              </a:rPr>
              <a:t>DELTA</a:t>
            </a:r>
          </a:p>
        </p:txBody>
      </p:sp>
      <p:sp>
        <p:nvSpPr>
          <p:cNvPr id="39" name="Cylindre 38"/>
          <p:cNvSpPr/>
          <p:nvPr/>
        </p:nvSpPr>
        <p:spPr>
          <a:xfrm>
            <a:off x="4962525" y="2417763"/>
            <a:ext cx="269875" cy="515937"/>
          </a:xfrm>
          <a:prstGeom prst="can">
            <a:avLst/>
          </a:prstGeom>
          <a:solidFill>
            <a:schemeClr val="bg1">
              <a:lumMod val="8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1100" dirty="0">
                <a:solidFill>
                  <a:prstClr val="black">
                    <a:lumMod val="50000"/>
                    <a:lumOff val="50000"/>
                  </a:prstClr>
                </a:solidFill>
              </a:rPr>
              <a:t>WRK</a:t>
            </a:r>
          </a:p>
        </p:txBody>
      </p:sp>
      <p:sp>
        <p:nvSpPr>
          <p:cNvPr id="40" name="Cylindre 39"/>
          <p:cNvSpPr/>
          <p:nvPr/>
        </p:nvSpPr>
        <p:spPr>
          <a:xfrm>
            <a:off x="5588000" y="1968500"/>
            <a:ext cx="784225" cy="803275"/>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1100" dirty="0">
              <a:solidFill>
                <a:prstClr val="black"/>
              </a:solidFill>
            </a:endParaRPr>
          </a:p>
          <a:p>
            <a:pPr algn="ctr" fontAlgn="auto">
              <a:spcBef>
                <a:spcPts val="0"/>
              </a:spcBef>
              <a:spcAft>
                <a:spcPts val="0"/>
              </a:spcAft>
              <a:defRPr/>
            </a:pPr>
            <a:r>
              <a:rPr lang="fr-FR" sz="1100" dirty="0">
                <a:solidFill>
                  <a:prstClr val="black"/>
                </a:solidFill>
              </a:rPr>
              <a:t>DWH v2</a:t>
            </a:r>
          </a:p>
        </p:txBody>
      </p:sp>
      <p:sp>
        <p:nvSpPr>
          <p:cNvPr id="41" name="Cylindre 40"/>
          <p:cNvSpPr/>
          <p:nvPr/>
        </p:nvSpPr>
        <p:spPr>
          <a:xfrm>
            <a:off x="3322638" y="2500313"/>
            <a:ext cx="441325" cy="1249362"/>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endParaRPr lang="fr-FR" sz="800" b="1" dirty="0">
              <a:solidFill>
                <a:prstClr val="black"/>
              </a:solidFill>
            </a:endParaRPr>
          </a:p>
          <a:p>
            <a:pPr algn="ctr" fontAlgn="auto">
              <a:spcBef>
                <a:spcPts val="0"/>
              </a:spcBef>
              <a:spcAft>
                <a:spcPts val="0"/>
              </a:spcAft>
              <a:defRPr/>
            </a:pPr>
            <a:endParaRPr lang="fr-FR" sz="800" b="1" dirty="0">
              <a:solidFill>
                <a:prstClr val="black"/>
              </a:solidFill>
            </a:endParaRPr>
          </a:p>
          <a:p>
            <a:pPr algn="ctr" fontAlgn="auto">
              <a:spcBef>
                <a:spcPts val="0"/>
              </a:spcBef>
              <a:spcAft>
                <a:spcPts val="0"/>
              </a:spcAft>
              <a:defRPr/>
            </a:pPr>
            <a:r>
              <a:rPr lang="fr-FR" sz="1100" b="1" dirty="0">
                <a:solidFill>
                  <a:prstClr val="black"/>
                </a:solidFill>
              </a:rPr>
              <a:t>Copie</a:t>
            </a:r>
          </a:p>
          <a:p>
            <a:pPr algn="ctr" fontAlgn="auto">
              <a:spcBef>
                <a:spcPts val="0"/>
              </a:spcBef>
              <a:spcAft>
                <a:spcPts val="0"/>
              </a:spcAft>
              <a:defRPr/>
            </a:pPr>
            <a:r>
              <a:rPr lang="fr-FR" sz="1100" b="1" dirty="0">
                <a:solidFill>
                  <a:prstClr val="black"/>
                </a:solidFill>
              </a:rPr>
              <a:t>De</a:t>
            </a:r>
          </a:p>
          <a:p>
            <a:pPr algn="ctr" fontAlgn="auto">
              <a:spcBef>
                <a:spcPts val="0"/>
              </a:spcBef>
              <a:spcAft>
                <a:spcPts val="0"/>
              </a:spcAft>
              <a:defRPr/>
            </a:pPr>
            <a:r>
              <a:rPr lang="fr-FR" sz="1100" b="1" dirty="0">
                <a:solidFill>
                  <a:prstClr val="black"/>
                </a:solidFill>
              </a:rPr>
              <a:t>Prod</a:t>
            </a:r>
          </a:p>
          <a:p>
            <a:pPr algn="ctr" fontAlgn="auto">
              <a:spcBef>
                <a:spcPts val="0"/>
              </a:spcBef>
              <a:spcAft>
                <a:spcPts val="0"/>
              </a:spcAft>
              <a:defRPr/>
            </a:pPr>
            <a:endParaRPr lang="fr-FR" sz="800" b="1" dirty="0">
              <a:solidFill>
                <a:prstClr val="black"/>
              </a:solidFill>
            </a:endParaRPr>
          </a:p>
          <a:p>
            <a:pPr algn="ctr" fontAlgn="auto">
              <a:spcBef>
                <a:spcPts val="0"/>
              </a:spcBef>
              <a:spcAft>
                <a:spcPts val="0"/>
              </a:spcAft>
              <a:defRPr/>
            </a:pPr>
            <a:endParaRPr lang="fr-FR" sz="800" b="1" dirty="0">
              <a:solidFill>
                <a:prstClr val="black"/>
              </a:solidFill>
            </a:endParaRPr>
          </a:p>
        </p:txBody>
      </p:sp>
      <p:sp>
        <p:nvSpPr>
          <p:cNvPr id="42" name="Cylindre 41"/>
          <p:cNvSpPr/>
          <p:nvPr/>
        </p:nvSpPr>
        <p:spPr>
          <a:xfrm>
            <a:off x="7504113" y="1773238"/>
            <a:ext cx="463550" cy="760412"/>
          </a:xfrm>
          <a:prstGeom prst="can">
            <a:avLst/>
          </a:prstGeom>
          <a:solidFill>
            <a:schemeClr val="accent3">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spAutoFit/>
          </a:bodyPr>
          <a:lstStyle/>
          <a:p>
            <a:pPr algn="ctr" fontAlgn="auto">
              <a:spcBef>
                <a:spcPts val="0"/>
              </a:spcBef>
              <a:spcAft>
                <a:spcPts val="0"/>
              </a:spcAft>
              <a:defRPr/>
            </a:pPr>
            <a:r>
              <a:rPr lang="fr-FR" sz="1100" dirty="0">
                <a:solidFill>
                  <a:prstClr val="black"/>
                </a:solidFill>
              </a:rPr>
              <a:t>Data</a:t>
            </a:r>
          </a:p>
          <a:p>
            <a:pPr algn="ctr" fontAlgn="auto">
              <a:spcBef>
                <a:spcPts val="0"/>
              </a:spcBef>
              <a:spcAft>
                <a:spcPts val="0"/>
              </a:spcAft>
              <a:defRPr/>
            </a:pPr>
            <a:r>
              <a:rPr lang="fr-FR" sz="1100" dirty="0">
                <a:solidFill>
                  <a:prstClr val="black"/>
                </a:solidFill>
              </a:rPr>
              <a:t>Source</a:t>
            </a:r>
          </a:p>
          <a:p>
            <a:pPr algn="ctr" fontAlgn="auto">
              <a:spcBef>
                <a:spcPts val="0"/>
              </a:spcBef>
              <a:spcAft>
                <a:spcPts val="0"/>
              </a:spcAft>
              <a:defRPr/>
            </a:pPr>
            <a:r>
              <a:rPr lang="fr-FR" sz="1100" dirty="0">
                <a:solidFill>
                  <a:prstClr val="black"/>
                </a:solidFill>
              </a:rPr>
              <a:t>CRM</a:t>
            </a:r>
          </a:p>
        </p:txBody>
      </p:sp>
      <p:sp>
        <p:nvSpPr>
          <p:cNvPr id="43" name="Cylindre 42"/>
          <p:cNvSpPr/>
          <p:nvPr/>
        </p:nvSpPr>
        <p:spPr>
          <a:xfrm>
            <a:off x="341313" y="1698625"/>
            <a:ext cx="271462" cy="568325"/>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r>
              <a:rPr lang="fr-FR" sz="1100" dirty="0">
                <a:solidFill>
                  <a:prstClr val="black"/>
                </a:solidFill>
              </a:rPr>
              <a:t>Vues</a:t>
            </a:r>
          </a:p>
          <a:p>
            <a:pPr algn="ctr" fontAlgn="auto">
              <a:spcBef>
                <a:spcPts val="0"/>
              </a:spcBef>
              <a:spcAft>
                <a:spcPts val="0"/>
              </a:spcAft>
              <a:defRPr/>
            </a:pPr>
            <a:r>
              <a:rPr lang="fr-FR" sz="1100" dirty="0">
                <a:solidFill>
                  <a:prstClr val="black"/>
                </a:solidFill>
              </a:rPr>
              <a:t>DB2</a:t>
            </a:r>
          </a:p>
        </p:txBody>
      </p:sp>
      <p:sp>
        <p:nvSpPr>
          <p:cNvPr id="46" name="Rectangle à coins arrondis 45"/>
          <p:cNvSpPr/>
          <p:nvPr/>
        </p:nvSpPr>
        <p:spPr>
          <a:xfrm>
            <a:off x="74613" y="5033963"/>
            <a:ext cx="3198812" cy="233362"/>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Stockage mono-caisse</a:t>
            </a:r>
          </a:p>
        </p:txBody>
      </p:sp>
      <p:sp>
        <p:nvSpPr>
          <p:cNvPr id="49" name="Rectangle à coins arrondis 48"/>
          <p:cNvSpPr/>
          <p:nvPr/>
        </p:nvSpPr>
        <p:spPr>
          <a:xfrm>
            <a:off x="3395663" y="5033963"/>
            <a:ext cx="2757487" cy="233362"/>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Stockage multi-caisses</a:t>
            </a:r>
          </a:p>
        </p:txBody>
      </p:sp>
      <p:sp>
        <p:nvSpPr>
          <p:cNvPr id="14373" name="ZoneTexte 61"/>
          <p:cNvSpPr txBox="1">
            <a:spLocks noChangeArrowheads="1"/>
          </p:cNvSpPr>
          <p:nvPr/>
        </p:nvSpPr>
        <p:spPr bwMode="auto">
          <a:xfrm>
            <a:off x="2163763" y="1665288"/>
            <a:ext cx="5048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Teradata</a:t>
            </a:r>
          </a:p>
        </p:txBody>
      </p:sp>
      <p:sp>
        <p:nvSpPr>
          <p:cNvPr id="14374" name="ZoneTexte 62"/>
          <p:cNvSpPr txBox="1">
            <a:spLocks noChangeArrowheads="1"/>
          </p:cNvSpPr>
          <p:nvPr/>
        </p:nvSpPr>
        <p:spPr bwMode="auto">
          <a:xfrm>
            <a:off x="5480050" y="1665288"/>
            <a:ext cx="5048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Teradata</a:t>
            </a:r>
          </a:p>
        </p:txBody>
      </p:sp>
      <p:sp>
        <p:nvSpPr>
          <p:cNvPr id="14375" name="ZoneTexte 63"/>
          <p:cNvSpPr txBox="1">
            <a:spLocks noChangeArrowheads="1"/>
          </p:cNvSpPr>
          <p:nvPr/>
        </p:nvSpPr>
        <p:spPr bwMode="auto">
          <a:xfrm>
            <a:off x="4794250" y="1665288"/>
            <a:ext cx="557213"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Datastage</a:t>
            </a:r>
          </a:p>
        </p:txBody>
      </p:sp>
      <p:sp>
        <p:nvSpPr>
          <p:cNvPr id="71" name="Rectangle à coins arrondis 70"/>
          <p:cNvSpPr/>
          <p:nvPr/>
        </p:nvSpPr>
        <p:spPr>
          <a:xfrm>
            <a:off x="74613" y="5316538"/>
            <a:ext cx="3663950" cy="233362"/>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Traitements adhérents</a:t>
            </a:r>
          </a:p>
        </p:txBody>
      </p:sp>
      <p:sp>
        <p:nvSpPr>
          <p:cNvPr id="72" name="Rectangle à coins arrondis 71"/>
          <p:cNvSpPr/>
          <p:nvPr/>
        </p:nvSpPr>
        <p:spPr>
          <a:xfrm>
            <a:off x="3843338" y="5316538"/>
            <a:ext cx="3176587" cy="233362"/>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Traitements  communautaires</a:t>
            </a:r>
          </a:p>
        </p:txBody>
      </p:sp>
      <p:sp>
        <p:nvSpPr>
          <p:cNvPr id="73" name="Rectangle à coins arrondis 72"/>
          <p:cNvSpPr/>
          <p:nvPr/>
        </p:nvSpPr>
        <p:spPr>
          <a:xfrm>
            <a:off x="80963" y="4751388"/>
            <a:ext cx="1957387" cy="233362"/>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Zone déchargement</a:t>
            </a:r>
          </a:p>
        </p:txBody>
      </p:sp>
      <p:sp>
        <p:nvSpPr>
          <p:cNvPr id="74" name="Rectangle à coins arrondis 73"/>
          <p:cNvSpPr/>
          <p:nvPr/>
        </p:nvSpPr>
        <p:spPr>
          <a:xfrm>
            <a:off x="2185988" y="4751388"/>
            <a:ext cx="1739900" cy="233362"/>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Zone Entrepôt Opérationnel</a:t>
            </a:r>
          </a:p>
        </p:txBody>
      </p:sp>
      <p:sp>
        <p:nvSpPr>
          <p:cNvPr id="75" name="Rectangle à coins arrondis 74"/>
          <p:cNvSpPr/>
          <p:nvPr/>
        </p:nvSpPr>
        <p:spPr>
          <a:xfrm>
            <a:off x="4030663" y="4751388"/>
            <a:ext cx="1381125" cy="233362"/>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Zone préparation</a:t>
            </a:r>
          </a:p>
        </p:txBody>
      </p:sp>
      <p:sp>
        <p:nvSpPr>
          <p:cNvPr id="85" name="Rectangle 84"/>
          <p:cNvSpPr/>
          <p:nvPr/>
        </p:nvSpPr>
        <p:spPr>
          <a:xfrm>
            <a:off x="6588125" y="2076450"/>
            <a:ext cx="325438" cy="360363"/>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86" name="Rectangle 85"/>
          <p:cNvSpPr/>
          <p:nvPr/>
        </p:nvSpPr>
        <p:spPr>
          <a:xfrm>
            <a:off x="6659563" y="2124075"/>
            <a:ext cx="323850" cy="360363"/>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83" name="Double flèche horizontale 82"/>
          <p:cNvSpPr/>
          <p:nvPr/>
        </p:nvSpPr>
        <p:spPr>
          <a:xfrm>
            <a:off x="1643063" y="5899150"/>
            <a:ext cx="2973387" cy="333375"/>
          </a:xfrm>
          <a:prstGeom prst="lef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white"/>
                </a:solidFill>
              </a:rPr>
              <a:t>engagement &lt; 2h30 </a:t>
            </a:r>
          </a:p>
        </p:txBody>
      </p:sp>
      <p:sp>
        <p:nvSpPr>
          <p:cNvPr id="87" name="Double flèche horizontale 86"/>
          <p:cNvSpPr/>
          <p:nvPr/>
        </p:nvSpPr>
        <p:spPr>
          <a:xfrm>
            <a:off x="5988050" y="5907088"/>
            <a:ext cx="696913" cy="331787"/>
          </a:xfrm>
          <a:prstGeom prst="lef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solidFill>
                <a:prstClr val="white"/>
              </a:solidFill>
            </a:endParaRPr>
          </a:p>
        </p:txBody>
      </p:sp>
      <p:sp>
        <p:nvSpPr>
          <p:cNvPr id="91" name="Double flèche horizontale 90"/>
          <p:cNvSpPr/>
          <p:nvPr/>
        </p:nvSpPr>
        <p:spPr>
          <a:xfrm>
            <a:off x="6756400" y="5899150"/>
            <a:ext cx="1079500" cy="333375"/>
          </a:xfrm>
          <a:prstGeom prst="lef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solidFill>
                <a:prstClr val="white"/>
              </a:solidFill>
            </a:endParaRPr>
          </a:p>
        </p:txBody>
      </p:sp>
      <p:sp>
        <p:nvSpPr>
          <p:cNvPr id="92" name="Rectangle à coins arrondis 91"/>
          <p:cNvSpPr/>
          <p:nvPr/>
        </p:nvSpPr>
        <p:spPr>
          <a:xfrm>
            <a:off x="5422900" y="4751388"/>
            <a:ext cx="766763" cy="233362"/>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spAutoFit/>
          </a:bodyPr>
          <a:lstStyle/>
          <a:p>
            <a:pPr algn="ctr" fontAlgn="auto">
              <a:spcBef>
                <a:spcPts val="0"/>
              </a:spcBef>
              <a:spcAft>
                <a:spcPts val="0"/>
              </a:spcAft>
              <a:defRPr/>
            </a:pPr>
            <a:r>
              <a:rPr lang="fr-FR" sz="900" dirty="0">
                <a:solidFill>
                  <a:prstClr val="black"/>
                </a:solidFill>
              </a:rPr>
              <a:t>Zone Entrepôt</a:t>
            </a:r>
          </a:p>
        </p:txBody>
      </p:sp>
      <p:sp>
        <p:nvSpPr>
          <p:cNvPr id="94" name="Rectangle à coins arrondis 93"/>
          <p:cNvSpPr/>
          <p:nvPr/>
        </p:nvSpPr>
        <p:spPr>
          <a:xfrm>
            <a:off x="79375" y="5600700"/>
            <a:ext cx="3659188" cy="233363"/>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SIO</a:t>
            </a:r>
          </a:p>
        </p:txBody>
      </p:sp>
      <p:sp>
        <p:nvSpPr>
          <p:cNvPr id="95" name="Rectangle à coins arrondis 94"/>
          <p:cNvSpPr/>
          <p:nvPr/>
        </p:nvSpPr>
        <p:spPr>
          <a:xfrm>
            <a:off x="3840163" y="5600700"/>
            <a:ext cx="3179762" cy="233363"/>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SID</a:t>
            </a:r>
          </a:p>
        </p:txBody>
      </p:sp>
      <p:sp>
        <p:nvSpPr>
          <p:cNvPr id="96" name="Rectangle à coins arrondis 95"/>
          <p:cNvSpPr/>
          <p:nvPr/>
        </p:nvSpPr>
        <p:spPr>
          <a:xfrm>
            <a:off x="7148513" y="5589588"/>
            <a:ext cx="1517650" cy="234950"/>
          </a:xfrm>
          <a:prstGeom prst="roundRect">
            <a:avLst/>
          </a:prstGeom>
          <a:solidFill>
            <a:schemeClr val="bg1">
              <a:lumMod val="95000"/>
            </a:schemeClr>
          </a:soli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spAutoFit/>
          </a:bodyPr>
          <a:lstStyle/>
          <a:p>
            <a:pPr algn="ctr" fontAlgn="auto">
              <a:spcBef>
                <a:spcPts val="0"/>
              </a:spcBef>
              <a:spcAft>
                <a:spcPts val="0"/>
              </a:spcAft>
              <a:defRPr/>
            </a:pPr>
            <a:r>
              <a:rPr lang="fr-FR" sz="900" dirty="0">
                <a:solidFill>
                  <a:prstClr val="black"/>
                </a:solidFill>
              </a:rPr>
              <a:t>SIO</a:t>
            </a:r>
          </a:p>
        </p:txBody>
      </p:sp>
      <p:sp>
        <p:nvSpPr>
          <p:cNvPr id="98" name="Cylindre 97"/>
          <p:cNvSpPr/>
          <p:nvPr/>
        </p:nvSpPr>
        <p:spPr>
          <a:xfrm>
            <a:off x="8212138" y="1776413"/>
            <a:ext cx="473075" cy="760412"/>
          </a:xfrm>
          <a:prstGeom prst="can">
            <a:avLst/>
          </a:prstGeom>
          <a:solidFill>
            <a:schemeClr val="accent3">
              <a:lumMod val="60000"/>
              <a:lumOff val="4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spAutoFit/>
          </a:bodyPr>
          <a:lstStyle/>
          <a:p>
            <a:pPr algn="ctr" fontAlgn="auto">
              <a:spcBef>
                <a:spcPts val="0"/>
              </a:spcBef>
              <a:spcAft>
                <a:spcPts val="0"/>
              </a:spcAft>
              <a:defRPr/>
            </a:pPr>
            <a:endParaRPr lang="fr-FR" sz="1100" dirty="0">
              <a:solidFill>
                <a:prstClr val="black"/>
              </a:solidFill>
            </a:endParaRPr>
          </a:p>
          <a:p>
            <a:pPr algn="ctr" fontAlgn="auto">
              <a:spcBef>
                <a:spcPts val="0"/>
              </a:spcBef>
              <a:spcAft>
                <a:spcPts val="0"/>
              </a:spcAft>
              <a:defRPr/>
            </a:pPr>
            <a:r>
              <a:rPr lang="fr-FR" sz="1100" dirty="0">
                <a:solidFill>
                  <a:prstClr val="black"/>
                </a:solidFill>
              </a:rPr>
              <a:t>  CRM  </a:t>
            </a:r>
          </a:p>
          <a:p>
            <a:pPr algn="ctr" fontAlgn="auto">
              <a:spcBef>
                <a:spcPts val="0"/>
              </a:spcBef>
              <a:spcAft>
                <a:spcPts val="0"/>
              </a:spcAft>
              <a:defRPr/>
            </a:pPr>
            <a:endParaRPr lang="fr-FR" sz="1100" dirty="0">
              <a:solidFill>
                <a:prstClr val="black"/>
              </a:solidFill>
            </a:endParaRPr>
          </a:p>
        </p:txBody>
      </p:sp>
      <p:sp>
        <p:nvSpPr>
          <p:cNvPr id="14391" name="ZoneTexte 98"/>
          <p:cNvSpPr txBox="1">
            <a:spLocks noChangeArrowheads="1"/>
          </p:cNvSpPr>
          <p:nvPr/>
        </p:nvSpPr>
        <p:spPr bwMode="auto">
          <a:xfrm>
            <a:off x="2232025" y="2979738"/>
            <a:ext cx="2762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900">
                <a:solidFill>
                  <a:srgbClr val="000000"/>
                </a:solidFill>
                <a:latin typeface="Calibri" pitchFamily="34" charset="0"/>
              </a:rPr>
              <a:t>load</a:t>
            </a:r>
          </a:p>
        </p:txBody>
      </p:sp>
      <p:sp>
        <p:nvSpPr>
          <p:cNvPr id="14392" name="ZoneTexte 100"/>
          <p:cNvSpPr txBox="1">
            <a:spLocks noChangeArrowheads="1"/>
          </p:cNvSpPr>
          <p:nvPr/>
        </p:nvSpPr>
        <p:spPr bwMode="auto">
          <a:xfrm>
            <a:off x="4243388" y="1814513"/>
            <a:ext cx="50958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900">
                <a:solidFill>
                  <a:srgbClr val="000000"/>
                </a:solidFill>
                <a:latin typeface="Calibri" pitchFamily="34" charset="0"/>
              </a:rPr>
              <a:t>à charger</a:t>
            </a:r>
          </a:p>
        </p:txBody>
      </p:sp>
      <p:sp>
        <p:nvSpPr>
          <p:cNvPr id="102" name="Double flèche horizontale 101"/>
          <p:cNvSpPr/>
          <p:nvPr/>
        </p:nvSpPr>
        <p:spPr>
          <a:xfrm>
            <a:off x="7870825" y="5899150"/>
            <a:ext cx="1006475" cy="333375"/>
          </a:xfrm>
          <a:prstGeom prst="lef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000" dirty="0">
              <a:solidFill>
                <a:prstClr val="white"/>
              </a:solidFill>
            </a:endParaRPr>
          </a:p>
        </p:txBody>
      </p:sp>
      <p:sp>
        <p:nvSpPr>
          <p:cNvPr id="104" name="Cylindre 103"/>
          <p:cNvSpPr/>
          <p:nvPr/>
        </p:nvSpPr>
        <p:spPr>
          <a:xfrm>
            <a:off x="2171700" y="1335088"/>
            <a:ext cx="4748213" cy="265112"/>
          </a:xfrm>
          <a:prstGeom prst="can">
            <a:avLst>
              <a:gd name="adj" fmla="val 25000"/>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p>
            <a:pPr algn="ctr" fontAlgn="auto">
              <a:spcBef>
                <a:spcPts val="0"/>
              </a:spcBef>
              <a:spcAft>
                <a:spcPts val="0"/>
              </a:spcAft>
              <a:defRPr/>
            </a:pPr>
            <a:r>
              <a:rPr lang="fr-FR" sz="900" dirty="0" err="1">
                <a:solidFill>
                  <a:prstClr val="black"/>
                </a:solidFill>
              </a:rPr>
              <a:t>Metatech</a:t>
            </a:r>
            <a:r>
              <a:rPr lang="fr-FR" sz="900" dirty="0">
                <a:solidFill>
                  <a:prstClr val="black"/>
                </a:solidFill>
              </a:rPr>
              <a:t> (pilotage, suivi, journal des traitements)</a:t>
            </a:r>
          </a:p>
        </p:txBody>
      </p:sp>
      <p:sp>
        <p:nvSpPr>
          <p:cNvPr id="105" name="Ellipse 104"/>
          <p:cNvSpPr/>
          <p:nvPr/>
        </p:nvSpPr>
        <p:spPr>
          <a:xfrm>
            <a:off x="5776913" y="6230938"/>
            <a:ext cx="298450" cy="28098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nchorCtr="1"/>
          <a:lstStyle/>
          <a:p>
            <a:pPr algn="ctr" fontAlgn="auto">
              <a:spcBef>
                <a:spcPts val="0"/>
              </a:spcBef>
              <a:spcAft>
                <a:spcPts val="0"/>
              </a:spcAft>
              <a:defRPr/>
            </a:pPr>
            <a:r>
              <a:rPr lang="fr-FR" sz="1000" dirty="0">
                <a:solidFill>
                  <a:prstClr val="black"/>
                </a:solidFill>
              </a:rPr>
              <a:t>04h00</a:t>
            </a:r>
          </a:p>
        </p:txBody>
      </p:sp>
      <p:sp>
        <p:nvSpPr>
          <p:cNvPr id="106" name="Ellipse 105"/>
          <p:cNvSpPr/>
          <p:nvPr/>
        </p:nvSpPr>
        <p:spPr>
          <a:xfrm>
            <a:off x="6607175" y="6207125"/>
            <a:ext cx="296863" cy="280988"/>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nchorCtr="1"/>
          <a:lstStyle/>
          <a:p>
            <a:pPr algn="ctr" fontAlgn="auto">
              <a:spcBef>
                <a:spcPts val="0"/>
              </a:spcBef>
              <a:spcAft>
                <a:spcPts val="0"/>
              </a:spcAft>
              <a:defRPr/>
            </a:pPr>
            <a:r>
              <a:rPr lang="fr-FR" sz="1000" dirty="0">
                <a:solidFill>
                  <a:prstClr val="black"/>
                </a:solidFill>
              </a:rPr>
              <a:t>05h00</a:t>
            </a:r>
          </a:p>
        </p:txBody>
      </p:sp>
      <p:sp>
        <p:nvSpPr>
          <p:cNvPr id="107" name="Ellipse 106"/>
          <p:cNvSpPr/>
          <p:nvPr/>
        </p:nvSpPr>
        <p:spPr>
          <a:xfrm>
            <a:off x="7699375" y="6207125"/>
            <a:ext cx="296863" cy="280988"/>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nchorCtr="1"/>
          <a:lstStyle/>
          <a:p>
            <a:pPr algn="ctr" fontAlgn="auto">
              <a:spcBef>
                <a:spcPts val="0"/>
              </a:spcBef>
              <a:spcAft>
                <a:spcPts val="0"/>
              </a:spcAft>
              <a:defRPr/>
            </a:pPr>
            <a:r>
              <a:rPr lang="fr-FR" sz="1000" dirty="0">
                <a:solidFill>
                  <a:prstClr val="black"/>
                </a:solidFill>
              </a:rPr>
              <a:t>06h00</a:t>
            </a:r>
          </a:p>
        </p:txBody>
      </p:sp>
      <p:sp>
        <p:nvSpPr>
          <p:cNvPr id="108" name="Ellipse 107"/>
          <p:cNvSpPr/>
          <p:nvPr/>
        </p:nvSpPr>
        <p:spPr>
          <a:xfrm>
            <a:off x="8734425" y="6230938"/>
            <a:ext cx="296863" cy="280987"/>
          </a:xfrm>
          <a:prstGeom prst="ellipse">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nchorCtr="1"/>
          <a:lstStyle/>
          <a:p>
            <a:pPr algn="ctr" fontAlgn="auto">
              <a:spcBef>
                <a:spcPts val="0"/>
              </a:spcBef>
              <a:spcAft>
                <a:spcPts val="0"/>
              </a:spcAft>
              <a:defRPr/>
            </a:pPr>
            <a:r>
              <a:rPr lang="fr-FR" sz="1000" dirty="0">
                <a:solidFill>
                  <a:prstClr val="black"/>
                </a:solidFill>
              </a:rPr>
              <a:t>08h00</a:t>
            </a:r>
          </a:p>
        </p:txBody>
      </p:sp>
      <p:sp>
        <p:nvSpPr>
          <p:cNvPr id="14399" name="ZoneTexte 108"/>
          <p:cNvSpPr txBox="1">
            <a:spLocks noChangeArrowheads="1"/>
          </p:cNvSpPr>
          <p:nvPr/>
        </p:nvSpPr>
        <p:spPr bwMode="auto">
          <a:xfrm>
            <a:off x="6181725" y="1870075"/>
            <a:ext cx="40005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900">
                <a:solidFill>
                  <a:srgbClr val="000000"/>
                </a:solidFill>
                <a:latin typeface="Calibri" pitchFamily="34" charset="0"/>
              </a:rPr>
              <a:t>extract</a:t>
            </a:r>
          </a:p>
        </p:txBody>
      </p:sp>
      <p:sp>
        <p:nvSpPr>
          <p:cNvPr id="14400" name="ZoneTexte 109"/>
          <p:cNvSpPr txBox="1">
            <a:spLocks noChangeArrowheads="1"/>
          </p:cNvSpPr>
          <p:nvPr/>
        </p:nvSpPr>
        <p:spPr bwMode="auto">
          <a:xfrm>
            <a:off x="7107238" y="1884363"/>
            <a:ext cx="27622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900">
                <a:solidFill>
                  <a:srgbClr val="000000"/>
                </a:solidFill>
                <a:latin typeface="Calibri" pitchFamily="34" charset="0"/>
              </a:rPr>
              <a:t>load</a:t>
            </a:r>
          </a:p>
        </p:txBody>
      </p:sp>
      <p:sp>
        <p:nvSpPr>
          <p:cNvPr id="103" name="Double flèche horizontale 102"/>
          <p:cNvSpPr/>
          <p:nvPr/>
        </p:nvSpPr>
        <p:spPr>
          <a:xfrm>
            <a:off x="4764088" y="5907088"/>
            <a:ext cx="973137" cy="331787"/>
          </a:xfrm>
          <a:prstGeom prst="leftRightArrow">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dirty="0">
                <a:solidFill>
                  <a:prstClr val="white"/>
                </a:solidFill>
              </a:rPr>
              <a:t> </a:t>
            </a:r>
          </a:p>
        </p:txBody>
      </p:sp>
      <p:sp>
        <p:nvSpPr>
          <p:cNvPr id="14402" name="ZoneTexte 117"/>
          <p:cNvSpPr txBox="1">
            <a:spLocks noChangeArrowheads="1"/>
          </p:cNvSpPr>
          <p:nvPr/>
        </p:nvSpPr>
        <p:spPr bwMode="auto">
          <a:xfrm>
            <a:off x="7121525" y="1565275"/>
            <a:ext cx="9667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CRM Opérationnel</a:t>
            </a:r>
          </a:p>
        </p:txBody>
      </p:sp>
      <p:sp>
        <p:nvSpPr>
          <p:cNvPr id="119" name="Rectangle 118"/>
          <p:cNvSpPr/>
          <p:nvPr/>
        </p:nvSpPr>
        <p:spPr>
          <a:xfrm>
            <a:off x="6861175" y="2935288"/>
            <a:ext cx="776288" cy="519112"/>
          </a:xfrm>
          <a:prstGeom prst="rect">
            <a:avLst/>
          </a:prstGeom>
          <a:solidFill>
            <a:srgbClr val="CC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404" name="ZoneTexte 119"/>
          <p:cNvSpPr txBox="1">
            <a:spLocks noChangeArrowheads="1"/>
          </p:cNvSpPr>
          <p:nvPr/>
        </p:nvSpPr>
        <p:spPr bwMode="auto">
          <a:xfrm>
            <a:off x="6869113" y="2894013"/>
            <a:ext cx="63817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DataMining</a:t>
            </a:r>
          </a:p>
        </p:txBody>
      </p:sp>
      <p:sp>
        <p:nvSpPr>
          <p:cNvPr id="121" name="Rectangle 120"/>
          <p:cNvSpPr/>
          <p:nvPr/>
        </p:nvSpPr>
        <p:spPr>
          <a:xfrm>
            <a:off x="6854825" y="3603625"/>
            <a:ext cx="782638" cy="517525"/>
          </a:xfrm>
          <a:prstGeom prst="rect">
            <a:avLst/>
          </a:prstGeom>
          <a:solidFill>
            <a:srgbClr val="CC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406" name="ZoneTexte 121"/>
          <p:cNvSpPr txBox="1">
            <a:spLocks noChangeArrowheads="1"/>
          </p:cNvSpPr>
          <p:nvPr/>
        </p:nvSpPr>
        <p:spPr bwMode="auto">
          <a:xfrm>
            <a:off x="6851650" y="3605213"/>
            <a:ext cx="85883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Tableau de Bord</a:t>
            </a:r>
          </a:p>
        </p:txBody>
      </p:sp>
      <p:sp>
        <p:nvSpPr>
          <p:cNvPr id="3" name="Organigramme : Affichage 2"/>
          <p:cNvSpPr/>
          <p:nvPr/>
        </p:nvSpPr>
        <p:spPr>
          <a:xfrm>
            <a:off x="6902450" y="3173413"/>
            <a:ext cx="644525" cy="241300"/>
          </a:xfrm>
          <a:prstGeom prst="flowChartDisplay">
            <a:avLst/>
          </a:prstGeom>
          <a:solidFill>
            <a:srgbClr val="BEAAF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spAutoFit/>
          </a:bodyPr>
          <a:lstStyle/>
          <a:p>
            <a:pPr algn="ctr" fontAlgn="auto">
              <a:spcBef>
                <a:spcPts val="0"/>
              </a:spcBef>
              <a:spcAft>
                <a:spcPts val="0"/>
              </a:spcAft>
              <a:defRPr/>
            </a:pPr>
            <a:r>
              <a:rPr lang="fr-FR" sz="1100" dirty="0">
                <a:solidFill>
                  <a:prstClr val="black"/>
                </a:solidFill>
              </a:rPr>
              <a:t>SAS</a:t>
            </a:r>
          </a:p>
        </p:txBody>
      </p:sp>
      <p:sp>
        <p:nvSpPr>
          <p:cNvPr id="123" name="Organigramme : Affichage 122"/>
          <p:cNvSpPr/>
          <p:nvPr/>
        </p:nvSpPr>
        <p:spPr>
          <a:xfrm>
            <a:off x="6926263" y="3827463"/>
            <a:ext cx="587375" cy="242887"/>
          </a:xfrm>
          <a:prstGeom prst="flowChartDisplay">
            <a:avLst/>
          </a:prstGeom>
          <a:solidFill>
            <a:srgbClr val="BEAAF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spAutoFit/>
          </a:bodyPr>
          <a:lstStyle/>
          <a:p>
            <a:pPr algn="ctr" fontAlgn="auto">
              <a:spcBef>
                <a:spcPts val="0"/>
              </a:spcBef>
              <a:spcAft>
                <a:spcPts val="0"/>
              </a:spcAft>
              <a:defRPr/>
            </a:pPr>
            <a:r>
              <a:rPr lang="fr-FR" sz="1100" dirty="0">
                <a:solidFill>
                  <a:prstClr val="black"/>
                </a:solidFill>
              </a:rPr>
              <a:t>MSTR</a:t>
            </a:r>
          </a:p>
        </p:txBody>
      </p:sp>
      <p:sp>
        <p:nvSpPr>
          <p:cNvPr id="124" name="Double flèche horizontale 123"/>
          <p:cNvSpPr/>
          <p:nvPr/>
        </p:nvSpPr>
        <p:spPr>
          <a:xfrm>
            <a:off x="6392863" y="3644900"/>
            <a:ext cx="430212" cy="252413"/>
          </a:xfrm>
          <a:prstGeom prst="leftRightArrow">
            <a:avLst>
              <a:gd name="adj1" fmla="val 33097"/>
              <a:gd name="adj2" fmla="val 50000"/>
            </a:avLst>
          </a:prstGeom>
          <a:solidFill>
            <a:srgbClr val="BEAAF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1100" dirty="0">
              <a:solidFill>
                <a:prstClr val="black"/>
              </a:solidFill>
            </a:endParaRPr>
          </a:p>
        </p:txBody>
      </p:sp>
      <p:sp>
        <p:nvSpPr>
          <p:cNvPr id="112" name="Flèche droite 111"/>
          <p:cNvSpPr/>
          <p:nvPr/>
        </p:nvSpPr>
        <p:spPr>
          <a:xfrm rot="2423236">
            <a:off x="717550" y="2149475"/>
            <a:ext cx="568325" cy="304800"/>
          </a:xfrm>
          <a:prstGeom prst="rightArrow">
            <a:avLst/>
          </a:prstGeom>
          <a:solidFill>
            <a:schemeClr val="tx2">
              <a:lumMod val="20000"/>
              <a:lumOff val="80000"/>
              <a:alpha val="50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EZT</a:t>
            </a:r>
          </a:p>
        </p:txBody>
      </p:sp>
      <p:sp>
        <p:nvSpPr>
          <p:cNvPr id="14411" name="ZoneTexte 141"/>
          <p:cNvSpPr txBox="1">
            <a:spLocks noChangeArrowheads="1"/>
          </p:cNvSpPr>
          <p:nvPr/>
        </p:nvSpPr>
        <p:spPr bwMode="auto">
          <a:xfrm>
            <a:off x="6600825" y="2130425"/>
            <a:ext cx="4318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a:solidFill>
                  <a:srgbClr val="000000"/>
                </a:solidFill>
                <a:latin typeface="Calibri" pitchFamily="34" charset="0"/>
              </a:rPr>
              <a:t>Fichiers</a:t>
            </a:r>
          </a:p>
        </p:txBody>
      </p:sp>
      <p:sp>
        <p:nvSpPr>
          <p:cNvPr id="14412" name="ZoneTexte 143"/>
          <p:cNvSpPr txBox="1">
            <a:spLocks noChangeArrowheads="1"/>
          </p:cNvSpPr>
          <p:nvPr/>
        </p:nvSpPr>
        <p:spPr bwMode="auto">
          <a:xfrm>
            <a:off x="1211263" y="2570163"/>
            <a:ext cx="4857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a:solidFill>
                  <a:srgbClr val="000000"/>
                </a:solidFill>
                <a:latin typeface="Calibri" pitchFamily="34" charset="0"/>
              </a:rPr>
              <a:t>Données</a:t>
            </a:r>
          </a:p>
          <a:p>
            <a:pPr eaLnBrk="1" hangingPunct="1"/>
            <a:r>
              <a:rPr lang="fr-FR" altLang="fr-FR" sz="900">
                <a:solidFill>
                  <a:srgbClr val="000000"/>
                </a:solidFill>
                <a:latin typeface="Calibri" pitchFamily="34" charset="0"/>
              </a:rPr>
              <a:t>de Prod</a:t>
            </a:r>
          </a:p>
        </p:txBody>
      </p:sp>
      <p:sp>
        <p:nvSpPr>
          <p:cNvPr id="14413" name="ZoneTexte 144"/>
          <p:cNvSpPr txBox="1">
            <a:spLocks noChangeArrowheads="1"/>
          </p:cNvSpPr>
          <p:nvPr/>
        </p:nvSpPr>
        <p:spPr bwMode="auto">
          <a:xfrm>
            <a:off x="592138" y="1670050"/>
            <a:ext cx="48577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a:solidFill>
                  <a:srgbClr val="000000"/>
                </a:solidFill>
                <a:latin typeface="Calibri" pitchFamily="34" charset="0"/>
              </a:rPr>
              <a:t>Données</a:t>
            </a:r>
          </a:p>
          <a:p>
            <a:pPr eaLnBrk="1" hangingPunct="1"/>
            <a:r>
              <a:rPr lang="fr-FR" altLang="fr-FR" sz="900">
                <a:solidFill>
                  <a:srgbClr val="000000"/>
                </a:solidFill>
                <a:latin typeface="Calibri" pitchFamily="34" charset="0"/>
              </a:rPr>
              <a:t>de Prod</a:t>
            </a:r>
          </a:p>
        </p:txBody>
      </p:sp>
      <p:sp>
        <p:nvSpPr>
          <p:cNvPr id="14414" name="ZoneTexte 147"/>
          <p:cNvSpPr txBox="1">
            <a:spLocks noChangeArrowheads="1"/>
          </p:cNvSpPr>
          <p:nvPr/>
        </p:nvSpPr>
        <p:spPr bwMode="auto">
          <a:xfrm>
            <a:off x="6924675" y="2760663"/>
            <a:ext cx="153988"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a:t>
            </a:r>
          </a:p>
        </p:txBody>
      </p:sp>
      <p:sp>
        <p:nvSpPr>
          <p:cNvPr id="14415" name="ZoneTexte 148"/>
          <p:cNvSpPr txBox="1">
            <a:spLocks noChangeArrowheads="1"/>
          </p:cNvSpPr>
          <p:nvPr/>
        </p:nvSpPr>
        <p:spPr bwMode="auto">
          <a:xfrm>
            <a:off x="7453313" y="1116013"/>
            <a:ext cx="155575"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a:t>
            </a:r>
          </a:p>
        </p:txBody>
      </p:sp>
      <p:sp>
        <p:nvSpPr>
          <p:cNvPr id="14416" name="ZoneTexte 149"/>
          <p:cNvSpPr txBox="1">
            <a:spLocks noChangeArrowheads="1"/>
          </p:cNvSpPr>
          <p:nvPr/>
        </p:nvSpPr>
        <p:spPr bwMode="auto">
          <a:xfrm>
            <a:off x="6934200" y="3444875"/>
            <a:ext cx="153988"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a:t>
            </a:r>
          </a:p>
        </p:txBody>
      </p:sp>
      <p:sp>
        <p:nvSpPr>
          <p:cNvPr id="14417" name="ZoneTexte 150"/>
          <p:cNvSpPr txBox="1">
            <a:spLocks noChangeArrowheads="1"/>
          </p:cNvSpPr>
          <p:nvPr/>
        </p:nvSpPr>
        <p:spPr bwMode="auto">
          <a:xfrm>
            <a:off x="7221538" y="1392238"/>
            <a:ext cx="442912"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Risques</a:t>
            </a:r>
          </a:p>
        </p:txBody>
      </p:sp>
      <p:sp>
        <p:nvSpPr>
          <p:cNvPr id="14418" name="ZoneTexte 151"/>
          <p:cNvSpPr txBox="1">
            <a:spLocks noChangeArrowheads="1"/>
          </p:cNvSpPr>
          <p:nvPr/>
        </p:nvSpPr>
        <p:spPr bwMode="auto">
          <a:xfrm>
            <a:off x="7326313" y="1246188"/>
            <a:ext cx="442912"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Finance</a:t>
            </a:r>
          </a:p>
        </p:txBody>
      </p:sp>
      <p:sp>
        <p:nvSpPr>
          <p:cNvPr id="14419" name="ZoneTexte 99"/>
          <p:cNvSpPr txBox="1">
            <a:spLocks noChangeArrowheads="1"/>
          </p:cNvSpPr>
          <p:nvPr/>
        </p:nvSpPr>
        <p:spPr bwMode="auto">
          <a:xfrm>
            <a:off x="4217988" y="3122613"/>
            <a:ext cx="5175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900">
                <a:solidFill>
                  <a:srgbClr val="000000"/>
                </a:solidFill>
                <a:latin typeface="Calibri" pitchFamily="34" charset="0"/>
              </a:rPr>
              <a:t>Image</a:t>
            </a:r>
          </a:p>
          <a:p>
            <a:pPr algn="ctr" eaLnBrk="1" hangingPunct="1"/>
            <a:r>
              <a:rPr lang="fr-FR" altLang="fr-FR" sz="900">
                <a:solidFill>
                  <a:srgbClr val="000000"/>
                </a:solidFill>
                <a:latin typeface="Calibri" pitchFamily="34" charset="0"/>
              </a:rPr>
              <a:t>complète</a:t>
            </a:r>
          </a:p>
        </p:txBody>
      </p:sp>
      <p:sp>
        <p:nvSpPr>
          <p:cNvPr id="156" name="Rectangle 155"/>
          <p:cNvSpPr/>
          <p:nvPr/>
        </p:nvSpPr>
        <p:spPr>
          <a:xfrm>
            <a:off x="7899400" y="2846388"/>
            <a:ext cx="774700" cy="519112"/>
          </a:xfrm>
          <a:prstGeom prst="rect">
            <a:avLst/>
          </a:prstGeom>
          <a:solidFill>
            <a:srgbClr val="CC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57" name="Rectangle 156"/>
          <p:cNvSpPr/>
          <p:nvPr/>
        </p:nvSpPr>
        <p:spPr>
          <a:xfrm>
            <a:off x="7905750" y="3525838"/>
            <a:ext cx="768350" cy="517525"/>
          </a:xfrm>
          <a:prstGeom prst="rect">
            <a:avLst/>
          </a:prstGeom>
          <a:solidFill>
            <a:srgbClr val="CC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58" name="Rectangle 157"/>
          <p:cNvSpPr/>
          <p:nvPr/>
        </p:nvSpPr>
        <p:spPr>
          <a:xfrm>
            <a:off x="7840663" y="2943225"/>
            <a:ext cx="776287" cy="519113"/>
          </a:xfrm>
          <a:prstGeom prst="rect">
            <a:avLst/>
          </a:prstGeom>
          <a:solidFill>
            <a:srgbClr val="CC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423" name="ZoneTexte 158"/>
          <p:cNvSpPr txBox="1">
            <a:spLocks noChangeArrowheads="1"/>
          </p:cNvSpPr>
          <p:nvPr/>
        </p:nvSpPr>
        <p:spPr bwMode="auto">
          <a:xfrm>
            <a:off x="7848600" y="2946400"/>
            <a:ext cx="8509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CRM Analytique</a:t>
            </a:r>
          </a:p>
        </p:txBody>
      </p:sp>
      <p:sp>
        <p:nvSpPr>
          <p:cNvPr id="160" name="Rectangle 159"/>
          <p:cNvSpPr/>
          <p:nvPr/>
        </p:nvSpPr>
        <p:spPr>
          <a:xfrm>
            <a:off x="7834313" y="3611563"/>
            <a:ext cx="782637" cy="517525"/>
          </a:xfrm>
          <a:prstGeom prst="rect">
            <a:avLst/>
          </a:prstGeom>
          <a:solidFill>
            <a:srgbClr val="CC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425" name="ZoneTexte 160"/>
          <p:cNvSpPr txBox="1">
            <a:spLocks noChangeArrowheads="1"/>
          </p:cNvSpPr>
          <p:nvPr/>
        </p:nvSpPr>
        <p:spPr bwMode="auto">
          <a:xfrm>
            <a:off x="7831138" y="3613150"/>
            <a:ext cx="153987"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a:t>
            </a:r>
          </a:p>
        </p:txBody>
      </p:sp>
      <p:sp>
        <p:nvSpPr>
          <p:cNvPr id="162" name="Organigramme : Affichage 161"/>
          <p:cNvSpPr/>
          <p:nvPr/>
        </p:nvSpPr>
        <p:spPr>
          <a:xfrm>
            <a:off x="7881938" y="3181350"/>
            <a:ext cx="644525" cy="241300"/>
          </a:xfrm>
          <a:prstGeom prst="flowChartDisplay">
            <a:avLst/>
          </a:prstGeom>
          <a:solidFill>
            <a:srgbClr val="BEAAF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spAutoFit/>
          </a:bodyPr>
          <a:lstStyle/>
          <a:p>
            <a:pPr algn="ctr" fontAlgn="auto">
              <a:spcBef>
                <a:spcPts val="0"/>
              </a:spcBef>
              <a:spcAft>
                <a:spcPts val="0"/>
              </a:spcAft>
              <a:defRPr/>
            </a:pPr>
            <a:r>
              <a:rPr lang="fr-FR" sz="1100" dirty="0">
                <a:solidFill>
                  <a:prstClr val="black"/>
                </a:solidFill>
              </a:rPr>
              <a:t>SAS</a:t>
            </a:r>
          </a:p>
        </p:txBody>
      </p:sp>
      <p:sp>
        <p:nvSpPr>
          <p:cNvPr id="163" name="Organigramme : Affichage 162"/>
          <p:cNvSpPr/>
          <p:nvPr/>
        </p:nvSpPr>
        <p:spPr>
          <a:xfrm>
            <a:off x="7905750" y="3835400"/>
            <a:ext cx="587375" cy="242888"/>
          </a:xfrm>
          <a:prstGeom prst="flowChartDisplay">
            <a:avLst/>
          </a:prstGeom>
          <a:solidFill>
            <a:srgbClr val="BEAAF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36000" rIns="0" bIns="36000">
            <a:spAutoFit/>
          </a:bodyPr>
          <a:lstStyle/>
          <a:p>
            <a:pPr algn="ctr" fontAlgn="auto">
              <a:spcBef>
                <a:spcPts val="0"/>
              </a:spcBef>
              <a:spcAft>
                <a:spcPts val="0"/>
              </a:spcAft>
              <a:defRPr/>
            </a:pPr>
            <a:r>
              <a:rPr lang="fr-FR" sz="1100" dirty="0">
                <a:solidFill>
                  <a:prstClr val="black"/>
                </a:solidFill>
              </a:rPr>
              <a:t>MSTR</a:t>
            </a:r>
          </a:p>
        </p:txBody>
      </p:sp>
      <p:sp>
        <p:nvSpPr>
          <p:cNvPr id="14428" name="ZoneTexte 163"/>
          <p:cNvSpPr txBox="1">
            <a:spLocks noChangeArrowheads="1"/>
          </p:cNvSpPr>
          <p:nvPr/>
        </p:nvSpPr>
        <p:spPr bwMode="auto">
          <a:xfrm>
            <a:off x="7913688" y="3452813"/>
            <a:ext cx="153987" cy="21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a:t>
            </a:r>
          </a:p>
        </p:txBody>
      </p:sp>
      <p:sp>
        <p:nvSpPr>
          <p:cNvPr id="14429" name="ZoneTexte 164"/>
          <p:cNvSpPr txBox="1">
            <a:spLocks noChangeArrowheads="1"/>
          </p:cNvSpPr>
          <p:nvPr/>
        </p:nvSpPr>
        <p:spPr bwMode="auto">
          <a:xfrm>
            <a:off x="7899400" y="2771775"/>
            <a:ext cx="153988"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a:t>
            </a:r>
          </a:p>
        </p:txBody>
      </p:sp>
      <p:sp>
        <p:nvSpPr>
          <p:cNvPr id="135" name="Cylindre 134"/>
          <p:cNvSpPr/>
          <p:nvPr/>
        </p:nvSpPr>
        <p:spPr>
          <a:xfrm>
            <a:off x="2168525" y="1017588"/>
            <a:ext cx="3983038" cy="265112"/>
          </a:xfrm>
          <a:prstGeom prst="can">
            <a:avLst>
              <a:gd name="adj" fmla="val 31515"/>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a:lstStyle/>
          <a:p>
            <a:pPr algn="ctr" fontAlgn="auto">
              <a:spcBef>
                <a:spcPts val="0"/>
              </a:spcBef>
              <a:spcAft>
                <a:spcPts val="0"/>
              </a:spcAft>
              <a:defRPr/>
            </a:pPr>
            <a:r>
              <a:rPr lang="fr-FR" sz="900" dirty="0" err="1">
                <a:solidFill>
                  <a:prstClr val="black"/>
                </a:solidFill>
              </a:rPr>
              <a:t>Metatech</a:t>
            </a:r>
            <a:r>
              <a:rPr lang="fr-FR" sz="900" dirty="0">
                <a:solidFill>
                  <a:prstClr val="black"/>
                </a:solidFill>
              </a:rPr>
              <a:t> (définitions, règles, paramétrage, fabrication de la matière)</a:t>
            </a:r>
          </a:p>
        </p:txBody>
      </p:sp>
      <p:sp>
        <p:nvSpPr>
          <p:cNvPr id="136" name="Cylindre 135"/>
          <p:cNvSpPr/>
          <p:nvPr/>
        </p:nvSpPr>
        <p:spPr>
          <a:xfrm>
            <a:off x="2239963" y="3348038"/>
            <a:ext cx="269875" cy="341312"/>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r>
              <a:rPr lang="fr-FR" sz="1100" b="1" dirty="0">
                <a:solidFill>
                  <a:prstClr val="black"/>
                </a:solidFill>
              </a:rPr>
              <a:t>RJT1</a:t>
            </a:r>
          </a:p>
        </p:txBody>
      </p:sp>
      <p:sp>
        <p:nvSpPr>
          <p:cNvPr id="14432" name="ZoneTexte 138"/>
          <p:cNvSpPr txBox="1">
            <a:spLocks noChangeArrowheads="1"/>
          </p:cNvSpPr>
          <p:nvPr/>
        </p:nvSpPr>
        <p:spPr bwMode="auto">
          <a:xfrm>
            <a:off x="3916363" y="1663700"/>
            <a:ext cx="506412"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Teradata</a:t>
            </a:r>
          </a:p>
        </p:txBody>
      </p:sp>
      <p:sp>
        <p:nvSpPr>
          <p:cNvPr id="125" name="Double flèche horizontale 124"/>
          <p:cNvSpPr/>
          <p:nvPr/>
        </p:nvSpPr>
        <p:spPr>
          <a:xfrm rot="466333">
            <a:off x="3617913" y="3694113"/>
            <a:ext cx="3422650" cy="171450"/>
          </a:xfrm>
          <a:prstGeom prst="leftRightArrow">
            <a:avLst>
              <a:gd name="adj1" fmla="val 33097"/>
              <a:gd name="adj2" fmla="val 50000"/>
            </a:avLst>
          </a:prstGeom>
          <a:solidFill>
            <a:srgbClr val="BEAAF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1100" dirty="0">
              <a:solidFill>
                <a:prstClr val="black"/>
              </a:solidFill>
            </a:endParaRPr>
          </a:p>
        </p:txBody>
      </p:sp>
      <p:sp>
        <p:nvSpPr>
          <p:cNvPr id="143" name="Rectangle 142"/>
          <p:cNvSpPr/>
          <p:nvPr/>
        </p:nvSpPr>
        <p:spPr>
          <a:xfrm>
            <a:off x="7207250" y="4300538"/>
            <a:ext cx="782638" cy="519112"/>
          </a:xfrm>
          <a:prstGeom prst="rect">
            <a:avLst/>
          </a:prstGeom>
          <a:solidFill>
            <a:srgbClr val="66CCFF"/>
          </a:solid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endParaRPr lang="fr-FR" sz="900">
              <a:solidFill>
                <a:prstClr val="black"/>
              </a:solidFill>
            </a:endParaRPr>
          </a:p>
        </p:txBody>
      </p:sp>
      <p:sp>
        <p:nvSpPr>
          <p:cNvPr id="14435" name="ZoneTexte 153"/>
          <p:cNvSpPr txBox="1">
            <a:spLocks noChangeArrowheads="1"/>
          </p:cNvSpPr>
          <p:nvPr/>
        </p:nvSpPr>
        <p:spPr bwMode="auto">
          <a:xfrm>
            <a:off x="7212013" y="4300538"/>
            <a:ext cx="860425" cy="2111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36000" rIns="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Peri-informatique</a:t>
            </a:r>
          </a:p>
        </p:txBody>
      </p:sp>
      <p:sp>
        <p:nvSpPr>
          <p:cNvPr id="174" name="Cylindre 173"/>
          <p:cNvSpPr/>
          <p:nvPr/>
        </p:nvSpPr>
        <p:spPr>
          <a:xfrm>
            <a:off x="7731125" y="4500563"/>
            <a:ext cx="188913" cy="296862"/>
          </a:xfrm>
          <a:prstGeom prst="can">
            <a:avLst/>
          </a:prstGeom>
          <a:solidFill>
            <a:srgbClr val="66CCFF"/>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spAutoFit/>
          </a:bodyPr>
          <a:lstStyle/>
          <a:p>
            <a:pPr algn="ctr" fontAlgn="auto">
              <a:spcBef>
                <a:spcPts val="0"/>
              </a:spcBef>
              <a:spcAft>
                <a:spcPts val="0"/>
              </a:spcAft>
              <a:defRPr/>
            </a:pPr>
            <a:r>
              <a:rPr lang="fr-FR" sz="1000" dirty="0">
                <a:solidFill>
                  <a:prstClr val="black"/>
                </a:solidFill>
              </a:rPr>
              <a:t> …</a:t>
            </a:r>
          </a:p>
        </p:txBody>
      </p:sp>
      <p:sp>
        <p:nvSpPr>
          <p:cNvPr id="48" name="Flèche droite 47"/>
          <p:cNvSpPr/>
          <p:nvPr/>
        </p:nvSpPr>
        <p:spPr>
          <a:xfrm rot="1514975">
            <a:off x="1047750" y="1930400"/>
            <a:ext cx="1150938" cy="306388"/>
          </a:xfrm>
          <a:prstGeom prst="rightArrow">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FICON – TPT</a:t>
            </a:r>
          </a:p>
        </p:txBody>
      </p:sp>
      <p:sp>
        <p:nvSpPr>
          <p:cNvPr id="66" name="Flèche droite 65"/>
          <p:cNvSpPr/>
          <p:nvPr/>
        </p:nvSpPr>
        <p:spPr>
          <a:xfrm rot="20048462">
            <a:off x="4640263" y="2568575"/>
            <a:ext cx="274637" cy="304800"/>
          </a:xfrm>
          <a:prstGeom prst="rightArrow">
            <a:avLst/>
          </a:prstGeom>
          <a:solidFill>
            <a:schemeClr val="accent2">
              <a:lumMod val="40000"/>
              <a:lumOff val="60000"/>
              <a:alpha val="5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DTS</a:t>
            </a:r>
          </a:p>
        </p:txBody>
      </p:sp>
      <p:sp>
        <p:nvSpPr>
          <p:cNvPr id="84" name="Flèche droite 83"/>
          <p:cNvSpPr/>
          <p:nvPr/>
        </p:nvSpPr>
        <p:spPr>
          <a:xfrm>
            <a:off x="7037388" y="2089150"/>
            <a:ext cx="447675" cy="304800"/>
          </a:xfrm>
          <a:prstGeom prst="rightArrow">
            <a:avLst/>
          </a:prstGeom>
          <a:solidFill>
            <a:schemeClr val="accent3">
              <a:lumMod val="40000"/>
              <a:lumOff val="6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endParaRPr lang="fr-FR" sz="900" dirty="0">
              <a:solidFill>
                <a:prstClr val="black"/>
              </a:solidFill>
            </a:endParaRPr>
          </a:p>
        </p:txBody>
      </p:sp>
      <p:sp>
        <p:nvSpPr>
          <p:cNvPr id="97" name="Flèche droite 96"/>
          <p:cNvSpPr/>
          <p:nvPr/>
        </p:nvSpPr>
        <p:spPr>
          <a:xfrm>
            <a:off x="7967663" y="2008188"/>
            <a:ext cx="238125" cy="304800"/>
          </a:xfrm>
          <a:prstGeom prst="rightArrow">
            <a:avLst/>
          </a:prstGeom>
          <a:solidFill>
            <a:schemeClr val="accent3">
              <a:lumMod val="40000"/>
              <a:lumOff val="60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endParaRPr lang="fr-FR" sz="900" dirty="0">
              <a:solidFill>
                <a:prstClr val="black"/>
              </a:solidFill>
            </a:endParaRPr>
          </a:p>
        </p:txBody>
      </p:sp>
      <p:sp>
        <p:nvSpPr>
          <p:cNvPr id="54" name="Flèche droite 53"/>
          <p:cNvSpPr/>
          <p:nvPr/>
        </p:nvSpPr>
        <p:spPr>
          <a:xfrm rot="3174699">
            <a:off x="3186112" y="2257426"/>
            <a:ext cx="282575" cy="228600"/>
          </a:xfrm>
          <a:prstGeom prst="rightArrow">
            <a:avLst/>
          </a:prstGeom>
          <a:solidFill>
            <a:schemeClr val="bg2">
              <a:lumMod val="75000"/>
            </a:scheme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TPT</a:t>
            </a:r>
          </a:p>
        </p:txBody>
      </p:sp>
      <p:sp>
        <p:nvSpPr>
          <p:cNvPr id="111" name="Flèche droite 110"/>
          <p:cNvSpPr/>
          <p:nvPr/>
        </p:nvSpPr>
        <p:spPr>
          <a:xfrm rot="2364945">
            <a:off x="525463" y="2401888"/>
            <a:ext cx="747712" cy="304800"/>
          </a:xfrm>
          <a:prstGeom prst="rightArrow">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err="1">
                <a:solidFill>
                  <a:prstClr val="black"/>
                </a:solidFill>
              </a:rPr>
              <a:t>UnLoad</a:t>
            </a:r>
            <a:r>
              <a:rPr lang="fr-FR" sz="900" dirty="0">
                <a:solidFill>
                  <a:prstClr val="black"/>
                </a:solidFill>
              </a:rPr>
              <a:t> vues</a:t>
            </a:r>
          </a:p>
        </p:txBody>
      </p:sp>
      <p:sp>
        <p:nvSpPr>
          <p:cNvPr id="55" name="Flèche droite 54"/>
          <p:cNvSpPr/>
          <p:nvPr/>
        </p:nvSpPr>
        <p:spPr>
          <a:xfrm rot="1009220">
            <a:off x="2568575" y="2897188"/>
            <a:ext cx="722313" cy="304800"/>
          </a:xfrm>
          <a:prstGeom prst="rightArrow">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TPT</a:t>
            </a:r>
          </a:p>
        </p:txBody>
      </p:sp>
      <p:sp>
        <p:nvSpPr>
          <p:cNvPr id="58" name="Flèche droite 57"/>
          <p:cNvSpPr/>
          <p:nvPr/>
        </p:nvSpPr>
        <p:spPr>
          <a:xfrm rot="19703124">
            <a:off x="3805238" y="2339975"/>
            <a:ext cx="431800" cy="304800"/>
          </a:xfrm>
          <a:prstGeom prst="rightArrow">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TPT</a:t>
            </a:r>
          </a:p>
        </p:txBody>
      </p:sp>
      <p:sp>
        <p:nvSpPr>
          <p:cNvPr id="57" name="Flèche droite 56"/>
          <p:cNvSpPr/>
          <p:nvPr/>
        </p:nvSpPr>
        <p:spPr>
          <a:xfrm>
            <a:off x="3838575" y="2887663"/>
            <a:ext cx="460375" cy="304800"/>
          </a:xfrm>
          <a:prstGeom prst="rightArrow">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TPT</a:t>
            </a:r>
          </a:p>
        </p:txBody>
      </p:sp>
      <p:sp>
        <p:nvSpPr>
          <p:cNvPr id="51" name="Flèche droite 50"/>
          <p:cNvSpPr/>
          <p:nvPr/>
        </p:nvSpPr>
        <p:spPr>
          <a:xfrm rot="20222658">
            <a:off x="1323975" y="3062288"/>
            <a:ext cx="858838" cy="306387"/>
          </a:xfrm>
          <a:prstGeom prst="rightArrow">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TPT</a:t>
            </a:r>
          </a:p>
        </p:txBody>
      </p:sp>
      <p:sp>
        <p:nvSpPr>
          <p:cNvPr id="115" name="Flèche droite 114"/>
          <p:cNvSpPr/>
          <p:nvPr/>
        </p:nvSpPr>
        <p:spPr>
          <a:xfrm>
            <a:off x="1625600" y="2571750"/>
            <a:ext cx="568325" cy="304800"/>
          </a:xfrm>
          <a:prstGeom prst="rightArrow">
            <a:avLst/>
          </a:prstGeom>
          <a:solidFill>
            <a:srgbClr val="996633">
              <a:alpha val="50000"/>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FICON - TPT</a:t>
            </a:r>
          </a:p>
        </p:txBody>
      </p:sp>
      <p:sp>
        <p:nvSpPr>
          <p:cNvPr id="59" name="Flèche droite 58"/>
          <p:cNvSpPr/>
          <p:nvPr/>
        </p:nvSpPr>
        <p:spPr>
          <a:xfrm>
            <a:off x="6197600" y="2116138"/>
            <a:ext cx="393700" cy="304800"/>
          </a:xfrm>
          <a:prstGeom prst="rightArrow">
            <a:avLst/>
          </a:prstGeom>
          <a:solidFill>
            <a:schemeClr val="accent2">
              <a:lumMod val="40000"/>
              <a:lumOff val="60000"/>
              <a:alpha val="5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DTS</a:t>
            </a:r>
          </a:p>
        </p:txBody>
      </p:sp>
      <p:sp>
        <p:nvSpPr>
          <p:cNvPr id="69" name="Flèche droite 68"/>
          <p:cNvSpPr/>
          <p:nvPr/>
        </p:nvSpPr>
        <p:spPr>
          <a:xfrm rot="1751356">
            <a:off x="4657725" y="2268538"/>
            <a:ext cx="273050" cy="304800"/>
          </a:xfrm>
          <a:prstGeom prst="rightArrow">
            <a:avLst/>
          </a:prstGeom>
          <a:solidFill>
            <a:schemeClr val="accent2">
              <a:lumMod val="40000"/>
              <a:lumOff val="60000"/>
              <a:alpha val="5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DTS</a:t>
            </a:r>
          </a:p>
        </p:txBody>
      </p:sp>
      <p:sp>
        <p:nvSpPr>
          <p:cNvPr id="70" name="Flèche droite 69"/>
          <p:cNvSpPr/>
          <p:nvPr/>
        </p:nvSpPr>
        <p:spPr>
          <a:xfrm>
            <a:off x="5281613" y="2301875"/>
            <a:ext cx="274637" cy="304800"/>
          </a:xfrm>
          <a:prstGeom prst="rightArrow">
            <a:avLst/>
          </a:prstGeom>
          <a:solidFill>
            <a:schemeClr val="accent2">
              <a:lumMod val="40000"/>
              <a:lumOff val="60000"/>
              <a:alpha val="5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DTS</a:t>
            </a:r>
          </a:p>
        </p:txBody>
      </p:sp>
      <p:sp>
        <p:nvSpPr>
          <p:cNvPr id="76" name="Double flèche horizontale 75"/>
          <p:cNvSpPr/>
          <p:nvPr/>
        </p:nvSpPr>
        <p:spPr>
          <a:xfrm>
            <a:off x="5232400" y="2728913"/>
            <a:ext cx="320675" cy="306387"/>
          </a:xfrm>
          <a:prstGeom prst="leftRightArrow">
            <a:avLst/>
          </a:prstGeom>
          <a:solidFill>
            <a:schemeClr val="accent2">
              <a:lumMod val="40000"/>
              <a:lumOff val="60000"/>
              <a:alpha val="5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DTS</a:t>
            </a:r>
          </a:p>
        </p:txBody>
      </p:sp>
      <p:sp>
        <p:nvSpPr>
          <p:cNvPr id="53" name="Flèche droite 52"/>
          <p:cNvSpPr/>
          <p:nvPr/>
        </p:nvSpPr>
        <p:spPr>
          <a:xfrm rot="19776795">
            <a:off x="2600325" y="2052638"/>
            <a:ext cx="365125" cy="304800"/>
          </a:xfrm>
          <a:prstGeom prst="rightArrow">
            <a:avLst/>
          </a:prstGeom>
          <a:solidFill>
            <a:schemeClr val="bg2">
              <a:lumMod val="75000"/>
            </a:scheme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TPT</a:t>
            </a:r>
          </a:p>
        </p:txBody>
      </p:sp>
      <p:sp>
        <p:nvSpPr>
          <p:cNvPr id="4" name="Flèche courbée vers la gauche 3"/>
          <p:cNvSpPr/>
          <p:nvPr/>
        </p:nvSpPr>
        <p:spPr>
          <a:xfrm>
            <a:off x="2528888" y="2454275"/>
            <a:ext cx="163512" cy="354013"/>
          </a:xfrm>
          <a:prstGeom prst="curvedLeftArrow">
            <a:avLst/>
          </a:prstGeom>
          <a:solidFill>
            <a:schemeClr val="bg2">
              <a:lumMod val="75000"/>
            </a:schemeClr>
          </a:solidFill>
          <a:ln>
            <a:solidFill>
              <a:srgbClr val="996633"/>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auto">
              <a:spcBef>
                <a:spcPts val="0"/>
              </a:spcBef>
              <a:spcAft>
                <a:spcPts val="0"/>
              </a:spcAft>
              <a:defRPr/>
            </a:pPr>
            <a:endParaRPr lang="fr-FR" sz="1400" dirty="0">
              <a:solidFill>
                <a:prstClr val="black"/>
              </a:solidFill>
              <a:latin typeface="Arial"/>
              <a:cs typeface="Arial"/>
            </a:endParaRPr>
          </a:p>
        </p:txBody>
      </p:sp>
      <p:sp>
        <p:nvSpPr>
          <p:cNvPr id="183" name="Cylindre 182"/>
          <p:cNvSpPr/>
          <p:nvPr/>
        </p:nvSpPr>
        <p:spPr>
          <a:xfrm>
            <a:off x="2338388" y="2189163"/>
            <a:ext cx="271462" cy="444500"/>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r>
              <a:rPr lang="fr-FR" sz="1100" dirty="0">
                <a:solidFill>
                  <a:prstClr val="black"/>
                </a:solidFill>
              </a:rPr>
              <a:t>I0</a:t>
            </a:r>
          </a:p>
          <a:p>
            <a:pPr algn="ctr" fontAlgn="auto">
              <a:spcBef>
                <a:spcPts val="0"/>
              </a:spcBef>
              <a:spcAft>
                <a:spcPts val="0"/>
              </a:spcAft>
              <a:defRPr/>
            </a:pPr>
            <a:endParaRPr lang="fr-FR" sz="1100" dirty="0">
              <a:solidFill>
                <a:prstClr val="black"/>
              </a:solidFill>
            </a:endParaRPr>
          </a:p>
        </p:txBody>
      </p:sp>
      <p:sp>
        <p:nvSpPr>
          <p:cNvPr id="47" name="Cylindre 46"/>
          <p:cNvSpPr/>
          <p:nvPr/>
        </p:nvSpPr>
        <p:spPr>
          <a:xfrm>
            <a:off x="2239963" y="2447925"/>
            <a:ext cx="269875" cy="444500"/>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r>
              <a:rPr lang="fr-FR" sz="1100" dirty="0">
                <a:solidFill>
                  <a:prstClr val="black"/>
                </a:solidFill>
              </a:rPr>
              <a:t>I1</a:t>
            </a:r>
          </a:p>
          <a:p>
            <a:pPr algn="ctr" fontAlgn="auto">
              <a:spcBef>
                <a:spcPts val="0"/>
              </a:spcBef>
              <a:spcAft>
                <a:spcPts val="0"/>
              </a:spcAft>
              <a:defRPr/>
            </a:pPr>
            <a:endParaRPr lang="fr-FR" sz="1100" dirty="0">
              <a:solidFill>
                <a:prstClr val="black"/>
              </a:solidFill>
            </a:endParaRPr>
          </a:p>
        </p:txBody>
      </p:sp>
      <p:sp>
        <p:nvSpPr>
          <p:cNvPr id="14456" name="ZoneTexte 4"/>
          <p:cNvSpPr txBox="1">
            <a:spLocks noChangeArrowheads="1"/>
          </p:cNvSpPr>
          <p:nvPr/>
        </p:nvSpPr>
        <p:spPr bwMode="auto">
          <a:xfrm>
            <a:off x="2720975" y="2586038"/>
            <a:ext cx="844550"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800">
                <a:solidFill>
                  <a:srgbClr val="000000"/>
                </a:solidFill>
                <a:latin typeface="Calibri" pitchFamily="34" charset="0"/>
              </a:rPr>
              <a:t>Calcul </a:t>
            </a:r>
          </a:p>
          <a:p>
            <a:pPr eaLnBrk="1" hangingPunct="1"/>
            <a:r>
              <a:rPr lang="fr-FR" altLang="fr-FR" sz="800">
                <a:solidFill>
                  <a:srgbClr val="000000"/>
                </a:solidFill>
                <a:latin typeface="Calibri" pitchFamily="34" charset="0"/>
              </a:rPr>
              <a:t>delta</a:t>
            </a:r>
          </a:p>
        </p:txBody>
      </p:sp>
      <p:sp>
        <p:nvSpPr>
          <p:cNvPr id="192" name="Rectangle 191"/>
          <p:cNvSpPr/>
          <p:nvPr/>
        </p:nvSpPr>
        <p:spPr>
          <a:xfrm>
            <a:off x="68263" y="3125788"/>
            <a:ext cx="1897062" cy="1182687"/>
          </a:xfrm>
          <a:prstGeom prst="rect">
            <a:avLst/>
          </a:prstGeom>
          <a:solidFill>
            <a:schemeClr val="accent3">
              <a:alpha val="3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a:solidFill>
                <a:prstClr val="white"/>
              </a:solidFill>
            </a:endParaRPr>
          </a:p>
        </p:txBody>
      </p:sp>
      <p:sp>
        <p:nvSpPr>
          <p:cNvPr id="193" name="Rectangle 192"/>
          <p:cNvSpPr/>
          <p:nvPr/>
        </p:nvSpPr>
        <p:spPr>
          <a:xfrm>
            <a:off x="130175" y="3252788"/>
            <a:ext cx="1889125" cy="1162050"/>
          </a:xfrm>
          <a:prstGeom prst="rect">
            <a:avLst/>
          </a:prstGeom>
          <a:solidFill>
            <a:schemeClr val="accent3">
              <a:alpha val="30000"/>
            </a:schemeClr>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194" name="Rectangle 193"/>
          <p:cNvSpPr/>
          <p:nvPr/>
        </p:nvSpPr>
        <p:spPr>
          <a:xfrm>
            <a:off x="969963" y="3279775"/>
            <a:ext cx="323850" cy="358775"/>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195" name="Rectangle 194"/>
          <p:cNvSpPr/>
          <p:nvPr/>
        </p:nvSpPr>
        <p:spPr>
          <a:xfrm>
            <a:off x="1006475" y="3375025"/>
            <a:ext cx="325438" cy="360363"/>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14461" name="ZoneTexte 196"/>
          <p:cNvSpPr txBox="1">
            <a:spLocks noChangeArrowheads="1"/>
          </p:cNvSpPr>
          <p:nvPr/>
        </p:nvSpPr>
        <p:spPr bwMode="auto">
          <a:xfrm>
            <a:off x="46038" y="3098800"/>
            <a:ext cx="342900"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b="1">
                <a:solidFill>
                  <a:srgbClr val="000000"/>
                </a:solidFill>
                <a:latin typeface="Calibri" pitchFamily="34" charset="0"/>
              </a:rPr>
              <a:t>OPEN</a:t>
            </a:r>
          </a:p>
        </p:txBody>
      </p:sp>
      <p:sp>
        <p:nvSpPr>
          <p:cNvPr id="14462" name="ZoneTexte 197"/>
          <p:cNvSpPr txBox="1">
            <a:spLocks noChangeArrowheads="1"/>
          </p:cNvSpPr>
          <p:nvPr/>
        </p:nvSpPr>
        <p:spPr bwMode="auto">
          <a:xfrm>
            <a:off x="139700" y="3263900"/>
            <a:ext cx="741363" cy="21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a:solidFill>
                  <a:srgbClr val="000000"/>
                </a:solidFill>
                <a:latin typeface="Calibri" pitchFamily="34" charset="0"/>
              </a:rPr>
              <a:t>Quai de dépôt</a:t>
            </a:r>
          </a:p>
        </p:txBody>
      </p:sp>
      <p:sp>
        <p:nvSpPr>
          <p:cNvPr id="199" name="Rectangle 198"/>
          <p:cNvSpPr/>
          <p:nvPr/>
        </p:nvSpPr>
        <p:spPr>
          <a:xfrm>
            <a:off x="1006475" y="3836988"/>
            <a:ext cx="325438" cy="360362"/>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200" name="Rectangle 199"/>
          <p:cNvSpPr/>
          <p:nvPr/>
        </p:nvSpPr>
        <p:spPr>
          <a:xfrm>
            <a:off x="1063625" y="3910013"/>
            <a:ext cx="323850" cy="358775"/>
          </a:xfrm>
          <a:prstGeom prst="rect">
            <a:avLst/>
          </a:prstGeom>
          <a:solidFill>
            <a:schemeClr val="accent3"/>
          </a:solidFill>
          <a:ln w="12700">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ctr" fontAlgn="auto">
              <a:spcBef>
                <a:spcPts val="0"/>
              </a:spcBef>
              <a:spcAft>
                <a:spcPts val="0"/>
              </a:spcAft>
              <a:defRPr/>
            </a:pPr>
            <a:endParaRPr lang="fr-FR" sz="800" dirty="0">
              <a:solidFill>
                <a:prstClr val="white"/>
              </a:solidFill>
            </a:endParaRPr>
          </a:p>
        </p:txBody>
      </p:sp>
      <p:sp>
        <p:nvSpPr>
          <p:cNvPr id="14465" name="ZoneTexte 203"/>
          <p:cNvSpPr txBox="1">
            <a:spLocks noChangeArrowheads="1"/>
          </p:cNvSpPr>
          <p:nvPr/>
        </p:nvSpPr>
        <p:spPr bwMode="auto">
          <a:xfrm>
            <a:off x="982663" y="3368675"/>
            <a:ext cx="485775"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a:solidFill>
                  <a:srgbClr val="000000"/>
                </a:solidFill>
                <a:latin typeface="Calibri" pitchFamily="34" charset="0"/>
              </a:rPr>
              <a:t>Données</a:t>
            </a:r>
          </a:p>
          <a:p>
            <a:pPr eaLnBrk="1" hangingPunct="1"/>
            <a:r>
              <a:rPr lang="fr-FR" altLang="fr-FR" sz="900">
                <a:solidFill>
                  <a:srgbClr val="000000"/>
                </a:solidFill>
                <a:latin typeface="Calibri" pitchFamily="34" charset="0"/>
              </a:rPr>
              <a:t>de Prod</a:t>
            </a:r>
          </a:p>
        </p:txBody>
      </p:sp>
      <p:sp>
        <p:nvSpPr>
          <p:cNvPr id="14466" name="ZoneTexte 204"/>
          <p:cNvSpPr txBox="1">
            <a:spLocks noChangeArrowheads="1"/>
          </p:cNvSpPr>
          <p:nvPr/>
        </p:nvSpPr>
        <p:spPr bwMode="auto">
          <a:xfrm>
            <a:off x="1063625" y="3910013"/>
            <a:ext cx="461963"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a:solidFill>
                  <a:srgbClr val="000000"/>
                </a:solidFill>
                <a:latin typeface="Calibri" pitchFamily="34" charset="0"/>
              </a:rPr>
              <a:t>Listes </a:t>
            </a:r>
          </a:p>
          <a:p>
            <a:pPr eaLnBrk="1" hangingPunct="1"/>
            <a:r>
              <a:rPr lang="fr-FR" altLang="fr-FR" sz="900">
                <a:solidFill>
                  <a:srgbClr val="000000"/>
                </a:solidFill>
                <a:latin typeface="Calibri" pitchFamily="34" charset="0"/>
              </a:rPr>
              <a:t>étoffées</a:t>
            </a:r>
          </a:p>
        </p:txBody>
      </p:sp>
      <p:sp>
        <p:nvSpPr>
          <p:cNvPr id="206" name="Virage 205"/>
          <p:cNvSpPr/>
          <p:nvPr/>
        </p:nvSpPr>
        <p:spPr>
          <a:xfrm rot="16200000" flipV="1">
            <a:off x="2743200" y="1795463"/>
            <a:ext cx="1177925" cy="3686175"/>
          </a:xfrm>
          <a:prstGeom prst="bentArrow">
            <a:avLst>
              <a:gd name="adj1" fmla="val 14020"/>
              <a:gd name="adj2" fmla="val 8023"/>
              <a:gd name="adj3" fmla="val 23910"/>
              <a:gd name="adj4" fmla="val 28117"/>
            </a:avLst>
          </a:prstGeom>
          <a:solidFill>
            <a:schemeClr val="accent2">
              <a:lumMod val="40000"/>
              <a:lumOff val="60000"/>
              <a:alpha val="5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endParaRPr lang="fr-FR" sz="900" dirty="0">
              <a:solidFill>
                <a:prstClr val="black"/>
              </a:solidFill>
            </a:endParaRPr>
          </a:p>
        </p:txBody>
      </p:sp>
      <p:sp>
        <p:nvSpPr>
          <p:cNvPr id="14468" name="ZoneTexte 206"/>
          <p:cNvSpPr txBox="1">
            <a:spLocks noChangeArrowheads="1"/>
          </p:cNvSpPr>
          <p:nvPr/>
        </p:nvSpPr>
        <p:spPr bwMode="auto">
          <a:xfrm>
            <a:off x="3779838" y="4083050"/>
            <a:ext cx="844550" cy="16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b"/>
          <a:lstStyle>
            <a:lvl1pPr defTabSz="457200" eaLnBrk="0" hangingPunct="0">
              <a:defRPr>
                <a:solidFill>
                  <a:schemeClr val="tx1"/>
                </a:solidFill>
                <a:latin typeface="Arial" charset="0"/>
                <a:cs typeface="Arial" charset="0"/>
              </a:defRPr>
            </a:lvl1pPr>
            <a:lvl2pPr marL="742950" indent="-285750" defTabSz="457200" eaLnBrk="0" hangingPunct="0">
              <a:defRPr>
                <a:solidFill>
                  <a:schemeClr val="tx1"/>
                </a:solidFill>
                <a:latin typeface="Arial" charset="0"/>
                <a:cs typeface="Arial" charset="0"/>
              </a:defRPr>
            </a:lvl2pPr>
            <a:lvl3pPr marL="1143000" indent="-228600" defTabSz="457200" eaLnBrk="0" hangingPunct="0">
              <a:defRPr>
                <a:solidFill>
                  <a:schemeClr val="tx1"/>
                </a:solidFill>
                <a:latin typeface="Arial" charset="0"/>
                <a:cs typeface="Arial" charset="0"/>
              </a:defRPr>
            </a:lvl3pPr>
            <a:lvl4pPr marL="1600200" indent="-228600" defTabSz="457200" eaLnBrk="0" hangingPunct="0">
              <a:defRPr>
                <a:solidFill>
                  <a:schemeClr val="tx1"/>
                </a:solidFill>
                <a:latin typeface="Arial" charset="0"/>
                <a:cs typeface="Arial" charset="0"/>
              </a:defRPr>
            </a:lvl4pPr>
            <a:lvl5pPr marL="2057400" indent="-228600" defTabSz="457200" eaLnBrk="0" hangingPunct="0">
              <a:defRPr>
                <a:solidFill>
                  <a:schemeClr val="tx1"/>
                </a:solidFill>
                <a:latin typeface="Arial" charset="0"/>
                <a:cs typeface="Arial" charset="0"/>
              </a:defRPr>
            </a:lvl5pPr>
            <a:lvl6pPr marL="2514600" indent="-228600" defTabSz="457200" eaLnBrk="0" fontAlgn="base" hangingPunct="0">
              <a:spcBef>
                <a:spcPct val="0"/>
              </a:spcBef>
              <a:spcAft>
                <a:spcPct val="0"/>
              </a:spcAft>
              <a:defRPr>
                <a:solidFill>
                  <a:schemeClr val="tx1"/>
                </a:solidFill>
                <a:latin typeface="Arial" charset="0"/>
                <a:cs typeface="Arial" charset="0"/>
              </a:defRPr>
            </a:lvl6pPr>
            <a:lvl7pPr marL="2971800" indent="-228600" defTabSz="457200" eaLnBrk="0" fontAlgn="base" hangingPunct="0">
              <a:spcBef>
                <a:spcPct val="0"/>
              </a:spcBef>
              <a:spcAft>
                <a:spcPct val="0"/>
              </a:spcAft>
              <a:defRPr>
                <a:solidFill>
                  <a:schemeClr val="tx1"/>
                </a:solidFill>
                <a:latin typeface="Arial" charset="0"/>
                <a:cs typeface="Arial" charset="0"/>
              </a:defRPr>
            </a:lvl7pPr>
            <a:lvl8pPr marL="3429000" indent="-228600" defTabSz="457200" eaLnBrk="0" fontAlgn="base" hangingPunct="0">
              <a:spcBef>
                <a:spcPct val="0"/>
              </a:spcBef>
              <a:spcAft>
                <a:spcPct val="0"/>
              </a:spcAft>
              <a:defRPr>
                <a:solidFill>
                  <a:schemeClr val="tx1"/>
                </a:solidFill>
                <a:latin typeface="Arial" charset="0"/>
                <a:cs typeface="Arial" charset="0"/>
              </a:defRPr>
            </a:lvl8pPr>
            <a:lvl9pPr marL="3886200" indent="-228600" defTabSz="4572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z="900">
                <a:solidFill>
                  <a:srgbClr val="000000"/>
                </a:solidFill>
                <a:latin typeface="Calibri" pitchFamily="34" charset="0"/>
              </a:rPr>
              <a:t>DTS</a:t>
            </a:r>
          </a:p>
        </p:txBody>
      </p:sp>
      <p:sp>
        <p:nvSpPr>
          <p:cNvPr id="209" name="Cylindre 208"/>
          <p:cNvSpPr/>
          <p:nvPr/>
        </p:nvSpPr>
        <p:spPr>
          <a:xfrm>
            <a:off x="4827588" y="1843088"/>
            <a:ext cx="234950" cy="309562"/>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lstStyle/>
          <a:p>
            <a:pPr algn="ctr" fontAlgn="auto">
              <a:spcBef>
                <a:spcPts val="0"/>
              </a:spcBef>
              <a:spcAft>
                <a:spcPts val="0"/>
              </a:spcAft>
              <a:defRPr/>
            </a:pPr>
            <a:r>
              <a:rPr lang="fr-FR" sz="800" dirty="0">
                <a:solidFill>
                  <a:prstClr val="black"/>
                </a:solidFill>
              </a:rPr>
              <a:t>RJT2</a:t>
            </a:r>
          </a:p>
        </p:txBody>
      </p:sp>
      <p:sp>
        <p:nvSpPr>
          <p:cNvPr id="14470" name="ZoneTexte 209"/>
          <p:cNvSpPr txBox="1">
            <a:spLocks noChangeArrowheads="1"/>
          </p:cNvSpPr>
          <p:nvPr/>
        </p:nvSpPr>
        <p:spPr bwMode="auto">
          <a:xfrm>
            <a:off x="4805363" y="3281363"/>
            <a:ext cx="5937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900">
                <a:solidFill>
                  <a:srgbClr val="000000"/>
                </a:solidFill>
                <a:latin typeface="Calibri" pitchFamily="34" charset="0"/>
              </a:rPr>
              <a:t>calcul </a:t>
            </a:r>
          </a:p>
          <a:p>
            <a:pPr algn="ctr" eaLnBrk="1" hangingPunct="1"/>
            <a:r>
              <a:rPr lang="fr-FR" altLang="fr-FR" sz="900">
                <a:solidFill>
                  <a:srgbClr val="000000"/>
                </a:solidFill>
                <a:latin typeface="Calibri" pitchFamily="34" charset="0"/>
              </a:rPr>
              <a:t>indicateurs</a:t>
            </a:r>
          </a:p>
        </p:txBody>
      </p:sp>
      <p:sp>
        <p:nvSpPr>
          <p:cNvPr id="14471" name="ZoneTexte 210"/>
          <p:cNvSpPr txBox="1">
            <a:spLocks noChangeArrowheads="1"/>
          </p:cNvSpPr>
          <p:nvPr/>
        </p:nvSpPr>
        <p:spPr bwMode="auto">
          <a:xfrm>
            <a:off x="4692650" y="2967038"/>
            <a:ext cx="8175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36000" tIns="36000" rIns="36000" bIns="36000"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r>
              <a:rPr lang="fr-FR" altLang="fr-FR" sz="900">
                <a:solidFill>
                  <a:srgbClr val="000000"/>
                </a:solidFill>
                <a:latin typeface="Calibri" pitchFamily="34" charset="0"/>
              </a:rPr>
              <a:t>enrichissement </a:t>
            </a:r>
          </a:p>
          <a:p>
            <a:pPr algn="ctr" eaLnBrk="1" hangingPunct="1"/>
            <a:r>
              <a:rPr lang="fr-FR" altLang="fr-FR" sz="900">
                <a:solidFill>
                  <a:srgbClr val="000000"/>
                </a:solidFill>
                <a:latin typeface="Calibri" pitchFamily="34" charset="0"/>
              </a:rPr>
              <a:t>chargement</a:t>
            </a:r>
          </a:p>
        </p:txBody>
      </p:sp>
      <p:sp>
        <p:nvSpPr>
          <p:cNvPr id="138" name="Cylindre 137"/>
          <p:cNvSpPr/>
          <p:nvPr/>
        </p:nvSpPr>
        <p:spPr>
          <a:xfrm>
            <a:off x="5588000" y="3321050"/>
            <a:ext cx="784225" cy="795338"/>
          </a:xfrm>
          <a:prstGeom prst="can">
            <a:avLst/>
          </a:prstGeom>
          <a:solidFill>
            <a:schemeClr val="bg1">
              <a:lumMod val="75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endParaRPr lang="fr-FR" sz="1100" dirty="0">
              <a:solidFill>
                <a:prstClr val="black"/>
              </a:solidFill>
            </a:endParaRPr>
          </a:p>
          <a:p>
            <a:pPr algn="ctr" fontAlgn="auto">
              <a:spcBef>
                <a:spcPts val="0"/>
              </a:spcBef>
              <a:spcAft>
                <a:spcPts val="0"/>
              </a:spcAft>
              <a:defRPr/>
            </a:pPr>
            <a:r>
              <a:rPr lang="fr-FR" sz="1100" dirty="0">
                <a:solidFill>
                  <a:prstClr val="black"/>
                </a:solidFill>
              </a:rPr>
              <a:t>DTM</a:t>
            </a:r>
          </a:p>
          <a:p>
            <a:pPr algn="ctr" fontAlgn="auto">
              <a:spcBef>
                <a:spcPts val="0"/>
              </a:spcBef>
              <a:spcAft>
                <a:spcPts val="0"/>
              </a:spcAft>
              <a:defRPr/>
            </a:pPr>
            <a:endParaRPr lang="fr-FR" sz="1100" dirty="0">
              <a:solidFill>
                <a:prstClr val="black"/>
              </a:solidFill>
            </a:endParaRPr>
          </a:p>
        </p:txBody>
      </p:sp>
      <p:sp>
        <p:nvSpPr>
          <p:cNvPr id="168" name="Flèche droite 167"/>
          <p:cNvSpPr/>
          <p:nvPr/>
        </p:nvSpPr>
        <p:spPr>
          <a:xfrm rot="5400000">
            <a:off x="5790406" y="2882107"/>
            <a:ext cx="395287" cy="304800"/>
          </a:xfrm>
          <a:prstGeom prst="rightArrow">
            <a:avLst/>
          </a:prstGeom>
          <a:solidFill>
            <a:schemeClr val="accent2">
              <a:lumMod val="40000"/>
              <a:lumOff val="60000"/>
              <a:alpha val="50000"/>
            </a:schemeClr>
          </a:solidFill>
          <a:ln w="63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r>
              <a:rPr lang="fr-FR" sz="900" dirty="0">
                <a:solidFill>
                  <a:prstClr val="black"/>
                </a:solidFill>
              </a:rPr>
              <a:t>SQL</a:t>
            </a:r>
          </a:p>
        </p:txBody>
      </p:sp>
      <p:sp>
        <p:nvSpPr>
          <p:cNvPr id="169" name="Flèche droite 168"/>
          <p:cNvSpPr/>
          <p:nvPr/>
        </p:nvSpPr>
        <p:spPr>
          <a:xfrm rot="1370672">
            <a:off x="6338888" y="4240213"/>
            <a:ext cx="833437" cy="158750"/>
          </a:xfrm>
          <a:prstGeom prst="rightArrow">
            <a:avLst/>
          </a:prstGeom>
          <a:solidFill>
            <a:srgbClr val="66CCFF">
              <a:alpha val="49804"/>
            </a:srgbClr>
          </a:solidFill>
          <a:ln w="12700">
            <a:solidFill>
              <a:srgbClr val="996633"/>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anchor="ctr"/>
          <a:lstStyle/>
          <a:p>
            <a:pPr algn="ctr" fontAlgn="auto">
              <a:spcBef>
                <a:spcPts val="0"/>
              </a:spcBef>
              <a:spcAft>
                <a:spcPts val="0"/>
              </a:spcAft>
              <a:defRPr/>
            </a:pPr>
            <a:endParaRPr lang="fr-FR" sz="900" dirty="0">
              <a:solidFill>
                <a:prstClr val="black"/>
              </a:solidFill>
            </a:endParaRPr>
          </a:p>
        </p:txBody>
      </p:sp>
      <p:sp>
        <p:nvSpPr>
          <p:cNvPr id="14475"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23418848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p:cNvSpPr>
            <a:spLocks noGrp="1"/>
          </p:cNvSpPr>
          <p:nvPr>
            <p:ph idx="1"/>
          </p:nvPr>
        </p:nvSpPr>
        <p:spPr>
          <a:xfrm>
            <a:off x="5048250" y="1096963"/>
            <a:ext cx="3787775" cy="5218112"/>
          </a:xfrm>
        </p:spPr>
        <p:txBody>
          <a:bodyPr/>
          <a:lstStyle/>
          <a:p>
            <a:pPr algn="just" eaLnBrk="1" hangingPunct="1">
              <a:lnSpc>
                <a:spcPct val="150000"/>
              </a:lnSpc>
              <a:defRPr/>
            </a:pPr>
            <a:r>
              <a:rPr lang="fr-FR" sz="1050" dirty="0">
                <a:solidFill>
                  <a:schemeClr val="accent6">
                    <a:lumMod val="75000"/>
                  </a:schemeClr>
                </a:solidFill>
              </a:rPr>
              <a:t>SI Décisionnel (SID)</a:t>
            </a:r>
          </a:p>
          <a:p>
            <a:pPr lvl="1" algn="just" eaLnBrk="1" hangingPunct="1">
              <a:lnSpc>
                <a:spcPct val="150000"/>
              </a:lnSpc>
              <a:defRPr/>
            </a:pPr>
            <a:r>
              <a:rPr lang="fr-FR" sz="1050" dirty="0"/>
              <a:t>Désigne le SI qui est dédié au </a:t>
            </a:r>
            <a:r>
              <a:rPr lang="fr-FR" sz="1050" b="1" dirty="0">
                <a:solidFill>
                  <a:schemeClr val="accent4">
                    <a:lumMod val="75000"/>
                  </a:schemeClr>
                </a:solidFill>
              </a:rPr>
              <a:t>management de l'entreprise</a:t>
            </a:r>
            <a:r>
              <a:rPr lang="fr-FR" sz="1050" dirty="0"/>
              <a:t> pour l’aider au pilotage de l'activité : il est donc </a:t>
            </a:r>
            <a:r>
              <a:rPr lang="fr-FR" sz="1050" b="1" dirty="0">
                <a:solidFill>
                  <a:schemeClr val="accent4">
                    <a:lumMod val="75000"/>
                  </a:schemeClr>
                </a:solidFill>
              </a:rPr>
              <a:t>indirectement opérationnel</a:t>
            </a:r>
          </a:p>
          <a:p>
            <a:pPr lvl="1" algn="just" eaLnBrk="1" hangingPunct="1">
              <a:lnSpc>
                <a:spcPct val="150000"/>
              </a:lnSpc>
              <a:defRPr/>
            </a:pPr>
            <a:r>
              <a:rPr lang="fr-FR" sz="1050" dirty="0"/>
              <a:t>Il apporte au décideur </a:t>
            </a:r>
            <a:r>
              <a:rPr lang="fr-FR" sz="1050" b="1" dirty="0">
                <a:solidFill>
                  <a:schemeClr val="accent4">
                    <a:lumMod val="75000"/>
                  </a:schemeClr>
                </a:solidFill>
              </a:rPr>
              <a:t>une vision transversale de l'entreprise </a:t>
            </a:r>
            <a:r>
              <a:rPr lang="fr-FR" altLang="fr-FR" sz="1050" dirty="0"/>
              <a:t> </a:t>
            </a:r>
          </a:p>
          <a:p>
            <a:pPr lvl="1" algn="just" eaLnBrk="1" hangingPunct="1">
              <a:lnSpc>
                <a:spcPct val="150000"/>
              </a:lnSpc>
              <a:defRPr/>
            </a:pPr>
            <a:r>
              <a:rPr lang="fr-FR" sz="1050" dirty="0"/>
              <a:t>Il permet également à la </a:t>
            </a:r>
            <a:r>
              <a:rPr lang="fr-FR" sz="1050" b="1" dirty="0">
                <a:solidFill>
                  <a:schemeClr val="accent4">
                    <a:lumMod val="75000"/>
                  </a:schemeClr>
                </a:solidFill>
              </a:rPr>
              <a:t>population « analystes et consommateurs » </a:t>
            </a:r>
            <a:r>
              <a:rPr lang="fr-FR" sz="1050" dirty="0"/>
              <a:t>de disposer d’informations pertinentes pour leurs besoins d’analyse et de suivi</a:t>
            </a:r>
          </a:p>
          <a:p>
            <a:pPr algn="just" eaLnBrk="1" hangingPunct="1">
              <a:lnSpc>
                <a:spcPct val="150000"/>
              </a:lnSpc>
              <a:defRPr/>
            </a:pPr>
            <a:endParaRPr lang="fr-FR" sz="1050" dirty="0" smtClean="0">
              <a:solidFill>
                <a:schemeClr val="accent6">
                  <a:lumMod val="75000"/>
                </a:schemeClr>
              </a:solidFill>
            </a:endParaRPr>
          </a:p>
          <a:p>
            <a:pPr algn="just" eaLnBrk="1" hangingPunct="1">
              <a:lnSpc>
                <a:spcPct val="150000"/>
              </a:lnSpc>
              <a:defRPr/>
            </a:pPr>
            <a:r>
              <a:rPr lang="fr-FR" sz="1050" dirty="0" smtClean="0">
                <a:solidFill>
                  <a:schemeClr val="accent6">
                    <a:lumMod val="75000"/>
                  </a:schemeClr>
                </a:solidFill>
              </a:rPr>
              <a:t>SI </a:t>
            </a:r>
            <a:r>
              <a:rPr lang="fr-FR" sz="1050" dirty="0">
                <a:solidFill>
                  <a:schemeClr val="accent6">
                    <a:lumMod val="75000"/>
                  </a:schemeClr>
                </a:solidFill>
              </a:rPr>
              <a:t>Opérationnel </a:t>
            </a:r>
            <a:r>
              <a:rPr lang="fr-FR" sz="1050" dirty="0" smtClean="0">
                <a:solidFill>
                  <a:schemeClr val="accent6">
                    <a:lumMod val="75000"/>
                  </a:schemeClr>
                </a:solidFill>
              </a:rPr>
              <a:t>(SIO) </a:t>
            </a:r>
          </a:p>
          <a:p>
            <a:pPr lvl="1" eaLnBrk="1" hangingPunct="1">
              <a:lnSpc>
                <a:spcPct val="150000"/>
              </a:lnSpc>
              <a:defRPr/>
            </a:pPr>
            <a:r>
              <a:rPr lang="fr-FR" sz="1050" dirty="0"/>
              <a:t>D</a:t>
            </a:r>
            <a:r>
              <a:rPr lang="fr-FR" sz="1050" dirty="0" smtClean="0"/>
              <a:t>ésigne </a:t>
            </a:r>
            <a:r>
              <a:rPr lang="fr-FR" sz="1050" dirty="0"/>
              <a:t>le SI qui est </a:t>
            </a:r>
            <a:r>
              <a:rPr lang="fr-FR" sz="1050" b="1" dirty="0">
                <a:solidFill>
                  <a:schemeClr val="accent4">
                    <a:lumMod val="75000"/>
                  </a:schemeClr>
                </a:solidFill>
              </a:rPr>
              <a:t>dédié aux métiers de la banque</a:t>
            </a:r>
            <a:r>
              <a:rPr lang="fr-FR" sz="1050" dirty="0"/>
              <a:t> pour assister les CR dans leurs tâches quotidiennes de </a:t>
            </a:r>
            <a:r>
              <a:rPr lang="fr-FR" sz="1050" dirty="0" smtClean="0"/>
              <a:t>gestion </a:t>
            </a:r>
            <a:r>
              <a:rPr lang="fr-FR" sz="1050" dirty="0"/>
              <a:t>: il est donc </a:t>
            </a:r>
            <a:r>
              <a:rPr lang="fr-FR" sz="1050" b="1" dirty="0">
                <a:solidFill>
                  <a:schemeClr val="accent4">
                    <a:lumMod val="75000"/>
                  </a:schemeClr>
                </a:solidFill>
              </a:rPr>
              <a:t>directement </a:t>
            </a:r>
            <a:r>
              <a:rPr lang="fr-FR" sz="1050" b="1" dirty="0" smtClean="0">
                <a:solidFill>
                  <a:schemeClr val="accent4">
                    <a:lumMod val="75000"/>
                  </a:schemeClr>
                </a:solidFill>
              </a:rPr>
              <a:t>opérationnel</a:t>
            </a:r>
            <a:endParaRPr lang="fr-FR" sz="1050" dirty="0" smtClean="0"/>
          </a:p>
          <a:p>
            <a:pPr lvl="2" algn="just" eaLnBrk="1" hangingPunct="1">
              <a:lnSpc>
                <a:spcPct val="150000"/>
              </a:lnSpc>
              <a:defRPr/>
            </a:pPr>
            <a:endParaRPr lang="fr-FR" sz="1050" dirty="0"/>
          </a:p>
        </p:txBody>
      </p:sp>
      <p:sp>
        <p:nvSpPr>
          <p:cNvPr id="15363" name="Titre 2"/>
          <p:cNvSpPr>
            <a:spLocks noGrp="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mtClean="0">
                <a:latin typeface="Arial" charset="0"/>
                <a:cs typeface="Arial" charset="0"/>
              </a:rPr>
              <a:t>Deux SI au service des Caisses Régionales</a:t>
            </a:r>
          </a:p>
        </p:txBody>
      </p:sp>
      <p:graphicFrame>
        <p:nvGraphicFramePr>
          <p:cNvPr id="5" name="Diagramme 4"/>
          <p:cNvGraphicFramePr/>
          <p:nvPr/>
        </p:nvGraphicFramePr>
        <p:xfrm>
          <a:off x="211668" y="990599"/>
          <a:ext cx="4834465" cy="53797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èche droite rayée 5"/>
          <p:cNvSpPr/>
          <p:nvPr/>
        </p:nvSpPr>
        <p:spPr>
          <a:xfrm rot="19057735">
            <a:off x="4695825" y="1173163"/>
            <a:ext cx="392113" cy="711200"/>
          </a:xfrm>
          <a:prstGeom prst="stripedRightArrow">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sz="1400" dirty="0">
              <a:latin typeface="Arial"/>
              <a:cs typeface="Arial"/>
            </a:endParaRPr>
          </a:p>
        </p:txBody>
      </p:sp>
      <p:sp>
        <p:nvSpPr>
          <p:cNvPr id="7" name="Flèche droite rayée 6"/>
          <p:cNvSpPr/>
          <p:nvPr/>
        </p:nvSpPr>
        <p:spPr>
          <a:xfrm rot="3036939">
            <a:off x="4625976" y="3713162"/>
            <a:ext cx="469900" cy="593725"/>
          </a:xfrm>
          <a:prstGeom prst="stripedRightArrow">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fr-FR" sz="1400" dirty="0">
              <a:latin typeface="Arial"/>
              <a:cs typeface="Arial"/>
            </a:endParaRPr>
          </a:p>
        </p:txBody>
      </p:sp>
      <p:sp>
        <p:nvSpPr>
          <p:cNvPr id="15367"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9233559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ctrTitle"/>
          </p:nvPr>
        </p:nvSpPr>
        <p:spPr bwMode="auto">
          <a:xfrm>
            <a:off x="683568" y="1340768"/>
            <a:ext cx="7772400" cy="468213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hangingPunct="1"/>
            <a:r>
              <a:rPr lang="fr-FR" altLang="fr-FR" sz="1600" dirty="0" smtClean="0">
                <a:latin typeface="Arial" charset="0"/>
                <a:cs typeface="Arial" charset="0"/>
              </a:rPr>
              <a:t>Glossaire:</a:t>
            </a:r>
            <a:br>
              <a:rPr lang="fr-FR" altLang="fr-FR" sz="1600" dirty="0" smtClean="0">
                <a:latin typeface="Arial" charset="0"/>
                <a:cs typeface="Arial" charset="0"/>
              </a:rPr>
            </a:br>
            <a:r>
              <a:rPr lang="fr-FR" altLang="fr-FR" dirty="0" smtClean="0">
                <a:latin typeface="Arial" charset="0"/>
                <a:cs typeface="Arial" charset="0"/>
              </a:rPr>
              <a:t/>
            </a:r>
            <a:br>
              <a:rPr lang="fr-FR" altLang="fr-FR" dirty="0" smtClean="0">
                <a:latin typeface="Arial" charset="0"/>
                <a:cs typeface="Arial" charset="0"/>
              </a:rPr>
            </a:br>
            <a:r>
              <a:rPr lang="fr-FR" altLang="fr-FR" sz="1400" dirty="0">
                <a:latin typeface="Arial" charset="0"/>
                <a:cs typeface="Arial" charset="0"/>
              </a:rPr>
              <a:t>	</a:t>
            </a:r>
            <a:r>
              <a:rPr lang="fr-FR" altLang="fr-FR" sz="1400" dirty="0" smtClean="0">
                <a:latin typeface="Arial" charset="0"/>
                <a:cs typeface="Arial" charset="0"/>
              </a:rPr>
              <a:t>DWH: </a:t>
            </a:r>
            <a:r>
              <a:rPr lang="fr-FR" altLang="fr-FR" sz="1400" dirty="0" err="1" smtClean="0">
                <a:latin typeface="Arial" charset="0"/>
                <a:cs typeface="Arial" charset="0"/>
              </a:rPr>
              <a:t>Dataware</a:t>
            </a:r>
            <a:r>
              <a:rPr lang="fr-FR" altLang="fr-FR" sz="1400" dirty="0" smtClean="0">
                <a:latin typeface="Arial" charset="0"/>
                <a:cs typeface="Arial" charset="0"/>
              </a:rPr>
              <a:t> V2</a:t>
            </a:r>
            <a:br>
              <a:rPr lang="fr-FR" altLang="fr-FR" sz="1400" dirty="0" smtClean="0">
                <a:latin typeface="Arial" charset="0"/>
                <a:cs typeface="Arial" charset="0"/>
              </a:rPr>
            </a:br>
            <a:r>
              <a:rPr lang="fr-FR" altLang="fr-FR" sz="1400" dirty="0">
                <a:latin typeface="Arial" charset="0"/>
                <a:cs typeface="Arial" charset="0"/>
              </a:rPr>
              <a:t>	</a:t>
            </a:r>
            <a:r>
              <a:rPr lang="fr-FR" altLang="fr-FR" sz="1400" dirty="0" smtClean="0">
                <a:latin typeface="Arial" charset="0"/>
                <a:cs typeface="Arial" charset="0"/>
              </a:rPr>
              <a:t>SID   : Système d’Information Décisionnel</a:t>
            </a:r>
            <a:br>
              <a:rPr lang="fr-FR" altLang="fr-FR" sz="1400" dirty="0" smtClean="0">
                <a:latin typeface="Arial" charset="0"/>
                <a:cs typeface="Arial" charset="0"/>
              </a:rPr>
            </a:br>
            <a:r>
              <a:rPr lang="fr-FR" altLang="fr-FR" sz="1400" dirty="0">
                <a:latin typeface="Arial" charset="0"/>
                <a:cs typeface="Arial" charset="0"/>
              </a:rPr>
              <a:t>	</a:t>
            </a:r>
            <a:r>
              <a:rPr lang="fr-FR" altLang="fr-FR" sz="1400" dirty="0" smtClean="0">
                <a:latin typeface="Arial" charset="0"/>
                <a:cs typeface="Arial" charset="0"/>
              </a:rPr>
              <a:t>SIO   : Système d’Information Opérationnel</a:t>
            </a:r>
            <a:br>
              <a:rPr lang="fr-FR" altLang="fr-FR" sz="1400" dirty="0" smtClean="0">
                <a:latin typeface="Arial" charset="0"/>
                <a:cs typeface="Arial" charset="0"/>
              </a:rPr>
            </a:br>
            <a:r>
              <a:rPr lang="fr-FR" altLang="fr-FR" sz="1400" dirty="0">
                <a:latin typeface="Arial" charset="0"/>
                <a:cs typeface="Arial" charset="0"/>
              </a:rPr>
              <a:t>	</a:t>
            </a:r>
            <a:r>
              <a:rPr lang="fr-FR" altLang="fr-FR" sz="1400" dirty="0" smtClean="0">
                <a:latin typeface="Arial" charset="0"/>
                <a:cs typeface="Arial" charset="0"/>
              </a:rPr>
              <a:t>BI     : Business Intelligence</a:t>
            </a:r>
            <a:br>
              <a:rPr lang="fr-FR" altLang="fr-FR" sz="1400" dirty="0" smtClean="0">
                <a:latin typeface="Arial" charset="0"/>
                <a:cs typeface="Arial" charset="0"/>
              </a:rPr>
            </a:br>
            <a:r>
              <a:rPr lang="fr-FR" altLang="fr-FR" sz="1400" dirty="0">
                <a:latin typeface="Arial" charset="0"/>
                <a:cs typeface="Arial" charset="0"/>
              </a:rPr>
              <a:t>	</a:t>
            </a:r>
            <a:r>
              <a:rPr lang="fr-FR" altLang="fr-FR" sz="1400" dirty="0" smtClean="0">
                <a:latin typeface="Arial" charset="0"/>
                <a:cs typeface="Arial" charset="0"/>
              </a:rPr>
              <a:t>PM   : Pole Métier</a:t>
            </a:r>
            <a:br>
              <a:rPr lang="fr-FR" altLang="fr-FR" sz="1400" dirty="0" smtClean="0">
                <a:latin typeface="Arial" charset="0"/>
                <a:cs typeface="Arial" charset="0"/>
              </a:rPr>
            </a:br>
            <a:r>
              <a:rPr lang="fr-FR" altLang="fr-FR" sz="1400" dirty="0">
                <a:latin typeface="Arial" charset="0"/>
                <a:cs typeface="Arial" charset="0"/>
              </a:rPr>
              <a:t>	</a:t>
            </a:r>
            <a:r>
              <a:rPr lang="fr-FR" altLang="fr-FR" sz="1400" dirty="0" smtClean="0">
                <a:latin typeface="Arial" charset="0"/>
                <a:cs typeface="Arial" charset="0"/>
              </a:rPr>
              <a:t>CR   : Caisse Régionale</a:t>
            </a:r>
            <a:br>
              <a:rPr lang="fr-FR" altLang="fr-FR" sz="1400" dirty="0" smtClean="0">
                <a:latin typeface="Arial" charset="0"/>
                <a:cs typeface="Arial" charset="0"/>
              </a:rPr>
            </a:br>
            <a:r>
              <a:rPr lang="fr-FR" altLang="fr-FR" sz="1400" dirty="0">
                <a:latin typeface="Arial" charset="0"/>
                <a:cs typeface="Arial" charset="0"/>
              </a:rPr>
              <a:t>	</a:t>
            </a:r>
            <a:r>
              <a:rPr lang="fr-FR" altLang="fr-FR" sz="1400" dirty="0" smtClean="0">
                <a:latin typeface="Arial" charset="0"/>
                <a:cs typeface="Arial" charset="0"/>
              </a:rPr>
              <a:t>EB   : Etude de Besoins </a:t>
            </a:r>
            <a:br>
              <a:rPr lang="fr-FR" altLang="fr-FR" sz="1400" dirty="0" smtClean="0">
                <a:latin typeface="Arial" charset="0"/>
                <a:cs typeface="Arial" charset="0"/>
              </a:rPr>
            </a:br>
            <a:r>
              <a:rPr lang="fr-FR" altLang="fr-FR" sz="1400" dirty="0" smtClean="0">
                <a:latin typeface="Arial" charset="0"/>
                <a:cs typeface="Arial" charset="0"/>
              </a:rPr>
              <a:t>	</a:t>
            </a:r>
            <a:r>
              <a:rPr lang="fr-FR" sz="1400" dirty="0" smtClean="0"/>
              <a:t>SGBD : Système de Gestion de Bases de Données</a:t>
            </a:r>
            <a:br>
              <a:rPr lang="fr-FR" sz="1400" dirty="0" smtClean="0"/>
            </a:br>
            <a:r>
              <a:rPr lang="fr-FR" sz="1400" dirty="0"/>
              <a:t>	</a:t>
            </a:r>
            <a:r>
              <a:rPr lang="fr-FR" sz="1400" dirty="0" smtClean="0"/>
              <a:t>MSTR : </a:t>
            </a:r>
            <a:r>
              <a:rPr lang="fr-FR" sz="1400" dirty="0" err="1" smtClean="0"/>
              <a:t>MicrcoStrategy</a:t>
            </a:r>
            <a:r>
              <a:rPr lang="fr-FR" sz="1400" dirty="0" smtClean="0"/>
              <a:t> </a:t>
            </a:r>
            <a:br>
              <a:rPr lang="fr-FR" sz="1400" dirty="0" smtClean="0"/>
            </a:br>
            <a:r>
              <a:rPr lang="fr-FR" sz="1400" dirty="0" smtClean="0"/>
              <a:t>	PUC: Poste Unifié Collaborateur</a:t>
            </a:r>
            <a:br>
              <a:rPr lang="fr-FR" sz="1400" dirty="0" smtClean="0"/>
            </a:br>
            <a:r>
              <a:rPr lang="fr-FR" sz="1400" dirty="0"/>
              <a:t>	</a:t>
            </a:r>
            <a:r>
              <a:rPr lang="fr-FR" sz="1400" dirty="0" smtClean="0"/>
              <a:t>CDP: Copies De Production</a:t>
            </a:r>
            <a:br>
              <a:rPr lang="fr-FR" sz="1400" dirty="0" smtClean="0"/>
            </a:br>
            <a:r>
              <a:rPr lang="fr-FR" sz="1400" dirty="0"/>
              <a:t>	</a:t>
            </a:r>
            <a:r>
              <a:rPr lang="fr-FR" sz="1400" dirty="0" smtClean="0"/>
              <a:t>DTM: </a:t>
            </a:r>
            <a:r>
              <a:rPr lang="fr-FR" sz="1400" dirty="0" err="1" smtClean="0"/>
              <a:t>Datamart</a:t>
            </a:r>
            <a:r>
              <a:rPr lang="fr-FR" sz="1400" dirty="0" smtClean="0"/>
              <a:t/>
            </a:r>
            <a:br>
              <a:rPr lang="fr-FR" sz="1400" dirty="0" smtClean="0"/>
            </a:br>
            <a:r>
              <a:rPr lang="fr-FR" sz="1400" dirty="0"/>
              <a:t>	</a:t>
            </a:r>
            <a:r>
              <a:rPr lang="fr-FR" sz="1400" dirty="0" smtClean="0"/>
              <a:t>EA: Espaces Agiles</a:t>
            </a:r>
            <a:br>
              <a:rPr lang="fr-FR" sz="1400" dirty="0" smtClean="0"/>
            </a:br>
            <a:r>
              <a:rPr lang="fr-FR" sz="1400" dirty="0"/>
              <a:t>	</a:t>
            </a:r>
            <a:r>
              <a:rPr lang="fr-FR" sz="1400" dirty="0" smtClean="0"/>
              <a:t>DESC: Données Externes Structure Connue </a:t>
            </a:r>
            <a:br>
              <a:rPr lang="fr-FR" sz="1400" dirty="0" smtClean="0"/>
            </a:br>
            <a:r>
              <a:rPr lang="fr-FR" sz="1400" dirty="0"/>
              <a:t>	</a:t>
            </a:r>
            <a:r>
              <a:rPr lang="fr-FR" sz="1400" dirty="0" smtClean="0"/>
              <a:t>PF: Portefeuille</a:t>
            </a:r>
            <a:br>
              <a:rPr lang="fr-FR" sz="1400" dirty="0" smtClean="0"/>
            </a:br>
            <a:r>
              <a:rPr lang="fr-FR" sz="1400" dirty="0"/>
              <a:t>	</a:t>
            </a:r>
            <a:r>
              <a:rPr lang="fr-FR" sz="1400" dirty="0" smtClean="0"/>
              <a:t>DAV: </a:t>
            </a:r>
            <a:r>
              <a:rPr lang="fr-FR" sz="1400" dirty="0" err="1" smtClean="0"/>
              <a:t>Dépot</a:t>
            </a:r>
            <a:r>
              <a:rPr lang="fr-FR" sz="1400" dirty="0" smtClean="0"/>
              <a:t> A Vue</a:t>
            </a:r>
            <a:br>
              <a:rPr lang="fr-FR" sz="1400" dirty="0" smtClean="0"/>
            </a:br>
            <a:r>
              <a:rPr lang="fr-FR" sz="1400" dirty="0"/>
              <a:t>	</a:t>
            </a:r>
            <a:r>
              <a:rPr lang="fr-FR" sz="1400" dirty="0" smtClean="0"/>
              <a:t>FD: Fiche DEV</a:t>
            </a:r>
            <a:br>
              <a:rPr lang="fr-FR" sz="1400" dirty="0" smtClean="0"/>
            </a:br>
            <a:r>
              <a:rPr lang="fr-FR" sz="1200" dirty="0"/>
              <a:t>	</a:t>
            </a:r>
            <a:endParaRPr lang="fr-FR" altLang="fr-FR" sz="1200" dirty="0" smtClean="0">
              <a:latin typeface="Arial" charset="0"/>
              <a:cs typeface="Arial" charset="0"/>
            </a:endParaRPr>
          </a:p>
        </p:txBody>
      </p:sp>
    </p:spTree>
    <p:extLst>
      <p:ext uri="{BB962C8B-B14F-4D97-AF65-F5344CB8AC3E}">
        <p14:creationId xmlns:p14="http://schemas.microsoft.com/office/powerpoint/2010/main" val="23816073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Espace réservé du contenu 1"/>
          <p:cNvSpPr>
            <a:spLocks noGrp="1"/>
          </p:cNvSpPr>
          <p:nvPr>
            <p:ph idx="1"/>
          </p:nvPr>
        </p:nvSpPr>
        <p:spPr bwMode="auto">
          <a:xfrm>
            <a:off x="431800" y="1054100"/>
            <a:ext cx="8307388" cy="539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41313" indent="-341313" algn="just" eaLnBrk="1" hangingPunct="1">
              <a:buSzTx/>
            </a:pPr>
            <a:r>
              <a:rPr lang="fr-FR" altLang="fr-FR" dirty="0" smtClean="0">
                <a:latin typeface="Arial" charset="0"/>
                <a:cs typeface="Arial" charset="0"/>
              </a:rPr>
              <a:t>Le SI Opérationnel et le SI Décisionnel ont des exigences différentes en matière de niveau de service :</a:t>
            </a:r>
          </a:p>
          <a:p>
            <a:pPr marL="741363" lvl="1" indent="-284163" algn="just" eaLnBrk="1" hangingPunct="1"/>
            <a:r>
              <a:rPr lang="fr-FR" altLang="fr-FR" dirty="0" smtClean="0">
                <a:latin typeface="Arial" charset="0"/>
                <a:cs typeface="Arial" charset="0"/>
              </a:rPr>
              <a:t>Le SIO doit répondre à des sollicitations transactionnelles, et aucun autre traitement ne doit venir le perturber (batch, </a:t>
            </a:r>
            <a:r>
              <a:rPr lang="fr-FR" altLang="fr-FR" dirty="0" err="1" smtClean="0">
                <a:latin typeface="Arial" charset="0"/>
                <a:cs typeface="Arial" charset="0"/>
              </a:rPr>
              <a:t>reporting</a:t>
            </a:r>
            <a:r>
              <a:rPr lang="fr-FR" altLang="fr-FR" dirty="0" smtClean="0">
                <a:latin typeface="Arial" charset="0"/>
                <a:cs typeface="Arial" charset="0"/>
              </a:rPr>
              <a:t>)</a:t>
            </a:r>
          </a:p>
          <a:p>
            <a:pPr marL="741363" lvl="1" indent="-284163" algn="just" eaLnBrk="1" hangingPunct="1"/>
            <a:endParaRPr lang="fr-FR" altLang="fr-FR" dirty="0" smtClean="0">
              <a:latin typeface="Arial" charset="0"/>
              <a:cs typeface="Arial" charset="0"/>
            </a:endParaRPr>
          </a:p>
          <a:p>
            <a:pPr marL="741363" lvl="1" indent="-284163" algn="just" eaLnBrk="1" hangingPunct="1"/>
            <a:r>
              <a:rPr lang="fr-FR" altLang="fr-FR" dirty="0" smtClean="0">
                <a:latin typeface="Arial" charset="0"/>
                <a:cs typeface="Arial" charset="0"/>
              </a:rPr>
              <a:t>Le SID doit offrir l’accès à toutes les données qu’il détient, données venant du SIO ou calculées pour ses propres besoins (moindre contraintes de performance, moindre DICP)</a:t>
            </a:r>
          </a:p>
          <a:p>
            <a:pPr marL="741363" lvl="1" indent="-284163" algn="just" eaLnBrk="1" hangingPunct="1"/>
            <a:endParaRPr lang="fr-FR" altLang="fr-FR" dirty="0" smtClean="0">
              <a:latin typeface="Arial" charset="0"/>
              <a:cs typeface="Arial" charset="0"/>
            </a:endParaRPr>
          </a:p>
          <a:p>
            <a:pPr marL="741363" lvl="1" indent="-284163" algn="just" eaLnBrk="1" hangingPunct="1"/>
            <a:r>
              <a:rPr lang="fr-FR" altLang="fr-FR" dirty="0" smtClean="0">
                <a:latin typeface="Arial" charset="0"/>
                <a:cs typeface="Arial" charset="0"/>
              </a:rPr>
              <a:t>Par conséquent :</a:t>
            </a:r>
          </a:p>
          <a:p>
            <a:pPr marL="1141413" lvl="2" indent="-227013" algn="just" eaLnBrk="1" hangingPunct="1"/>
            <a:r>
              <a:rPr lang="fr-FR" altLang="fr-FR" dirty="0" smtClean="0">
                <a:latin typeface="Arial" charset="0"/>
                <a:cs typeface="Arial" charset="0"/>
              </a:rPr>
              <a:t>On définit une architecture dédiée aux traitements décisionnels pour le SID qui n’a pas l’obligation de se caler sur les plannings de production opérationnels</a:t>
            </a:r>
          </a:p>
          <a:p>
            <a:pPr marL="1141413" lvl="2" indent="-227013" algn="just" eaLnBrk="1" hangingPunct="1"/>
            <a:r>
              <a:rPr lang="fr-FR" altLang="fr-FR" dirty="0" smtClean="0">
                <a:latin typeface="Arial" charset="0"/>
                <a:cs typeface="Arial" charset="0"/>
              </a:rPr>
              <a:t>Les applications SIO ayant une exigence forte de production d’indicateurs calée sur des délais (temps réel, …) ne peuvent pas s’appuyer sur des données issues du SID (au risque d’altérer la qualité de service de ce dernier)</a:t>
            </a:r>
          </a:p>
          <a:p>
            <a:pPr marL="1141413" lvl="2" indent="-227013" eaLnBrk="1" hangingPunct="1"/>
            <a:endParaRPr lang="fr-FR" altLang="fr-FR" dirty="0" smtClean="0">
              <a:latin typeface="Arial" charset="0"/>
              <a:cs typeface="Arial" charset="0"/>
            </a:endParaRPr>
          </a:p>
          <a:p>
            <a:pPr marL="1141413" lvl="2" indent="-227013" eaLnBrk="1" hangingPunct="1"/>
            <a:endParaRPr lang="fr-FR" altLang="fr-FR" dirty="0" smtClean="0">
              <a:latin typeface="Arial" charset="0"/>
              <a:cs typeface="Arial" charset="0"/>
            </a:endParaRPr>
          </a:p>
          <a:p>
            <a:pPr marL="741363" lvl="1" indent="-284163" eaLnBrk="1" hangingPunct="1"/>
            <a:endParaRPr lang="fr-FR" altLang="fr-FR" dirty="0" smtClean="0">
              <a:latin typeface="Arial" charset="0"/>
              <a:cs typeface="Arial" charset="0"/>
            </a:endParaRPr>
          </a:p>
        </p:txBody>
      </p:sp>
      <p:sp>
        <p:nvSpPr>
          <p:cNvPr id="16387" name="Titre 2"/>
          <p:cNvSpPr>
            <a:spLocks noGrp="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mtClean="0">
                <a:latin typeface="Arial" charset="0"/>
                <a:cs typeface="Arial" charset="0"/>
              </a:rPr>
              <a:t>Principes relatifs aux SIO et SID</a:t>
            </a:r>
          </a:p>
        </p:txBody>
      </p:sp>
      <p:sp>
        <p:nvSpPr>
          <p:cNvPr id="16388"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20800623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Espace réservé du contenu 1"/>
          <p:cNvSpPr>
            <a:spLocks noGrp="1"/>
          </p:cNvSpPr>
          <p:nvPr>
            <p:ph idx="1"/>
          </p:nvPr>
        </p:nvSpPr>
        <p:spPr bwMode="auto">
          <a:xfrm>
            <a:off x="431800" y="1054100"/>
            <a:ext cx="8515350" cy="53990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marL="341313" indent="-341313" algn="just" eaLnBrk="1" hangingPunct="1">
              <a:buSzTx/>
            </a:pPr>
            <a:r>
              <a:rPr lang="fr-FR" altLang="fr-FR" smtClean="0">
                <a:latin typeface="Arial" charset="0"/>
                <a:cs typeface="Arial" charset="0"/>
              </a:rPr>
              <a:t>Les cycles de vie des données du SIO et du SID sont également différents : </a:t>
            </a:r>
          </a:p>
          <a:p>
            <a:pPr marL="741363" lvl="1" indent="-284163" algn="just" eaLnBrk="1" hangingPunct="1"/>
            <a:r>
              <a:rPr lang="fr-FR" altLang="fr-FR" smtClean="0">
                <a:latin typeface="Arial" charset="0"/>
                <a:cs typeface="Arial" charset="0"/>
              </a:rPr>
              <a:t>Les données du SIO peuvent changer plusieurs fois par jour, et ont une profondeur d’historique souvent limitée dans le temps</a:t>
            </a:r>
          </a:p>
          <a:p>
            <a:pPr marL="741363" lvl="1" indent="-284163" algn="just" eaLnBrk="1" hangingPunct="1"/>
            <a:r>
              <a:rPr lang="fr-FR" altLang="fr-FR" smtClean="0">
                <a:latin typeface="Arial" charset="0"/>
                <a:cs typeface="Arial" charset="0"/>
              </a:rPr>
              <a:t>Par conséquent :</a:t>
            </a:r>
          </a:p>
          <a:p>
            <a:pPr marL="1141413" lvl="2" indent="-227013" algn="just" eaLnBrk="1" hangingPunct="1"/>
            <a:r>
              <a:rPr lang="fr-FR" altLang="fr-FR" smtClean="0">
                <a:latin typeface="Arial" charset="0"/>
                <a:cs typeface="Arial" charset="0"/>
              </a:rPr>
              <a:t>Il est nécessaire de garantir un découplage entre le SIO et le SID dans la phase d’alimentation du SID</a:t>
            </a:r>
          </a:p>
          <a:p>
            <a:pPr marL="1141413" lvl="2" indent="-227013" algn="just" eaLnBrk="1" hangingPunct="1"/>
            <a:r>
              <a:rPr lang="fr-FR" altLang="fr-FR" smtClean="0">
                <a:latin typeface="Arial" charset="0"/>
                <a:cs typeface="Arial" charset="0"/>
              </a:rPr>
              <a:t>Le moment de la photo répond à un impératif métier (« Que doit-elle montrer ? ») et non technique (« Quand les données sont-elles disponibles ? »)</a:t>
            </a:r>
          </a:p>
          <a:p>
            <a:pPr marL="1141413" lvl="2" indent="-227013" algn="just" eaLnBrk="1" hangingPunct="1"/>
            <a:r>
              <a:rPr lang="fr-FR" altLang="fr-FR" smtClean="0">
                <a:latin typeface="Arial" charset="0"/>
                <a:cs typeface="Arial" charset="0"/>
              </a:rPr>
              <a:t>Le pilotage ne doit pas se faire sur les données du SIO</a:t>
            </a:r>
          </a:p>
          <a:p>
            <a:pPr marL="341313" indent="-341313" eaLnBrk="1" hangingPunct="1">
              <a:buSzTx/>
            </a:pPr>
            <a:endParaRPr lang="fr-FR" altLang="fr-FR" smtClean="0">
              <a:latin typeface="Arial" charset="0"/>
              <a:cs typeface="Arial" charset="0"/>
            </a:endParaRPr>
          </a:p>
          <a:p>
            <a:pPr marL="341313" indent="-341313" algn="just" eaLnBrk="1" hangingPunct="1">
              <a:buSzTx/>
            </a:pPr>
            <a:r>
              <a:rPr lang="fr-FR" altLang="fr-FR" smtClean="0">
                <a:latin typeface="Arial" charset="0"/>
                <a:cs typeface="Arial" charset="0"/>
              </a:rPr>
              <a:t>Le SID ne doit pas implémenter des règles métier opérationnelles </a:t>
            </a:r>
          </a:p>
          <a:p>
            <a:pPr marL="741363" lvl="1" indent="-284163" algn="just" eaLnBrk="1" hangingPunct="1"/>
            <a:r>
              <a:rPr lang="fr-FR" altLang="fr-FR" smtClean="0">
                <a:latin typeface="Arial" charset="0"/>
                <a:cs typeface="Arial" charset="0"/>
              </a:rPr>
              <a:t>On peut être amené à calculer des agrégats dans le SI Opérationnel</a:t>
            </a:r>
          </a:p>
          <a:p>
            <a:pPr marL="741363" lvl="1" indent="-284163" algn="just" eaLnBrk="1" hangingPunct="1"/>
            <a:r>
              <a:rPr lang="fr-FR" altLang="fr-FR" smtClean="0">
                <a:latin typeface="Arial" charset="0"/>
                <a:cs typeface="Arial" charset="0"/>
              </a:rPr>
              <a:t>Par conséquent : </a:t>
            </a:r>
          </a:p>
          <a:p>
            <a:pPr marL="1141413" lvl="2" indent="-227013" algn="just" eaLnBrk="1" hangingPunct="1"/>
            <a:r>
              <a:rPr lang="fr-FR" altLang="fr-FR" smtClean="0">
                <a:latin typeface="Arial" charset="0"/>
                <a:cs typeface="Arial" charset="0"/>
              </a:rPr>
              <a:t>Si le SID a besoin de ces agrégats, ces derniers doivent être fournis en l’état au SID</a:t>
            </a:r>
          </a:p>
          <a:p>
            <a:pPr marL="1141413" lvl="2" indent="-227013" algn="just" eaLnBrk="1" hangingPunct="1"/>
            <a:r>
              <a:rPr lang="fr-FR" altLang="fr-FR" smtClean="0">
                <a:latin typeface="Arial" charset="0"/>
                <a:cs typeface="Arial" charset="0"/>
              </a:rPr>
              <a:t>Le SID ne doit en aucun cas chercher à les recalculer</a:t>
            </a:r>
          </a:p>
        </p:txBody>
      </p:sp>
      <p:sp>
        <p:nvSpPr>
          <p:cNvPr id="17411" name="Titre 2"/>
          <p:cNvSpPr>
            <a:spLocks noGrp="1"/>
          </p:cNvSpPr>
          <p:nvPr>
            <p:ph type="title"/>
          </p:nvPr>
        </p:nvSpPr>
        <p:spPr bwMode="auto">
          <a:xfrm>
            <a:off x="603250" y="74613"/>
            <a:ext cx="6356350" cy="7731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compatLnSpc="1">
            <a:prstTxWarp prst="textNoShape">
              <a:avLst/>
            </a:prstTxWarp>
          </a:bodyPr>
          <a:lstStyle/>
          <a:p>
            <a:pPr eaLnBrk="1" hangingPunct="1"/>
            <a:r>
              <a:rPr lang="fr-FR" altLang="fr-FR" smtClean="0">
                <a:latin typeface="Arial" charset="0"/>
                <a:cs typeface="Arial" charset="0"/>
              </a:rPr>
              <a:t>Principes relatifs aux SIO et SID</a:t>
            </a:r>
          </a:p>
        </p:txBody>
      </p:sp>
      <p:sp>
        <p:nvSpPr>
          <p:cNvPr id="17412" name="Espace réservé du pied de page 3"/>
          <p:cNvSpPr>
            <a:spLocks noGrp="1"/>
          </p:cNvSpPr>
          <p:nvPr>
            <p:ph type="ftr"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fr-FR" altLang="fr-FR" smtClean="0">
                <a:solidFill>
                  <a:schemeClr val="bg1"/>
                </a:solidFill>
              </a:rPr>
              <a:t>Définition du cadre normatif</a:t>
            </a:r>
          </a:p>
        </p:txBody>
      </p:sp>
    </p:spTree>
    <p:extLst>
      <p:ext uri="{BB962C8B-B14F-4D97-AF65-F5344CB8AC3E}">
        <p14:creationId xmlns:p14="http://schemas.microsoft.com/office/powerpoint/2010/main" val="30922738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ésentation_CA_S&amp;T_2011">
  <a:themeElements>
    <a:clrScheme name="CA S&amp;T">
      <a:dk1>
        <a:sysClr val="windowText" lastClr="000000"/>
      </a:dk1>
      <a:lt1>
        <a:sysClr val="window" lastClr="FFFFFF"/>
      </a:lt1>
      <a:dk2>
        <a:srgbClr val="1F497D"/>
      </a:dk2>
      <a:lt2>
        <a:srgbClr val="EEECE1"/>
      </a:lt2>
      <a:accent1>
        <a:srgbClr val="E95822"/>
      </a:accent1>
      <a:accent2>
        <a:srgbClr val="AF4135"/>
      </a:accent2>
      <a:accent3>
        <a:srgbClr val="80BD26"/>
      </a:accent3>
      <a:accent4>
        <a:srgbClr val="009C57"/>
      </a:accent4>
      <a:accent5>
        <a:srgbClr val="514740"/>
      </a:accent5>
      <a:accent6>
        <a:srgbClr val="F4A27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accent1"/>
          </a:solidFill>
        </a:ln>
        <a:effectLst/>
      </a:spPr>
      <a:bodyPr rtlCol="0" anchor="ctr"/>
      <a:lstStyle>
        <a:defPPr algn="ctr">
          <a:defRPr sz="1400" dirty="0" smtClean="0">
            <a:latin typeface="Arial"/>
            <a:cs typeface="Arial"/>
          </a:defRPr>
        </a:defPPr>
      </a:lstStyle>
      <a:style>
        <a:lnRef idx="1">
          <a:schemeClr val="accent1"/>
        </a:lnRef>
        <a:fillRef idx="3">
          <a:schemeClr val="accent1"/>
        </a:fillRef>
        <a:effectRef idx="2">
          <a:schemeClr val="accent1"/>
        </a:effectRef>
        <a:fontRef idx="minor">
          <a:schemeClr val="lt1"/>
        </a:fontRef>
      </a:style>
    </a:spDef>
    <a:lnDef>
      <a:spPr>
        <a:ln>
          <a:solidFill>
            <a:srgbClr val="86B40D"/>
          </a:solidFill>
        </a:ln>
        <a:effectLst/>
      </a:spPr>
      <a:bodyPr/>
      <a:lstStyle/>
      <a:style>
        <a:lnRef idx="2">
          <a:schemeClr val="accent1"/>
        </a:lnRef>
        <a:fillRef idx="0">
          <a:schemeClr val="accent1"/>
        </a:fillRef>
        <a:effectRef idx="1">
          <a:schemeClr val="accent1"/>
        </a:effectRef>
        <a:fontRef idx="minor">
          <a:schemeClr val="tx1"/>
        </a:fontRef>
      </a:style>
    </a:lnDef>
    <a:txDef>
      <a:spPr/>
      <a:bodyPr lIns="0" tIns="0" rIns="0" bIns="0" anchor="b" anchorCtr="0">
        <a:normAutofit/>
      </a:bodyPr>
      <a:lstStyle>
        <a:defPPr>
          <a:defRPr dirty="0" smtClean="0"/>
        </a:defPPr>
      </a:lstStyle>
    </a:txDef>
  </a:objectDefaults>
  <a:extraClrSchemeLst/>
</a:theme>
</file>

<file path=ppt/theme/theme3.xml><?xml version="1.0" encoding="utf-8"?>
<a:theme xmlns:a="http://schemas.openxmlformats.org/drawingml/2006/main" name="Modèle par défaut">
  <a:themeElements>
    <a:clrScheme name="Modèle par défaut 1">
      <a:dk1>
        <a:srgbClr val="000000"/>
      </a:dk1>
      <a:lt1>
        <a:srgbClr val="FFFFFF"/>
      </a:lt1>
      <a:dk2>
        <a:srgbClr val="000000"/>
      </a:dk2>
      <a:lt2>
        <a:srgbClr val="808080"/>
      </a:lt2>
      <a:accent1>
        <a:srgbClr val="E95822"/>
      </a:accent1>
      <a:accent2>
        <a:srgbClr val="AF4135"/>
      </a:accent2>
      <a:accent3>
        <a:srgbClr val="FFFFFF"/>
      </a:accent3>
      <a:accent4>
        <a:srgbClr val="000000"/>
      </a:accent4>
      <a:accent5>
        <a:srgbClr val="F2B4AB"/>
      </a:accent5>
      <a:accent6>
        <a:srgbClr val="9E3A2F"/>
      </a:accent6>
      <a:hlink>
        <a:srgbClr val="514740"/>
      </a:hlink>
      <a:folHlink>
        <a:srgbClr val="A10A5F"/>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odèle par défaut 1">
        <a:dk1>
          <a:srgbClr val="000000"/>
        </a:dk1>
        <a:lt1>
          <a:srgbClr val="FFFFFF"/>
        </a:lt1>
        <a:dk2>
          <a:srgbClr val="000000"/>
        </a:dk2>
        <a:lt2>
          <a:srgbClr val="808080"/>
        </a:lt2>
        <a:accent1>
          <a:srgbClr val="E95822"/>
        </a:accent1>
        <a:accent2>
          <a:srgbClr val="AF4135"/>
        </a:accent2>
        <a:accent3>
          <a:srgbClr val="FFFFFF"/>
        </a:accent3>
        <a:accent4>
          <a:srgbClr val="000000"/>
        </a:accent4>
        <a:accent5>
          <a:srgbClr val="F2B4AB"/>
        </a:accent5>
        <a:accent6>
          <a:srgbClr val="9E3A2F"/>
        </a:accent6>
        <a:hlink>
          <a:srgbClr val="514740"/>
        </a:hlink>
        <a:folHlink>
          <a:srgbClr val="A10A5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odèle par défaut">
  <a:themeElements>
    <a:clrScheme name="Modèle par défaut 1">
      <a:dk1>
        <a:srgbClr val="000000"/>
      </a:dk1>
      <a:lt1>
        <a:srgbClr val="FFFFFF"/>
      </a:lt1>
      <a:dk2>
        <a:srgbClr val="000000"/>
      </a:dk2>
      <a:lt2>
        <a:srgbClr val="808080"/>
      </a:lt2>
      <a:accent1>
        <a:srgbClr val="E95822"/>
      </a:accent1>
      <a:accent2>
        <a:srgbClr val="AF4135"/>
      </a:accent2>
      <a:accent3>
        <a:srgbClr val="FFFFFF"/>
      </a:accent3>
      <a:accent4>
        <a:srgbClr val="000000"/>
      </a:accent4>
      <a:accent5>
        <a:srgbClr val="F2B4AB"/>
      </a:accent5>
      <a:accent6>
        <a:srgbClr val="9E3A2F"/>
      </a:accent6>
      <a:hlink>
        <a:srgbClr val="514740"/>
      </a:hlink>
      <a:folHlink>
        <a:srgbClr val="A10A5F"/>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odèle par défaut 1">
        <a:dk1>
          <a:srgbClr val="000000"/>
        </a:dk1>
        <a:lt1>
          <a:srgbClr val="FFFFFF"/>
        </a:lt1>
        <a:dk2>
          <a:srgbClr val="000000"/>
        </a:dk2>
        <a:lt2>
          <a:srgbClr val="808080"/>
        </a:lt2>
        <a:accent1>
          <a:srgbClr val="E95822"/>
        </a:accent1>
        <a:accent2>
          <a:srgbClr val="AF4135"/>
        </a:accent2>
        <a:accent3>
          <a:srgbClr val="FFFFFF"/>
        </a:accent3>
        <a:accent4>
          <a:srgbClr val="000000"/>
        </a:accent4>
        <a:accent5>
          <a:srgbClr val="F2B4AB"/>
        </a:accent5>
        <a:accent6>
          <a:srgbClr val="9E3A2F"/>
        </a:accent6>
        <a:hlink>
          <a:srgbClr val="514740"/>
        </a:hlink>
        <a:folHlink>
          <a:srgbClr val="A10A5F"/>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Modèle par défaut">
  <a:themeElements>
    <a:clrScheme name="Modèle par défaut 1">
      <a:dk1>
        <a:srgbClr val="000000"/>
      </a:dk1>
      <a:lt1>
        <a:srgbClr val="FFFFFF"/>
      </a:lt1>
      <a:dk2>
        <a:srgbClr val="000000"/>
      </a:dk2>
      <a:lt2>
        <a:srgbClr val="808080"/>
      </a:lt2>
      <a:accent1>
        <a:srgbClr val="E95822"/>
      </a:accent1>
      <a:accent2>
        <a:srgbClr val="AF4135"/>
      </a:accent2>
      <a:accent3>
        <a:srgbClr val="FFFFFF"/>
      </a:accent3>
      <a:accent4>
        <a:srgbClr val="000000"/>
      </a:accent4>
      <a:accent5>
        <a:srgbClr val="F2B4AB"/>
      </a:accent5>
      <a:accent6>
        <a:srgbClr val="9E3A2F"/>
      </a:accent6>
      <a:hlink>
        <a:srgbClr val="514740"/>
      </a:hlink>
      <a:folHlink>
        <a:srgbClr val="A10A5F"/>
      </a:folHlink>
    </a:clrScheme>
    <a:fontScheme name="Modèle par défaut">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fr-FR"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Modèle par défaut 1">
        <a:dk1>
          <a:srgbClr val="000000"/>
        </a:dk1>
        <a:lt1>
          <a:srgbClr val="FFFFFF"/>
        </a:lt1>
        <a:dk2>
          <a:srgbClr val="000000"/>
        </a:dk2>
        <a:lt2>
          <a:srgbClr val="808080"/>
        </a:lt2>
        <a:accent1>
          <a:srgbClr val="E95822"/>
        </a:accent1>
        <a:accent2>
          <a:srgbClr val="AF4135"/>
        </a:accent2>
        <a:accent3>
          <a:srgbClr val="FFFFFF"/>
        </a:accent3>
        <a:accent4>
          <a:srgbClr val="000000"/>
        </a:accent4>
        <a:accent5>
          <a:srgbClr val="F2B4AB"/>
        </a:accent5>
        <a:accent6>
          <a:srgbClr val="9E3A2F"/>
        </a:accent6>
        <a:hlink>
          <a:srgbClr val="514740"/>
        </a:hlink>
        <a:folHlink>
          <a:srgbClr val="A10A5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2672</TotalTime>
  <Words>2549</Words>
  <Application>Microsoft Office PowerPoint</Application>
  <PresentationFormat>Affichage à l'écran (4:3)</PresentationFormat>
  <Paragraphs>759</Paragraphs>
  <Slides>41</Slides>
  <Notes>6</Notes>
  <HiddenSlides>0</HiddenSlides>
  <MMClips>0</MMClips>
  <ScaleCrop>false</ScaleCrop>
  <HeadingPairs>
    <vt:vector size="4" baseType="variant">
      <vt:variant>
        <vt:lpstr>Thème</vt:lpstr>
      </vt:variant>
      <vt:variant>
        <vt:i4>5</vt:i4>
      </vt:variant>
      <vt:variant>
        <vt:lpstr>Titres des diapositives</vt:lpstr>
      </vt:variant>
      <vt:variant>
        <vt:i4>41</vt:i4>
      </vt:variant>
    </vt:vector>
  </HeadingPairs>
  <TitlesOfParts>
    <vt:vector size="46" baseType="lpstr">
      <vt:lpstr>Thème Office</vt:lpstr>
      <vt:lpstr>Présentation_CA_S&amp;T_2011</vt:lpstr>
      <vt:lpstr>Modèle par défaut</vt:lpstr>
      <vt:lpstr>1_Modèle par défaut</vt:lpstr>
      <vt:lpstr>2_Modèle par défaut</vt:lpstr>
      <vt:lpstr> Présentation Data</vt:lpstr>
      <vt:lpstr>Table des matières</vt:lpstr>
      <vt:lpstr>Architecture générale</vt:lpstr>
      <vt:lpstr>Architecture Fonctionnelle / SID V2</vt:lpstr>
      <vt:lpstr>Architecture applicative détaillée SID V2</vt:lpstr>
      <vt:lpstr>Deux SI au service des Caisses Régionales</vt:lpstr>
      <vt:lpstr>Glossaire:   DWH: Dataware V2  SID   : Système d’Information Décisionnel  SIO   : Système d’Information Opérationnel  BI     : Business Intelligence  PM   : Pole Métier  CR   : Caisse Régionale  EB   : Etude de Besoins   SGBD : Système de Gestion de Bases de Données  MSTR : MicrcoStrategy   PUC: Poste Unifié Collaborateur  CDP: Copies De Production  DTM: Datamart  EA: Espaces Agiles  DESC: Données Externes Structure Connue   PF: Portefeuille  DAV: Dépot A Vue  FD: Fiche DEV  </vt:lpstr>
      <vt:lpstr>Principes relatifs aux SIO et SID</vt:lpstr>
      <vt:lpstr>Principes relatifs aux SIO et SID</vt:lpstr>
      <vt:lpstr>Architecture détaillée des SIO / SID V2</vt:lpstr>
      <vt:lpstr>Urbanisation du SIO et du SID</vt:lpstr>
      <vt:lpstr>Architecture détaillée du SID V2</vt:lpstr>
      <vt:lpstr>Schéma Général Databases SID V2</vt:lpstr>
      <vt:lpstr>Databases SID V2</vt:lpstr>
      <vt:lpstr>Les sources du DATAWARE: Copies PROD (CDP)</vt:lpstr>
      <vt:lpstr>Description CDP</vt:lpstr>
      <vt:lpstr>Schéma d’Architecture Applicative</vt:lpstr>
      <vt:lpstr>Schéma d’Architecture Applicative</vt:lpstr>
      <vt:lpstr>Schéma d’Architecture Applicative</vt:lpstr>
      <vt:lpstr>Schéma d’Architecture Applicative</vt:lpstr>
      <vt:lpstr>Découplage SIO – Acquisition</vt:lpstr>
      <vt:lpstr>Découplage SIO / SID</vt:lpstr>
      <vt:lpstr>Le socle: Le DATAWARE V2</vt:lpstr>
      <vt:lpstr>Databases SID V2</vt:lpstr>
      <vt:lpstr>Alimentation du DWH V2 à partir des CDP</vt:lpstr>
      <vt:lpstr>Le Framework</vt:lpstr>
      <vt:lpstr> Les DATAMARTS</vt:lpstr>
      <vt:lpstr>Fondamentaux de la modélisation décisionnelle</vt:lpstr>
      <vt:lpstr>Fondamentaux de la modélisation décisionnelle</vt:lpstr>
      <vt:lpstr> Questions générales sur la modélisation décisionnelle</vt:lpstr>
      <vt:lpstr> Questions générales sur la modélisation décisionnelle</vt:lpstr>
      <vt:lpstr>Principes d’alimentation des DATAMART</vt:lpstr>
      <vt:lpstr>Processus d’alimentation</vt:lpstr>
      <vt:lpstr>Mode de chargement en DELTA</vt:lpstr>
      <vt:lpstr>Ordonnancement de l’alimentation</vt:lpstr>
      <vt:lpstr>Les fiches DEV</vt:lpstr>
      <vt:lpstr>Fiche DEV</vt:lpstr>
      <vt:lpstr>Fiche DEV</vt:lpstr>
      <vt:lpstr>Fiche DEV</vt:lpstr>
      <vt:lpstr>Fiche DEV : Quelques rappels</vt:lpstr>
      <vt:lpstr>Fiche DEV : Quelques rappels</vt:lpstr>
    </vt:vector>
  </TitlesOfParts>
  <Company>CA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BONHOMME Pascal</dc:creator>
  <cp:lastModifiedBy>BERTHELOT Patrice</cp:lastModifiedBy>
  <cp:revision>64</cp:revision>
  <dcterms:created xsi:type="dcterms:W3CDTF">2015-12-11T12:05:11Z</dcterms:created>
  <dcterms:modified xsi:type="dcterms:W3CDTF">2019-09-06T08:29:04Z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744671007</vt:i4>
  </property>
  <property fmtid="{D5CDD505-2E9C-101B-9397-08002B2CF9AE}" pid="3" name="_NewReviewCycle">
    <vt:lpwstr/>
  </property>
  <property fmtid="{D5CDD505-2E9C-101B-9397-08002B2CF9AE}" pid="4" name="_EmailSubject">
    <vt:lpwstr>livret accueil</vt:lpwstr>
  </property>
  <property fmtid="{D5CDD505-2E9C-101B-9397-08002B2CF9AE}" pid="5" name="_AuthorEmail">
    <vt:lpwstr>Pascal.BONHOMME@ca-ts.fr</vt:lpwstr>
  </property>
  <property fmtid="{D5CDD505-2E9C-101B-9397-08002B2CF9AE}" pid="6" name="_AuthorEmailDisplayName">
    <vt:lpwstr>BONHOMME Pascal</vt:lpwstr>
  </property>
</Properties>
</file>