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B1C2-ACA2-4EBE-B4ED-20760D4F301D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87D0-3533-4FA6-8EC4-5730DB2D812A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26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B1C2-ACA2-4EBE-B4ED-20760D4F301D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87D0-3533-4FA6-8EC4-5730DB2D8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46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B1C2-ACA2-4EBE-B4ED-20760D4F301D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87D0-3533-4FA6-8EC4-5730DB2D8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93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B1C2-ACA2-4EBE-B4ED-20760D4F301D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87D0-3533-4FA6-8EC4-5730DB2D8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32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B1C2-ACA2-4EBE-B4ED-20760D4F301D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87D0-3533-4FA6-8EC4-5730DB2D812A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90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B1C2-ACA2-4EBE-B4ED-20760D4F301D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87D0-3533-4FA6-8EC4-5730DB2D8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30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B1C2-ACA2-4EBE-B4ED-20760D4F301D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87D0-3533-4FA6-8EC4-5730DB2D8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00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B1C2-ACA2-4EBE-B4ED-20760D4F301D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87D0-3533-4FA6-8EC4-5730DB2D8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94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B1C2-ACA2-4EBE-B4ED-20760D4F301D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87D0-3533-4FA6-8EC4-5730DB2D8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75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DFBB1C2-ACA2-4EBE-B4ED-20760D4F301D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4F87D0-3533-4FA6-8EC4-5730DB2D8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7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B1C2-ACA2-4EBE-B4ED-20760D4F301D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87D0-3533-4FA6-8EC4-5730DB2D8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65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DFBB1C2-ACA2-4EBE-B4ED-20760D4F301D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4F87D0-3533-4FA6-8EC4-5730DB2D812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17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B2E9AFE-6321-46BE-A561-F22418A02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dirty="0"/>
              <a:t>OBJETIVOS DA PROGRAMAÇÃO PARALELA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CF3206D5-0E27-49C5-971F-CCD83481F7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desempenho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42AA877-C810-4BEB-A63B-BDE906A8AE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Capacidade de reduzir o tempo de resolução do problema à medida que os recursos computacionais aumentam.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034EBF92-8254-49DB-BAC9-33DD17C17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BR" dirty="0"/>
              <a:t>escalabilidade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E3C8E5A-1F16-4DF2-92B8-54D5BD0FF4B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A capacidade de aumentar o desempenho à do aumento da complexidade do problema.</a:t>
            </a:r>
          </a:p>
        </p:txBody>
      </p:sp>
    </p:spTree>
    <p:extLst>
      <p:ext uri="{BB962C8B-B14F-4D97-AF65-F5344CB8AC3E}">
        <p14:creationId xmlns:p14="http://schemas.microsoft.com/office/powerpoint/2010/main" val="154343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5E752-4234-4B83-8D65-7079E1D85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/>
              <a:t>FATORES QUE CONDICIONAM O DESEMPENHO E A ESCALABILIDADE DE UMA APLICAÇÃO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386DA2-4131-4CC8-BF68-A604FE4F2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Limites arquiteturais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533780-7E36-4D60-B18B-F13D7F9780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pt-BR" dirty="0"/>
              <a:t>Latência e largura de banda</a:t>
            </a:r>
          </a:p>
          <a:p>
            <a:pPr lvl="1"/>
            <a:r>
              <a:rPr lang="pt-BR" dirty="0"/>
              <a:t>Coerência dos dados </a:t>
            </a:r>
          </a:p>
          <a:p>
            <a:pPr lvl="1"/>
            <a:r>
              <a:rPr lang="pt-BR" dirty="0"/>
              <a:t>Capacidade de memória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CA60DE-7F1B-489E-B7A4-676F7E857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Limites algorítmicos 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4B396B-E033-4C3C-8EA5-FBE19E2B8C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800" y="2582334"/>
            <a:ext cx="4937760" cy="3378200"/>
          </a:xfrm>
        </p:spPr>
        <p:txBody>
          <a:bodyPr/>
          <a:lstStyle/>
          <a:p>
            <a:pPr lvl="1"/>
            <a:r>
              <a:rPr lang="pt-BR" dirty="0"/>
              <a:t>Falta de paralelismo</a:t>
            </a:r>
          </a:p>
          <a:p>
            <a:pPr lvl="1"/>
            <a:r>
              <a:rPr lang="pt-BR" dirty="0"/>
              <a:t>Frequência de comunicação</a:t>
            </a:r>
          </a:p>
          <a:p>
            <a:pPr lvl="1"/>
            <a:r>
              <a:rPr lang="pt-BR" dirty="0"/>
              <a:t>Frequência de sincronização</a:t>
            </a:r>
          </a:p>
          <a:p>
            <a:pPr lvl="1"/>
            <a:r>
              <a:rPr lang="pt-BR" dirty="0"/>
              <a:t>Escalonamento deficiente 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669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277EB-A1A9-4C4D-ABE9-55FA0881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MÉTRICAS DE DESEMPENHO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0345D8-8822-4096-B8F8-200759312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processador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BED93D-CAA6-493D-BCAF-A968338E68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Permite avaliar a performance do processador em relação a quantidade de operações que consegue realizar em um espaço de tempo.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46EA478-485A-4D8D-8E6F-8F1C5EA7F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Para aplicações paralelas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7DC12CB-E9FD-4CE7-9823-5AC66F891D5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Avaliação da performance tendo como base a comparação entre a execução com 1 processador com a execução em múltiplos processadores.</a:t>
            </a:r>
          </a:p>
        </p:txBody>
      </p:sp>
    </p:spTree>
    <p:extLst>
      <p:ext uri="{BB962C8B-B14F-4D97-AF65-F5344CB8AC3E}">
        <p14:creationId xmlns:p14="http://schemas.microsoft.com/office/powerpoint/2010/main" val="28713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1A65-50A3-4E71-92F7-76E891A6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MÉTRICAS DE DESEMPENHO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CBCEB4A3-FBF5-4F42-94CA-0407EF7D77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Métricas de desempenho para aplicações paralelas 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FB94132E-F02D-4531-9AE7-C90BA11B14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pt-BR" dirty="0" err="1"/>
              <a:t>Speed</a:t>
            </a:r>
            <a:r>
              <a:rPr lang="pt-BR" dirty="0"/>
              <a:t> </a:t>
            </a:r>
            <a:r>
              <a:rPr lang="pt-BR" dirty="0" err="1"/>
              <a:t>up</a:t>
            </a:r>
            <a:endParaRPr lang="pt-BR" dirty="0"/>
          </a:p>
          <a:p>
            <a:pPr lvl="1"/>
            <a:r>
              <a:rPr lang="pt-BR" dirty="0"/>
              <a:t>Eficiência</a:t>
            </a:r>
          </a:p>
          <a:p>
            <a:pPr lvl="1"/>
            <a:r>
              <a:rPr lang="pt-BR" dirty="0"/>
              <a:t>Redundância</a:t>
            </a:r>
          </a:p>
          <a:p>
            <a:pPr lvl="1"/>
            <a:r>
              <a:rPr lang="pt-BR" dirty="0"/>
              <a:t>Utilização</a:t>
            </a:r>
          </a:p>
          <a:p>
            <a:pPr lvl="1"/>
            <a:r>
              <a:rPr lang="pt-BR" dirty="0"/>
              <a:t>Qualidade</a:t>
            </a:r>
          </a:p>
          <a:p>
            <a:pPr lvl="1"/>
            <a:endParaRPr lang="pt-BR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598597DA-5B70-4D81-BD3E-3EEBE7E56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BR" dirty="0"/>
              <a:t>Leis/métricas de balizamento em relação à aplicações paralelas 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DF213388-7CD0-461C-92F5-59C15AF4B08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1"/>
            <a:r>
              <a:rPr lang="pt-BR" dirty="0"/>
              <a:t>Lei de </a:t>
            </a:r>
            <a:r>
              <a:rPr lang="pt-BR" dirty="0" err="1"/>
              <a:t>Amdahl</a:t>
            </a:r>
            <a:endParaRPr lang="pt-BR" dirty="0"/>
          </a:p>
          <a:p>
            <a:pPr lvl="1"/>
            <a:r>
              <a:rPr lang="pt-BR" dirty="0"/>
              <a:t>Lei de </a:t>
            </a:r>
            <a:r>
              <a:rPr lang="pt-BR" dirty="0" err="1"/>
              <a:t>Gustafson-Barsis</a:t>
            </a:r>
            <a:endParaRPr lang="pt-BR" dirty="0"/>
          </a:p>
          <a:p>
            <a:pPr lvl="1"/>
            <a:r>
              <a:rPr lang="pt-BR" dirty="0"/>
              <a:t>Métrica de </a:t>
            </a:r>
            <a:r>
              <a:rPr lang="pt-BR" dirty="0" err="1"/>
              <a:t>Karp-Flatt</a:t>
            </a:r>
            <a:endParaRPr lang="pt-BR" dirty="0"/>
          </a:p>
          <a:p>
            <a:pPr lvl="1"/>
            <a:r>
              <a:rPr lang="pt-BR" dirty="0"/>
              <a:t>Métrica de </a:t>
            </a:r>
            <a:r>
              <a:rPr lang="pt-BR" dirty="0" err="1"/>
              <a:t>Isoeficiência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608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B663B6A0-DAE9-4972-B251-3B3775843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t-BR" sz="3600">
                <a:solidFill>
                  <a:srgbClr val="FFFFFF"/>
                </a:solidFill>
              </a:rPr>
              <a:t>SPEED UP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06BE91FF-5A4E-4BC0-A0FD-B78D78EF2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lvl="1"/>
            <a:r>
              <a:rPr lang="pt-BR" dirty="0"/>
              <a:t>Medida de grau de desempenho</a:t>
            </a:r>
          </a:p>
          <a:p>
            <a:pPr lvl="1"/>
            <a:r>
              <a:rPr lang="pt-BR" dirty="0"/>
              <a:t>Mede a razão entre o tempo de execução sequencial e o tempo de execução paralela.</a:t>
            </a:r>
          </a:p>
          <a:p>
            <a:pPr marL="201168" lvl="1" indent="0">
              <a:buNone/>
            </a:pPr>
            <a:endParaRPr lang="pt-BR" dirty="0"/>
          </a:p>
          <a:p>
            <a:pPr marL="201168" lvl="1" indent="0">
              <a:buNone/>
            </a:pPr>
            <a:endParaRPr lang="pt-BR" dirty="0"/>
          </a:p>
          <a:p>
            <a:pPr marL="201168" lvl="1" indent="0">
              <a:buNone/>
            </a:pPr>
            <a:endParaRPr lang="pt-BR" dirty="0"/>
          </a:p>
          <a:p>
            <a:pPr marL="201168" lvl="1" indent="0">
              <a:buNone/>
            </a:pPr>
            <a:endParaRPr lang="pt-BR" dirty="0"/>
          </a:p>
          <a:p>
            <a:pPr marL="201168" lvl="1" indent="0">
              <a:buNone/>
            </a:pPr>
            <a:endParaRPr lang="pt-BR" dirty="0"/>
          </a:p>
          <a:p>
            <a:pPr marL="201168" lvl="1" indent="0">
              <a:buNone/>
            </a:pPr>
            <a:r>
              <a:rPr lang="pt-BR" dirty="0"/>
              <a:t>t(1)-&gt; Tempo de processamento de 1 processador</a:t>
            </a:r>
          </a:p>
          <a:p>
            <a:pPr marL="201168" lvl="1" indent="0">
              <a:buNone/>
            </a:pPr>
            <a:r>
              <a:rPr lang="pt-BR" dirty="0"/>
              <a:t>t(p)-&gt; Tempo de processamento de “p” processadores</a:t>
            </a:r>
          </a:p>
          <a:p>
            <a:pPr marL="201168" lvl="1" indent="0">
              <a:buNone/>
            </a:pPr>
            <a:endParaRPr lang="pt-BR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20320CB-FF8B-4281-9426-731E6440C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009" y="3019425"/>
            <a:ext cx="18288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97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542DD9-2574-40C2-BD89-3E87E4EAD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t-BR" sz="3600">
                <a:solidFill>
                  <a:srgbClr val="FFFFFF"/>
                </a:solidFill>
              </a:rPr>
              <a:t>EFICIÊNCIA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1948CF-03FE-4B13-A5B0-729D4C9BB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lvl="1"/>
            <a:r>
              <a:rPr lang="pt-BR" dirty="0"/>
              <a:t>Medida do grau de aproveitamento dos recursos computacionais</a:t>
            </a:r>
          </a:p>
          <a:p>
            <a:pPr lvl="1"/>
            <a:r>
              <a:rPr lang="pt-BR" dirty="0"/>
              <a:t>Mede a razão entre o grau de desempenho e os recursos computacionais disponíveis </a:t>
            </a:r>
          </a:p>
          <a:p>
            <a:pPr marL="201168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201168" lvl="1" indent="0">
              <a:buNone/>
            </a:pPr>
            <a:endParaRPr lang="pt-BR" dirty="0"/>
          </a:p>
          <a:p>
            <a:pPr marL="201168" lvl="1" indent="0">
              <a:buNone/>
            </a:pPr>
            <a:r>
              <a:rPr lang="pt-BR" dirty="0"/>
              <a:t>S(p)-&gt; </a:t>
            </a:r>
            <a:r>
              <a:rPr lang="pt-BR" dirty="0" err="1"/>
              <a:t>Speed</a:t>
            </a:r>
            <a:r>
              <a:rPr lang="pt-BR" dirty="0"/>
              <a:t> </a:t>
            </a:r>
            <a:r>
              <a:rPr lang="pt-BR" dirty="0" err="1"/>
              <a:t>up</a:t>
            </a:r>
            <a:r>
              <a:rPr lang="pt-BR" dirty="0"/>
              <a:t> para os processadores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D3CACA-F4ED-4BF8-85AA-56291B6F5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591" y="3324138"/>
            <a:ext cx="33432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87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537290-2F34-4AEA-AF8E-DE3C2136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t-BR" sz="3600" dirty="0">
                <a:solidFill>
                  <a:srgbClr val="FFFFFF"/>
                </a:solidFill>
              </a:rPr>
              <a:t>REDUNDÂNCIA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B281DD-B4A6-4BBD-9BE8-5F62119E6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lvl="1"/>
            <a:r>
              <a:rPr lang="pt-BR" dirty="0"/>
              <a:t>Mede a razão entre o número de operações realizadas e a execução sequencial </a:t>
            </a:r>
          </a:p>
          <a:p>
            <a:pPr marL="201168" lvl="1" indent="0">
              <a:buNone/>
            </a:pPr>
            <a:endParaRPr lang="pt-BR" dirty="0"/>
          </a:p>
          <a:p>
            <a:pPr marL="201168" lvl="1" indent="0">
              <a:buNone/>
            </a:pPr>
            <a:endParaRPr lang="pt-BR" dirty="0"/>
          </a:p>
          <a:p>
            <a:pPr marL="201168" lvl="1" indent="0">
              <a:buNone/>
            </a:pPr>
            <a:endParaRPr lang="pt-BR" dirty="0"/>
          </a:p>
          <a:p>
            <a:pPr marL="201168" lvl="1" indent="0">
              <a:buNone/>
            </a:pPr>
            <a:endParaRPr lang="pt-BR" dirty="0"/>
          </a:p>
          <a:p>
            <a:pPr marL="201168" lvl="1" indent="0">
              <a:buNone/>
            </a:pPr>
            <a:endParaRPr lang="pt-BR" dirty="0"/>
          </a:p>
          <a:p>
            <a:pPr marL="201168" lvl="1" indent="0">
              <a:buNone/>
            </a:pPr>
            <a:endParaRPr lang="pt-BR" dirty="0"/>
          </a:p>
          <a:p>
            <a:pPr marL="201168" lvl="1" indent="0">
              <a:buNone/>
            </a:pPr>
            <a:r>
              <a:rPr lang="pt-BR" dirty="0"/>
              <a:t>O(p)-&gt; Número total de operações realizadas com p processadores</a:t>
            </a:r>
          </a:p>
          <a:p>
            <a:pPr marL="201168" lvl="1" indent="0">
              <a:buNone/>
            </a:pPr>
            <a:r>
              <a:rPr lang="pt-BR" dirty="0"/>
              <a:t>O(1)-&gt; Número total de operações realizadas com 1 processador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2CEB101-ED36-42E9-93FA-60528E32A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899" y="3019425"/>
            <a:ext cx="18288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60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99F039-77DF-49F1-99EA-CD61C62D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t-BR" sz="3600">
                <a:solidFill>
                  <a:srgbClr val="FFFFFF"/>
                </a:solidFill>
              </a:rPr>
              <a:t>UTILIZAÇÃO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B25432-02F4-4982-8619-30D32CDC1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lvl="1"/>
            <a:r>
              <a:rPr lang="pt-BR" dirty="0"/>
              <a:t>Grau de aproveitamento da capacidade computacional</a:t>
            </a:r>
          </a:p>
          <a:p>
            <a:pPr lvl="1"/>
            <a:r>
              <a:rPr lang="pt-BR" dirty="0"/>
              <a:t>Mede a razão entre a capacidade computacional utilizada e a capacidade computacional disponível </a:t>
            </a:r>
          </a:p>
          <a:p>
            <a:pPr marL="201168" lvl="1" indent="0">
              <a:buNone/>
            </a:pPr>
            <a:endParaRPr lang="pt-BR" dirty="0"/>
          </a:p>
          <a:p>
            <a:pPr marL="201168" lvl="1" indent="0">
              <a:buNone/>
            </a:pPr>
            <a:endParaRPr lang="pt-BR" dirty="0"/>
          </a:p>
          <a:p>
            <a:pPr marL="201168" lvl="1" indent="0">
              <a:buNone/>
            </a:pPr>
            <a:endParaRPr lang="pt-BR" dirty="0"/>
          </a:p>
          <a:p>
            <a:pPr marL="201168" lvl="1" indent="0">
              <a:buNone/>
            </a:pPr>
            <a:endParaRPr lang="pt-BR" dirty="0"/>
          </a:p>
          <a:p>
            <a:pPr marL="201168" lvl="1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FE5B3A-C0B0-46B7-BC8D-E47991E23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053" y="3429000"/>
            <a:ext cx="22955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38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0EB82A-6C3B-454B-9C21-6602DDFBF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t-BR" sz="3600">
                <a:solidFill>
                  <a:srgbClr val="FFFFFF"/>
                </a:solidFill>
              </a:rPr>
              <a:t>QUALIDADE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595BEA-BB2A-48C8-BFCD-8DA9E4BFF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lvl="1"/>
            <a:r>
              <a:rPr lang="pt-BR" dirty="0"/>
              <a:t>Grau de importância da programação paralela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201168" lvl="1" indent="0">
              <a:buNone/>
            </a:pPr>
            <a:r>
              <a:rPr lang="pt-BR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8FE186-C7C7-4190-B567-37E82C8C9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662" y="2995612"/>
            <a:ext cx="22098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192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303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Retrospectiva</vt:lpstr>
      <vt:lpstr>OBJETIVOS DA PROGRAMAÇÃO PARALELA</vt:lpstr>
      <vt:lpstr>FATORES QUE CONDICIONAM O DESEMPENHO E A ESCALABILIDADE DE UMA APLICAÇÃO</vt:lpstr>
      <vt:lpstr>MÉTRICAS DE DESEMPENHO</vt:lpstr>
      <vt:lpstr>MÉTRICAS DE DESEMPENHO</vt:lpstr>
      <vt:lpstr>SPEED UP</vt:lpstr>
      <vt:lpstr>EFICIÊNCIA  </vt:lpstr>
      <vt:lpstr>REDUNDÂNCIA </vt:lpstr>
      <vt:lpstr>UTILIZAÇÃO </vt:lpstr>
      <vt:lpstr>QUALIDADE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OBJETIVOS DA PROGRAMAÇÃO PARALELA</dc:title>
  <dc:creator>Giovanni Lourenzatto</dc:creator>
  <cp:lastModifiedBy>Giovanni Lourenzatto</cp:lastModifiedBy>
  <cp:revision>2</cp:revision>
  <dcterms:created xsi:type="dcterms:W3CDTF">2019-03-20T06:32:22Z</dcterms:created>
  <dcterms:modified xsi:type="dcterms:W3CDTF">2019-03-20T06:36:29Z</dcterms:modified>
</cp:coreProperties>
</file>