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D4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E4A0551-27C9-4DD5-9ACB-3432A05AE9AB}" type="datetimeFigureOut">
              <a:rPr lang="en-MY" smtClean="0"/>
              <a:t>12/3/2019</a:t>
            </a:fld>
            <a:endParaRPr lang="en-MY"/>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MY"/>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405136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4A0551-27C9-4DD5-9ACB-3432A05AE9AB}" type="datetimeFigureOut">
              <a:rPr lang="en-MY" smtClean="0"/>
              <a:t>12/3/2019</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338295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4A0551-27C9-4DD5-9ACB-3432A05AE9AB}" type="datetimeFigureOut">
              <a:rPr lang="en-MY" smtClean="0"/>
              <a:t>12/3/2019</a:t>
            </a:fld>
            <a:endParaRPr lang="en-MY"/>
          </a:p>
        </p:txBody>
      </p:sp>
      <p:sp>
        <p:nvSpPr>
          <p:cNvPr id="5" name="Footer Placeholder 4"/>
          <p:cNvSpPr>
            <a:spLocks noGrp="1"/>
          </p:cNvSpPr>
          <p:nvPr>
            <p:ph type="ftr" sz="quarter" idx="11"/>
          </p:nvPr>
        </p:nvSpPr>
        <p:spPr/>
        <p:txBody>
          <a:bodyPr/>
          <a:lstStyle/>
          <a:p>
            <a:endParaRPr lang="en-MY"/>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598274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4A0551-27C9-4DD5-9ACB-3432A05AE9AB}" type="datetimeFigureOut">
              <a:rPr lang="en-MY" smtClean="0"/>
              <a:t>12/3/2019</a:t>
            </a:fld>
            <a:endParaRPr lang="en-MY"/>
          </a:p>
        </p:txBody>
      </p:sp>
      <p:sp>
        <p:nvSpPr>
          <p:cNvPr id="5" name="Footer Placeholder 4"/>
          <p:cNvSpPr>
            <a:spLocks noGrp="1"/>
          </p:cNvSpPr>
          <p:nvPr>
            <p:ph type="ftr" sz="quarter" idx="11"/>
          </p:nvPr>
        </p:nvSpPr>
        <p:spPr/>
        <p:txBody>
          <a:bodyPr/>
          <a:lstStyle/>
          <a:p>
            <a:endParaRPr lang="en-MY"/>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1385401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4A0551-27C9-4DD5-9ACB-3432A05AE9AB}" type="datetimeFigureOut">
              <a:rPr lang="en-MY" smtClean="0"/>
              <a:t>12/3/2019</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3783165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E4A0551-27C9-4DD5-9ACB-3432A05AE9AB}" type="datetimeFigureOut">
              <a:rPr lang="en-MY" smtClean="0"/>
              <a:t>12/3/2019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64824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E4A0551-27C9-4DD5-9ACB-3432A05AE9AB}" type="datetimeFigureOut">
              <a:rPr lang="en-MY" smtClean="0"/>
              <a:t>12/3/2019</a:t>
            </a:fld>
            <a:endParaRPr lang="en-MY"/>
          </a:p>
        </p:txBody>
      </p:sp>
      <p:sp>
        <p:nvSpPr>
          <p:cNvPr id="8" name="Footer Placeholder 7"/>
          <p:cNvSpPr>
            <a:spLocks noGrp="1"/>
          </p:cNvSpPr>
          <p:nvPr>
            <p:ph type="ftr" sz="quarter" idx="11"/>
          </p:nvPr>
        </p:nvSpPr>
        <p:spPr>
          <a:xfrm>
            <a:off x="561111" y="6391838"/>
            <a:ext cx="3644282" cy="304801"/>
          </a:xfrm>
        </p:spPr>
        <p:txBody>
          <a:bodyPr/>
          <a:lstStyle/>
          <a:p>
            <a:endParaRPr lang="en-MY"/>
          </a:p>
        </p:txBody>
      </p:sp>
      <p:sp>
        <p:nvSpPr>
          <p:cNvPr id="9" name="Slide Number Placeholder 8"/>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126287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E4A0551-27C9-4DD5-9ACB-3432A05AE9AB}" type="datetimeFigureOut">
              <a:rPr lang="en-MY" smtClean="0"/>
              <a:t>12/3/2019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2588410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E4A0551-27C9-4DD5-9ACB-3432A05AE9AB}" type="datetimeFigureOut">
              <a:rPr lang="en-MY" smtClean="0"/>
              <a:t>12/3/2019</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333891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4A0551-27C9-4DD5-9ACB-3432A05AE9AB}" type="datetimeFigureOut">
              <a:rPr lang="en-MY" smtClean="0"/>
              <a:t>12/3/2019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263381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4A0551-27C9-4DD5-9ACB-3432A05AE9AB}" type="datetimeFigureOut">
              <a:rPr lang="en-MY" smtClean="0"/>
              <a:t>12/3/2019</a:t>
            </a:fld>
            <a:endParaRPr lang="en-MY"/>
          </a:p>
        </p:txBody>
      </p:sp>
      <p:sp>
        <p:nvSpPr>
          <p:cNvPr id="5" name="Footer Placeholder 4"/>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354538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4A0551-27C9-4DD5-9ACB-3432A05AE9AB}" type="datetimeFigureOut">
              <a:rPr lang="en-MY" smtClean="0"/>
              <a:t>12/3/2019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427435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4A0551-27C9-4DD5-9ACB-3432A05AE9AB}" type="datetimeFigureOut">
              <a:rPr lang="en-MY" smtClean="0"/>
              <a:t>12/3/2019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324847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4A0551-27C9-4DD5-9ACB-3432A05AE9AB}" type="datetimeFigureOut">
              <a:rPr lang="en-MY" smtClean="0"/>
              <a:t>12/3/2019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70962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A0551-27C9-4DD5-9ACB-3432A05AE9AB}" type="datetimeFigureOut">
              <a:rPr lang="en-MY" smtClean="0"/>
              <a:t>12/3/2019</a:t>
            </a:fld>
            <a:endParaRPr lang="en-MY"/>
          </a:p>
        </p:txBody>
      </p:sp>
      <p:sp>
        <p:nvSpPr>
          <p:cNvPr id="3" name="Footer Placeholder 2"/>
          <p:cNvSpPr>
            <a:spLocks noGrp="1"/>
          </p:cNvSpPr>
          <p:nvPr>
            <p:ph type="ftr" sz="quarter" idx="11"/>
          </p:nvPr>
        </p:nvSpPr>
        <p:spPr/>
        <p:txBody>
          <a:bodyPr/>
          <a:lstStyle/>
          <a:p>
            <a:endParaRPr lang="en-MY"/>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423644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4A0551-27C9-4DD5-9ACB-3432A05AE9AB}" type="datetimeFigureOut">
              <a:rPr lang="en-MY" smtClean="0"/>
              <a:t>12/3/2019</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68367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4A0551-27C9-4DD5-9ACB-3432A05AE9AB}" type="datetimeFigureOut">
              <a:rPr lang="en-MY" smtClean="0"/>
              <a:t>12/3/2019</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27FFC7-DEE6-4B13-BE53-000B486F9073}" type="slidenum">
              <a:rPr lang="en-MY" smtClean="0"/>
              <a:t>‹#›</a:t>
            </a:fld>
            <a:endParaRPr lang="en-MY"/>
          </a:p>
        </p:txBody>
      </p:sp>
    </p:spTree>
    <p:extLst>
      <p:ext uri="{BB962C8B-B14F-4D97-AF65-F5344CB8AC3E}">
        <p14:creationId xmlns:p14="http://schemas.microsoft.com/office/powerpoint/2010/main" val="161773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E4A0551-27C9-4DD5-9ACB-3432A05AE9AB}" type="datetimeFigureOut">
              <a:rPr lang="en-MY" smtClean="0"/>
              <a:t>12/3/2019</a:t>
            </a:fld>
            <a:endParaRPr lang="en-MY"/>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MY"/>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927FFC7-DEE6-4B13-BE53-000B486F9073}" type="slidenum">
              <a:rPr lang="en-MY" smtClean="0"/>
              <a:t>‹#›</a:t>
            </a:fld>
            <a:endParaRPr lang="en-MY"/>
          </a:p>
        </p:txBody>
      </p:sp>
    </p:spTree>
    <p:extLst>
      <p:ext uri="{BB962C8B-B14F-4D97-AF65-F5344CB8AC3E}">
        <p14:creationId xmlns:p14="http://schemas.microsoft.com/office/powerpoint/2010/main" val="506575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5616" y="2266191"/>
            <a:ext cx="8825658" cy="3465869"/>
          </a:xfrm>
        </p:spPr>
        <p:txBody>
          <a:bodyPr>
            <a:normAutofit/>
          </a:bodyPr>
          <a:lstStyle/>
          <a:p>
            <a:r>
              <a:rPr lang="en-MY" dirty="0" smtClean="0"/>
              <a:t>Bernard Savarimuthu</a:t>
            </a:r>
          </a:p>
          <a:p>
            <a:r>
              <a:rPr lang="en-MY" dirty="0" smtClean="0"/>
              <a:t>IBM Data SCIENCE PROFESSIONAL CERTIFIED </a:t>
            </a:r>
          </a:p>
          <a:p>
            <a:r>
              <a:rPr lang="en-MY" dirty="0" smtClean="0"/>
              <a:t>012 9288 956</a:t>
            </a:r>
          </a:p>
          <a:p>
            <a:endParaRPr lang="en-MY" dirty="0" smtClean="0"/>
          </a:p>
        </p:txBody>
      </p:sp>
      <p:pic>
        <p:nvPicPr>
          <p:cNvPr id="4" name="Picture 3"/>
          <p:cNvPicPr>
            <a:picLocks noChangeAspect="1"/>
          </p:cNvPicPr>
          <p:nvPr/>
        </p:nvPicPr>
        <p:blipFill>
          <a:blip r:embed="rId2"/>
          <a:stretch>
            <a:fillRect/>
          </a:stretch>
        </p:blipFill>
        <p:spPr>
          <a:xfrm>
            <a:off x="430605" y="859267"/>
            <a:ext cx="9010669" cy="9632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6" y="3662367"/>
            <a:ext cx="4231273" cy="1469192"/>
          </a:xfrm>
          <a:prstGeom prst="rect">
            <a:avLst/>
          </a:prstGeom>
        </p:spPr>
      </p:pic>
    </p:spTree>
    <p:extLst>
      <p:ext uri="{BB962C8B-B14F-4D97-AF65-F5344CB8AC3E}">
        <p14:creationId xmlns:p14="http://schemas.microsoft.com/office/powerpoint/2010/main" val="1760950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36339" y="2332994"/>
            <a:ext cx="8825659" cy="3416300"/>
          </a:xfrm>
        </p:spPr>
        <p:txBody>
          <a:bodyPr/>
          <a:lstStyle/>
          <a:p>
            <a:r>
              <a:rPr lang="en-MY" dirty="0"/>
              <a:t>The predicted </a:t>
            </a:r>
            <a:r>
              <a:rPr lang="en-MY" dirty="0" smtClean="0"/>
              <a:t>formula : </a:t>
            </a:r>
          </a:p>
          <a:p>
            <a:endParaRPr lang="en-MY"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886" y="2332994"/>
            <a:ext cx="5830114" cy="4525006"/>
          </a:xfrm>
          <a:prstGeom prst="rect">
            <a:avLst/>
          </a:prstGeom>
        </p:spPr>
      </p:pic>
      <p:pic>
        <p:nvPicPr>
          <p:cNvPr id="6" name="Picture 5"/>
          <p:cNvPicPr>
            <a:picLocks noChangeAspect="1"/>
          </p:cNvPicPr>
          <p:nvPr/>
        </p:nvPicPr>
        <p:blipFill>
          <a:blip r:embed="rId3"/>
          <a:stretch>
            <a:fillRect/>
          </a:stretch>
        </p:blipFill>
        <p:spPr>
          <a:xfrm>
            <a:off x="788635" y="739614"/>
            <a:ext cx="8949704" cy="969348"/>
          </a:xfrm>
          <a:prstGeom prst="rect">
            <a:avLst/>
          </a:prstGeom>
        </p:spPr>
      </p:pic>
    </p:spTree>
    <p:extLst>
      <p:ext uri="{BB962C8B-B14F-4D97-AF65-F5344CB8AC3E}">
        <p14:creationId xmlns:p14="http://schemas.microsoft.com/office/powerpoint/2010/main" val="323047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755" y="2513016"/>
            <a:ext cx="5073800" cy="33282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7893" y="2513016"/>
            <a:ext cx="5038565" cy="3328226"/>
          </a:xfrm>
          <a:prstGeom prst="rect">
            <a:avLst/>
          </a:prstGeom>
        </p:spPr>
      </p:pic>
      <p:pic>
        <p:nvPicPr>
          <p:cNvPr id="6" name="Picture 5"/>
          <p:cNvPicPr>
            <a:picLocks noChangeAspect="1"/>
          </p:cNvPicPr>
          <p:nvPr/>
        </p:nvPicPr>
        <p:blipFill>
          <a:blip r:embed="rId4"/>
          <a:stretch>
            <a:fillRect/>
          </a:stretch>
        </p:blipFill>
        <p:spPr>
          <a:xfrm>
            <a:off x="938760" y="706094"/>
            <a:ext cx="8949704" cy="969348"/>
          </a:xfrm>
          <a:prstGeom prst="rect">
            <a:avLst/>
          </a:prstGeom>
        </p:spPr>
      </p:pic>
    </p:spTree>
    <p:extLst>
      <p:ext uri="{BB962C8B-B14F-4D97-AF65-F5344CB8AC3E}">
        <p14:creationId xmlns:p14="http://schemas.microsoft.com/office/powerpoint/2010/main" val="358694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solidFill>
                  <a:srgbClr val="0ED421"/>
                </a:solidFill>
                <a:latin typeface="Times New Roman" panose="02020603050405020304" pitchFamily="18" charset="0"/>
                <a:cs typeface="Times New Roman" panose="02020603050405020304" pitchFamily="18" charset="0"/>
              </a:rPr>
              <a:t>Introduction</a:t>
            </a:r>
            <a:endParaRPr lang="en-MY" sz="4000" dirty="0">
              <a:solidFill>
                <a:srgbClr val="0ED42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MY" dirty="0"/>
              <a:t>Fuel additives can help improve fuel efficiency</a:t>
            </a:r>
          </a:p>
          <a:p>
            <a:endParaRPr lang="en-MY" dirty="0"/>
          </a:p>
          <a:p>
            <a:r>
              <a:rPr lang="en-MY" dirty="0"/>
              <a:t>They paly an important role in in the deposit reduction in the combustion chamber and valves of the automobiles</a:t>
            </a:r>
          </a:p>
          <a:p>
            <a:endParaRPr lang="en-MY" dirty="0"/>
          </a:p>
          <a:p>
            <a:r>
              <a:rPr lang="en-MY" dirty="0"/>
              <a:t>FUEL ADDITIVES IS ALIQUID ADDED INTO THE FUEL SUPPLY OF VEHICLES THROUGH FUEL SYSTEM PARTS</a:t>
            </a:r>
          </a:p>
          <a:p>
            <a:endParaRPr lang="en-MY" dirty="0"/>
          </a:p>
          <a:p>
            <a:r>
              <a:rPr lang="en-MY" dirty="0"/>
              <a:t>SUPPLEMENTING YOUR FUEL WITH ADDITIVESGIVES BETTER PERFORMANCE OVER THE STANDARD FUEL</a:t>
            </a:r>
          </a:p>
          <a:p>
            <a:endParaRPr lang="en-MY" dirty="0"/>
          </a:p>
        </p:txBody>
      </p:sp>
    </p:spTree>
    <p:extLst>
      <p:ext uri="{BB962C8B-B14F-4D97-AF65-F5344CB8AC3E}">
        <p14:creationId xmlns:p14="http://schemas.microsoft.com/office/powerpoint/2010/main" val="151669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solidFill>
                  <a:srgbClr val="0ED421"/>
                </a:solidFill>
                <a:latin typeface="Times New Roman" panose="02020603050405020304" pitchFamily="18" charset="0"/>
                <a:cs typeface="Times New Roman" panose="02020603050405020304" pitchFamily="18" charset="0"/>
              </a:rPr>
              <a:t>Summaries </a:t>
            </a:r>
            <a:r>
              <a:rPr lang="en-MY" dirty="0">
                <a:solidFill>
                  <a:srgbClr val="0ED421"/>
                </a:solidFill>
                <a:latin typeface="Times New Roman" panose="02020603050405020304" pitchFamily="18" charset="0"/>
                <a:cs typeface="Times New Roman" panose="02020603050405020304" pitchFamily="18" charset="0"/>
              </a:rPr>
              <a:t>of findings (</a:t>
            </a:r>
            <a:r>
              <a:rPr lang="en-MY" dirty="0" smtClean="0">
                <a:solidFill>
                  <a:srgbClr val="0ED421"/>
                </a:solidFill>
                <a:latin typeface="Times New Roman" panose="02020603050405020304" pitchFamily="18" charset="0"/>
                <a:cs typeface="Times New Roman" panose="02020603050405020304" pitchFamily="18" charset="0"/>
              </a:rPr>
              <a:t>parametric)</a:t>
            </a:r>
            <a:endParaRPr lang="en-MY" dirty="0">
              <a:solidFill>
                <a:srgbClr val="0ED42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MY" dirty="0" smtClean="0"/>
              <a:t>Abstract :</a:t>
            </a:r>
          </a:p>
          <a:p>
            <a:r>
              <a:rPr lang="en-MY" dirty="0"/>
              <a:t>The minimum number of experiments are required is given by the formula</a:t>
            </a:r>
          </a:p>
          <a:p>
            <a:r>
              <a:rPr lang="en-MY" dirty="0"/>
              <a:t>where N = minimum number of experiments, L = number of levels, P = number of factors.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10" y="4064540"/>
            <a:ext cx="6823602" cy="2227077"/>
          </a:xfrm>
          <a:prstGeom prst="rect">
            <a:avLst/>
          </a:prstGeom>
        </p:spPr>
      </p:pic>
    </p:spTree>
    <p:extLst>
      <p:ext uri="{BB962C8B-B14F-4D97-AF65-F5344CB8AC3E}">
        <p14:creationId xmlns:p14="http://schemas.microsoft.com/office/powerpoint/2010/main" val="44714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1005257"/>
          </a:xfrm>
        </p:spPr>
        <p:txBody>
          <a:bodyPr/>
          <a:lstStyle/>
          <a:p>
            <a:r>
              <a:rPr lang="en-MY" dirty="0">
                <a:solidFill>
                  <a:srgbClr val="0ED421"/>
                </a:solidFill>
                <a:latin typeface="Times New Roman" panose="02020603050405020304" pitchFamily="18" charset="0"/>
                <a:cs typeface="Times New Roman" panose="02020603050405020304" pitchFamily="18" charset="0"/>
              </a:rPr>
              <a:t>Summaries of findings (parametric</a:t>
            </a:r>
            <a:r>
              <a:rPr lang="en-MY" dirty="0" smtClean="0">
                <a:solidFill>
                  <a:srgbClr val="0ED421"/>
                </a:solidFill>
                <a:latin typeface="Times New Roman" panose="02020603050405020304" pitchFamily="18" charset="0"/>
                <a:cs typeface="Times New Roman" panose="02020603050405020304" pitchFamily="18" charset="0"/>
              </a:rPr>
              <a:t>)</a:t>
            </a:r>
            <a:r>
              <a:rPr lang="en-MY" dirty="0">
                <a:solidFill>
                  <a:srgbClr val="0ED421"/>
                </a:solidFill>
                <a:latin typeface="Times New Roman" panose="02020603050405020304" pitchFamily="18" charset="0"/>
                <a:cs typeface="Times New Roman" panose="02020603050405020304" pitchFamily="18" charset="0"/>
              </a:rPr>
              <a:t/>
            </a:r>
            <a:br>
              <a:rPr lang="en-MY" dirty="0">
                <a:solidFill>
                  <a:srgbClr val="0ED421"/>
                </a:solidFill>
                <a:latin typeface="Times New Roman" panose="02020603050405020304" pitchFamily="18" charset="0"/>
                <a:cs typeface="Times New Roman" panose="02020603050405020304" pitchFamily="18" charset="0"/>
              </a:rPr>
            </a:br>
            <a:r>
              <a:rPr lang="en-MY" dirty="0">
                <a:solidFill>
                  <a:srgbClr val="0ED421"/>
                </a:solidFill>
                <a:latin typeface="Times New Roman" panose="02020603050405020304" pitchFamily="18" charset="0"/>
                <a:cs typeface="Times New Roman" panose="02020603050405020304" pitchFamily="18" charset="0"/>
              </a:rPr>
              <a:t>Continuation</a:t>
            </a:r>
          </a:p>
        </p:txBody>
      </p:sp>
      <p:sp>
        <p:nvSpPr>
          <p:cNvPr id="3" name="Content Placeholder 2"/>
          <p:cNvSpPr>
            <a:spLocks noGrp="1"/>
          </p:cNvSpPr>
          <p:nvPr>
            <p:ph idx="1"/>
          </p:nvPr>
        </p:nvSpPr>
        <p:spPr/>
        <p:txBody>
          <a:bodyPr/>
          <a:lstStyle/>
          <a:p>
            <a:r>
              <a:rPr lang="en-MY" dirty="0"/>
              <a:t>So the minimum number of experiments to be performed is 9 so L9 orthogonal array is to be chosen. But, an orthogonal array design with 2 factors is the basic level of design. So the minimum number of experiments to be performed is the square of the number of </a:t>
            </a:r>
            <a:r>
              <a:rPr lang="en-MY" dirty="0" err="1" smtClean="0"/>
              <a:t>levels.Hence</a:t>
            </a:r>
            <a:r>
              <a:rPr lang="en-MY" dirty="0" smtClean="0"/>
              <a:t> </a:t>
            </a:r>
            <a:r>
              <a:rPr lang="en-MY" dirty="0"/>
              <a:t>the number of runs to be done is 52 = 25. So the L25 orthogonal array is chosen</a:t>
            </a:r>
            <a:r>
              <a:rPr lang="en-MY" dirty="0" smtClean="0"/>
              <a:t>.</a:t>
            </a:r>
          </a:p>
          <a:p>
            <a:endParaRPr lang="en-MY"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006" y="3986530"/>
            <a:ext cx="6087325" cy="2657846"/>
          </a:xfrm>
          <a:prstGeom prst="rect">
            <a:avLst/>
          </a:prstGeom>
        </p:spPr>
      </p:pic>
    </p:spTree>
    <p:extLst>
      <p:ext uri="{BB962C8B-B14F-4D97-AF65-F5344CB8AC3E}">
        <p14:creationId xmlns:p14="http://schemas.microsoft.com/office/powerpoint/2010/main" val="377626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603500"/>
            <a:ext cx="5328638" cy="3578936"/>
          </a:xfrm>
        </p:spPr>
      </p:pic>
      <p:pic>
        <p:nvPicPr>
          <p:cNvPr id="5" name="Picture 4"/>
          <p:cNvPicPr>
            <a:picLocks noChangeAspect="1"/>
          </p:cNvPicPr>
          <p:nvPr/>
        </p:nvPicPr>
        <p:blipFill>
          <a:blip r:embed="rId3"/>
          <a:stretch>
            <a:fillRect/>
          </a:stretch>
        </p:blipFill>
        <p:spPr>
          <a:xfrm>
            <a:off x="4292023" y="2829742"/>
            <a:ext cx="8766808" cy="707197"/>
          </a:xfrm>
          <a:prstGeom prst="rect">
            <a:avLst/>
          </a:prstGeom>
        </p:spPr>
      </p:pic>
      <p:sp>
        <p:nvSpPr>
          <p:cNvPr id="6" name="Rectangle 5"/>
          <p:cNvSpPr/>
          <p:nvPr/>
        </p:nvSpPr>
        <p:spPr>
          <a:xfrm>
            <a:off x="6286287" y="2734207"/>
            <a:ext cx="5778334" cy="2585323"/>
          </a:xfrm>
          <a:prstGeom prst="rect">
            <a:avLst/>
          </a:prstGeom>
        </p:spPr>
        <p:txBody>
          <a:bodyPr wrap="square">
            <a:spAutoFit/>
          </a:bodyPr>
          <a:lstStyle/>
          <a:p>
            <a:r>
              <a:rPr lang="en-MY" dirty="0" smtClean="0"/>
              <a:t>Table 2 represents the corresponding weightage factors for nine responses. These values are taken based on the suitability for later validation at RSM. Now, overall grey relational grade is determined by averaging the grey relational coefficient corresponding to selected responses. There are three types of S/N ratio normal the best, higher the better, lower the better by taking the higher the better the signal to noise ratio.</a:t>
            </a:r>
            <a:endParaRPr lang="en-MY"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287" y="5415066"/>
            <a:ext cx="5905713" cy="1073814"/>
          </a:xfrm>
          <a:prstGeom prst="rect">
            <a:avLst/>
          </a:prstGeom>
        </p:spPr>
      </p:pic>
      <p:pic>
        <p:nvPicPr>
          <p:cNvPr id="8" name="Picture 7"/>
          <p:cNvPicPr>
            <a:picLocks noChangeAspect="1"/>
          </p:cNvPicPr>
          <p:nvPr/>
        </p:nvPicPr>
        <p:blipFill>
          <a:blip r:embed="rId5"/>
          <a:stretch>
            <a:fillRect/>
          </a:stretch>
        </p:blipFill>
        <p:spPr>
          <a:xfrm>
            <a:off x="1154954" y="504920"/>
            <a:ext cx="8949704" cy="1518036"/>
          </a:xfrm>
          <a:prstGeom prst="rect">
            <a:avLst/>
          </a:prstGeom>
        </p:spPr>
      </p:pic>
    </p:spTree>
    <p:extLst>
      <p:ext uri="{BB962C8B-B14F-4D97-AF65-F5344CB8AC3E}">
        <p14:creationId xmlns:p14="http://schemas.microsoft.com/office/powerpoint/2010/main" val="70525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solidFill>
                  <a:srgbClr val="0ED421"/>
                </a:solidFill>
                <a:latin typeface="Times New Roman" panose="02020603050405020304" pitchFamily="18" charset="0"/>
                <a:cs typeface="Times New Roman" panose="02020603050405020304" pitchFamily="18" charset="0"/>
              </a:rPr>
              <a:t>Summaries of findings (non-parametric)</a:t>
            </a:r>
          </a:p>
        </p:txBody>
      </p:sp>
      <p:sp>
        <p:nvSpPr>
          <p:cNvPr id="3" name="Content Placeholder 2"/>
          <p:cNvSpPr>
            <a:spLocks noGrp="1"/>
          </p:cNvSpPr>
          <p:nvPr>
            <p:ph idx="1"/>
          </p:nvPr>
        </p:nvSpPr>
        <p:spPr/>
        <p:txBody>
          <a:bodyPr/>
          <a:lstStyle/>
          <a:p>
            <a:r>
              <a:rPr lang="en-MY" dirty="0"/>
              <a:t>Calculated grey relational coefficient and overall grey relational grade.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576" y="2931030"/>
            <a:ext cx="5761919" cy="3926970"/>
          </a:xfrm>
          <a:prstGeom prst="rect">
            <a:avLst/>
          </a:prstGeom>
        </p:spPr>
      </p:pic>
    </p:spTree>
    <p:extLst>
      <p:ext uri="{BB962C8B-B14F-4D97-AF65-F5344CB8AC3E}">
        <p14:creationId xmlns:p14="http://schemas.microsoft.com/office/powerpoint/2010/main" val="383279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60020"/>
            <a:ext cx="8761413" cy="706964"/>
          </a:xfrm>
        </p:spPr>
        <p:txBody>
          <a:bodyPr/>
          <a:lstStyle/>
          <a:p>
            <a:r>
              <a:rPr lang="en-MY" dirty="0">
                <a:solidFill>
                  <a:srgbClr val="0ED421"/>
                </a:solidFill>
                <a:latin typeface="Times New Roman" panose="02020603050405020304" pitchFamily="18" charset="0"/>
                <a:cs typeface="Times New Roman" panose="02020603050405020304" pitchFamily="18" charset="0"/>
              </a:rPr>
              <a:t>Summaries of findings (non-parametric)</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780" y="2630795"/>
            <a:ext cx="6196787" cy="3416300"/>
          </a:xfrm>
        </p:spPr>
      </p:pic>
    </p:spTree>
    <p:extLst>
      <p:ext uri="{BB962C8B-B14F-4D97-AF65-F5344CB8AC3E}">
        <p14:creationId xmlns:p14="http://schemas.microsoft.com/office/powerpoint/2010/main" val="145079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MY" dirty="0"/>
              <a:t>The main effects for S/N ratios is plotted and presented in Fig. 2. The optimum load level is 3 and the corresponding value is 20 kg and the optimum fuel level is 4 and the corresponding fuel is </a:t>
            </a:r>
            <a:r>
              <a:rPr lang="en-MY" dirty="0" err="1"/>
              <a:t>Mahua</a:t>
            </a:r>
            <a:r>
              <a:rPr lang="en-MY" dirty="0"/>
              <a:t> Methyl Ester + 3% Methanol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741" y="3486136"/>
            <a:ext cx="5610781" cy="3371864"/>
          </a:xfrm>
          <a:prstGeom prst="rect">
            <a:avLst/>
          </a:prstGeom>
        </p:spPr>
      </p:pic>
      <p:pic>
        <p:nvPicPr>
          <p:cNvPr id="5" name="Picture 4"/>
          <p:cNvPicPr>
            <a:picLocks noChangeAspect="1"/>
          </p:cNvPicPr>
          <p:nvPr/>
        </p:nvPicPr>
        <p:blipFill>
          <a:blip r:embed="rId3"/>
          <a:stretch>
            <a:fillRect/>
          </a:stretch>
        </p:blipFill>
        <p:spPr>
          <a:xfrm>
            <a:off x="1030909" y="795952"/>
            <a:ext cx="8949704" cy="969348"/>
          </a:xfrm>
          <a:prstGeom prst="rect">
            <a:avLst/>
          </a:prstGeom>
        </p:spPr>
      </p:pic>
    </p:spTree>
    <p:extLst>
      <p:ext uri="{BB962C8B-B14F-4D97-AF65-F5344CB8AC3E}">
        <p14:creationId xmlns:p14="http://schemas.microsoft.com/office/powerpoint/2010/main" val="152054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6" y="4217158"/>
            <a:ext cx="6102329" cy="2279176"/>
          </a:xfrm>
        </p:spPr>
      </p:pic>
      <p:pic>
        <p:nvPicPr>
          <p:cNvPr id="6" name="Picture 5"/>
          <p:cNvPicPr>
            <a:picLocks noChangeAspect="1"/>
          </p:cNvPicPr>
          <p:nvPr/>
        </p:nvPicPr>
        <p:blipFill>
          <a:blip r:embed="rId3"/>
          <a:stretch>
            <a:fillRect/>
          </a:stretch>
        </p:blipFill>
        <p:spPr>
          <a:xfrm>
            <a:off x="5936091" y="2702257"/>
            <a:ext cx="6160375" cy="2423476"/>
          </a:xfrm>
          <a:prstGeom prst="rect">
            <a:avLst/>
          </a:prstGeom>
        </p:spPr>
      </p:pic>
      <p:pic>
        <p:nvPicPr>
          <p:cNvPr id="8" name="Picture 7"/>
          <p:cNvPicPr>
            <a:picLocks noChangeAspect="1"/>
          </p:cNvPicPr>
          <p:nvPr/>
        </p:nvPicPr>
        <p:blipFill>
          <a:blip r:embed="rId4"/>
          <a:stretch>
            <a:fillRect/>
          </a:stretch>
        </p:blipFill>
        <p:spPr>
          <a:xfrm>
            <a:off x="938760" y="846982"/>
            <a:ext cx="8949704" cy="969348"/>
          </a:xfrm>
          <a:prstGeom prst="rect">
            <a:avLst/>
          </a:prstGeom>
        </p:spPr>
      </p:pic>
    </p:spTree>
    <p:extLst>
      <p:ext uri="{BB962C8B-B14F-4D97-AF65-F5344CB8AC3E}">
        <p14:creationId xmlns:p14="http://schemas.microsoft.com/office/powerpoint/2010/main" val="2507036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TotalTime>
  <Words>329</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 Boardroom</vt:lpstr>
      <vt:lpstr>PowerPoint Presentation</vt:lpstr>
      <vt:lpstr>Introduction</vt:lpstr>
      <vt:lpstr>Summaries of findings (parametric)</vt:lpstr>
      <vt:lpstr>Summaries of findings (parametric) Continuation</vt:lpstr>
      <vt:lpstr>PowerPoint Presentation</vt:lpstr>
      <vt:lpstr>Summaries of findings (non-parametric)</vt:lpstr>
      <vt:lpstr>Summaries of findings (non-parametric)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Bernard Savarimuthu</dc:creator>
  <cp:lastModifiedBy>Bernard Savarimuthu</cp:lastModifiedBy>
  <cp:revision>6</cp:revision>
  <dcterms:created xsi:type="dcterms:W3CDTF">2019-03-12T13:13:03Z</dcterms:created>
  <dcterms:modified xsi:type="dcterms:W3CDTF">2019-03-12T14:02:26Z</dcterms:modified>
</cp:coreProperties>
</file>