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E513-C67D-0FEA-B9FD-F263E9CE8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0CFCE-0D1B-DF7B-AE0B-66395663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AC6F6-5FB7-956D-D8E1-943BE6AF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95F9B-E048-F734-BCA9-347161B5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CAAED-4548-57F3-AA8E-5C51E50D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0BD0-529E-A2C7-19C6-D78D6816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50C01-F2CF-16A7-296F-3AF8F42D9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8B9DA-AC1B-D4D6-8F22-A50C3C59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766BA-107C-207F-CE4C-BF52F241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A492-B9AB-6DF4-4C61-A60A6690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1421A-F5ED-A047-4752-D785801E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91F37-794F-7E24-1E35-F772B961F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A9B4-82E7-0D86-BE04-C87D4EBB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52F72-64F7-63E3-50FF-1D8B4F19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797C-4722-3CA5-3D21-EF46FA45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5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53F9-0B9C-B28D-0FBE-AD5F9150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1F2F-23D1-8DCF-9CA4-E46756C0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D7BFC-C6FE-E7A5-F2FB-C314F351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8108-B427-97C2-E19B-46AFAF52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A541-6F10-86A8-A6E1-868ADA7D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C4FC-CEB1-5E79-94B6-0ACFA29C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6E824-AB00-7B5C-4331-9020315B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7BAD-4D92-1BA1-C3BC-1F632900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F4AC-9145-5B7D-D481-1C47D656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3608-36F4-FD18-1FD0-DD0EA9B6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7697-3095-4561-9C45-0DD8697C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378C-B221-3D2F-5F22-5ED6E5329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67C51-8A7A-EB57-13D6-E8EB5B35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7C4C9-C3DE-8A49-F706-427A76DB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11ED-B668-0590-5F33-277247D2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D9A21-4906-6097-5EC6-501DCA13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7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23B8-D680-2CED-20AE-6C56B145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DD15-C0D5-75AE-902E-B70B8A80F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6E28-397C-6605-650F-A03C2D12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0F12-DC65-7057-D6AF-506AE1EFD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51B4D-5A93-6D03-98D9-53D9616E1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BA985-7D82-7C78-407F-F0E74A4A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FD088-F758-62E1-620A-2B54660D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519D8-F708-8804-F7BA-ECACCC08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6902-B224-D9D9-79BA-AEF49C45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BB961-2CDC-4615-BC38-3733A596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AD6-08AB-5157-1A43-79004110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E6AE3-FC57-75E9-5015-A3586C2F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28363-6CCA-0A38-E01A-CEB8A6A4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B8C7C-5CE6-A92F-E549-AD638501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A1194-5E76-7215-F789-6364EE43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9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1302-CD8A-3A5B-2CF0-96BA5365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712D-8D6A-370C-95E2-7499887BF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5D52F-16E4-417F-13FA-D56972CC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B87A4-DA1B-EFAA-6964-934E6B7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AFC4E-B4CD-27F2-6057-820A260C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E636D-BEEE-624B-60E6-257758C4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7964-EEA1-F0FD-47F0-D421A282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064F1-596F-282E-BF6A-010A94C37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94EFC-156F-FFAE-F417-2D194F4F0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FEB5F-EBD8-35AE-6009-F9679D3E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5592B-369B-C68C-25C6-DD30B812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20535-CADD-C687-6EC2-A062A0A4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80BC9-EF49-F176-4E17-65DAE891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F06D-B7ED-D61F-B10C-EDFEF0490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3698-63BE-35FA-AF88-C2CB4C704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ED62B-A2A4-4A94-A166-E12F25B10EC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351E-6F07-94A8-C1E6-C9D33AC2A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CD898-C906-4487-F4E3-D6B696FF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1729E-8C6A-4713-BFAE-06E304C4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erial view of a city with arrows pointing up&#10;&#10;AI-generated content may be incorrect.">
            <a:extLst>
              <a:ext uri="{FF2B5EF4-FFF2-40B4-BE49-F238E27FC236}">
                <a16:creationId xmlns:a16="http://schemas.microsoft.com/office/drawing/2014/main" id="{0E90B8BF-1A8E-464B-6218-D280798AC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921375" cy="68836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FEFFA1-0433-08B7-23D3-9EC8A6806279}"/>
              </a:ext>
            </a:extLst>
          </p:cNvPr>
          <p:cNvSpPr txBox="1"/>
          <p:nvPr/>
        </p:nvSpPr>
        <p:spPr>
          <a:xfrm>
            <a:off x="8093469" y="2541359"/>
            <a:ext cx="39992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Urban Air Quality Prediction</a:t>
            </a:r>
            <a:endParaRPr 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25F40-141C-B045-B84F-10BE23F58250}"/>
              </a:ext>
            </a:extLst>
          </p:cNvPr>
          <p:cNvSpPr txBox="1"/>
          <p:nvPr/>
        </p:nvSpPr>
        <p:spPr>
          <a:xfrm>
            <a:off x="10388580" y="6211669"/>
            <a:ext cx="1596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Bernard Djoko</a:t>
            </a:r>
          </a:p>
        </p:txBody>
      </p:sp>
    </p:spTree>
    <p:extLst>
      <p:ext uri="{BB962C8B-B14F-4D97-AF65-F5344CB8AC3E}">
        <p14:creationId xmlns:p14="http://schemas.microsoft.com/office/powerpoint/2010/main" val="206508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FDC2-B373-C9B8-5FFF-59E65712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88"/>
            <a:ext cx="10515600" cy="719274"/>
          </a:xfrm>
        </p:spPr>
        <p:txBody>
          <a:bodyPr/>
          <a:lstStyle/>
          <a:p>
            <a:r>
              <a:rPr lang="en-US" dirty="0"/>
              <a:t>Features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76A8A-2D93-E583-014B-94089454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1" y="971662"/>
            <a:ext cx="8389406" cy="58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8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3F11-A987-8B9F-DB93-2DACE39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5EFF-33A4-F954-9CA3-E6409446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Machine Learning Models</a:t>
            </a:r>
          </a:p>
          <a:p>
            <a:pPr marL="1143000" marR="0" lvl="2" indent="-2286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Decision Tree</a:t>
            </a:r>
          </a:p>
          <a:p>
            <a:pPr marL="1143000" marR="0" lvl="2" indent="-2286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K-Nearest Neighbors</a:t>
            </a:r>
          </a:p>
          <a:p>
            <a:pPr marL="1143000" marR="0" lvl="2" indent="-2286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Support Vector Machine </a:t>
            </a:r>
          </a:p>
          <a:p>
            <a:pPr marL="1143000" marR="0" lvl="2" indent="-228600">
              <a:lnSpc>
                <a:spcPct val="150000"/>
              </a:lnSpc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Random Forest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766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639-BD01-3A26-BA1E-22EE1979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2399409"/>
            <a:ext cx="1102502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"Which model do you think performs best and why?"</a:t>
            </a:r>
          </a:p>
        </p:txBody>
      </p:sp>
    </p:spTree>
    <p:extLst>
      <p:ext uri="{BB962C8B-B14F-4D97-AF65-F5344CB8AC3E}">
        <p14:creationId xmlns:p14="http://schemas.microsoft.com/office/powerpoint/2010/main" val="77590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405C2-176A-8F5B-F423-E7D7EC28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38" y="1371494"/>
            <a:ext cx="9406650" cy="54865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31B6502-BC80-84A9-B724-11987BC4D1E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6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Model Evaluation - Accuracy/mean squared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8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BE59E-3EC6-87AA-5F90-3E20A00C8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D87C-8024-7511-3544-098C4507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29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 – Cross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AB9FB-8E8B-B5F1-E903-76EE566F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66" y="1177060"/>
            <a:ext cx="8336337" cy="568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13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EE09-BA99-9FCA-FE98-40B1372F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E698-D51F-B7C2-E076-60ED7BF9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29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 – 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4E711-FCE1-464F-C86A-86B5B031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06" y="1286379"/>
            <a:ext cx="3492679" cy="2482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1CE2E-92B5-DF57-0387-0FF1363C7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696" y="1286379"/>
            <a:ext cx="3524431" cy="252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31828-49BC-B4A5-1127-185FA63E7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947" y="4290533"/>
            <a:ext cx="3454578" cy="252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0E554-CA02-47F3-D6E2-2787BE3E0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040" y="4115224"/>
            <a:ext cx="3492679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8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BC10E-7491-075C-3C57-073F2981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6FDF-F723-D79A-2889-D2235D28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29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 –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2B1F8-C6B5-5248-9EB6-1A27D6E5B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23" y="1168103"/>
            <a:ext cx="9330244" cy="53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6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956-1350-EE19-A453-87F9A297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dirty="0"/>
              <a:t>Model Performance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CF7AF1-0568-6DDB-9A8E-493AC5BA9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5247"/>
              </p:ext>
            </p:extLst>
          </p:nvPr>
        </p:nvGraphicFramePr>
        <p:xfrm>
          <a:off x="838200" y="1969461"/>
          <a:ext cx="10515600" cy="211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143162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58460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933424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078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(Rank)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Cross-Validation R² (mean) (Rank)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 (Rank)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38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0.9423(</a:t>
                      </a:r>
                      <a:r>
                        <a:rPr lang="en-US" b="1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0.9185 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0.1747 (2)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4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0.9386(2)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0.9282 (</a:t>
                      </a:r>
                      <a:r>
                        <a:rPr lang="en-US" b="1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0.1468 (</a:t>
                      </a:r>
                      <a:r>
                        <a:rPr lang="en-US" b="1" dirty="0"/>
                        <a:t>1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68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0.9375 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0.9147 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0.1772 (3)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307175"/>
                  </a:ext>
                </a:extLst>
              </a:tr>
              <a:tr h="36705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0.9119 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0.8474 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0.3182 (4)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1687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E5D2D8-A6A5-A671-120D-0FE6514753F1}"/>
              </a:ext>
            </a:extLst>
          </p:cNvPr>
          <p:cNvSpPr txBox="1"/>
          <p:nvPr/>
        </p:nvSpPr>
        <p:spPr>
          <a:xfrm>
            <a:off x="838200" y="4639251"/>
            <a:ext cx="9711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Random Forest</a:t>
            </a:r>
            <a:r>
              <a:rPr lang="en-US" sz="2000" dirty="0"/>
              <a:t> is ranked </a:t>
            </a:r>
            <a:r>
              <a:rPr lang="en-US" sz="2000" b="1" dirty="0"/>
              <a:t>1st </a:t>
            </a:r>
            <a:r>
              <a:rPr lang="en-US" sz="2000" dirty="0"/>
              <a:t>overall due to its </a:t>
            </a:r>
            <a:r>
              <a:rPr lang="en-US" sz="2000" b="1" dirty="0"/>
              <a:t>high cross-validation R² </a:t>
            </a:r>
            <a:r>
              <a:rPr lang="en-US" sz="2000" dirty="0"/>
              <a:t>and </a:t>
            </a:r>
            <a:r>
              <a:rPr lang="en-US" sz="2000" b="1" dirty="0"/>
              <a:t>low MSE</a:t>
            </a:r>
            <a:r>
              <a:rPr lang="en-US" sz="2000" dirty="0"/>
              <a:t>. It is also  balancing both </a:t>
            </a:r>
            <a:r>
              <a:rPr lang="en-US" sz="2000" b="1" dirty="0"/>
              <a:t>predictive accuracy </a:t>
            </a:r>
            <a:r>
              <a:rPr lang="en-US" sz="2000" dirty="0"/>
              <a:t>and </a:t>
            </a:r>
            <a:r>
              <a:rPr lang="en-US" sz="2000" b="1" dirty="0"/>
              <a:t>generalization performance</a:t>
            </a:r>
            <a:r>
              <a:rPr lang="en-US" sz="2000" dirty="0"/>
              <a:t>, making it the best overall choice.</a:t>
            </a:r>
          </a:p>
        </p:txBody>
      </p:sp>
    </p:spTree>
    <p:extLst>
      <p:ext uri="{BB962C8B-B14F-4D97-AF65-F5344CB8AC3E}">
        <p14:creationId xmlns:p14="http://schemas.microsoft.com/office/powerpoint/2010/main" val="325743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FA9B-CA78-46DB-544A-09E5AF32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CD52-2DC3-B69F-8BFF-E41FAAD1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Key Pollutants: C6H6(GT) and PT08.S2(NMHC)</a:t>
            </a:r>
          </a:p>
          <a:p>
            <a:pPr>
              <a:lnSpc>
                <a:spcPct val="150000"/>
              </a:lnSpc>
            </a:pPr>
            <a:r>
              <a:rPr lang="en-US" dirty="0"/>
              <a:t>Models: Random Forest performed the best in this scenario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524611-C46A-A32F-2031-4E87BF1C3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8BE8-F411-0F2C-4CC8-0307877E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741" y="2882294"/>
            <a:ext cx="3466672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 descr="A colorful gauge with a black needle&#10;&#10;AI-generated content may be incorrect.">
            <a:extLst>
              <a:ext uri="{FF2B5EF4-FFF2-40B4-BE49-F238E27FC236}">
                <a16:creationId xmlns:a16="http://schemas.microsoft.com/office/drawing/2014/main" id="{E9ABDCC9-5C6F-422D-58E7-3B90F4997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8" y="1125176"/>
            <a:ext cx="5069749" cy="5069749"/>
          </a:xfrm>
        </p:spPr>
      </p:pic>
    </p:spTree>
    <p:extLst>
      <p:ext uri="{BB962C8B-B14F-4D97-AF65-F5344CB8AC3E}">
        <p14:creationId xmlns:p14="http://schemas.microsoft.com/office/powerpoint/2010/main" val="3255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24B4-52EB-CEE9-32FB-DA6051A7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"Did you know that poor air quality causes 7 million deaths worldwide each year?"</a:t>
            </a:r>
          </a:p>
        </p:txBody>
      </p:sp>
      <p:pic>
        <p:nvPicPr>
          <p:cNvPr id="5" name="Content Placeholder 4" descr="A tree next to a dry land&#10;&#10;AI-generated content may be incorrect.">
            <a:extLst>
              <a:ext uri="{FF2B5EF4-FFF2-40B4-BE49-F238E27FC236}">
                <a16:creationId xmlns:a16="http://schemas.microsoft.com/office/drawing/2014/main" id="{61A3FDAD-9EA4-76CD-B844-DE54E2214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67" y="1690688"/>
            <a:ext cx="5003514" cy="33929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81FC82-3E04-1B7E-CC9A-A369CC7609CA}"/>
              </a:ext>
            </a:extLst>
          </p:cNvPr>
          <p:cNvSpPr txBox="1">
            <a:spLocks/>
          </p:cNvSpPr>
          <p:nvPr/>
        </p:nvSpPr>
        <p:spPr>
          <a:xfrm>
            <a:off x="1037690" y="5346379"/>
            <a:ext cx="99256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"Today, we’ll explore how machine learning models can predict air quality to prevent such outcomes."</a:t>
            </a:r>
          </a:p>
        </p:txBody>
      </p:sp>
    </p:spTree>
    <p:extLst>
      <p:ext uri="{BB962C8B-B14F-4D97-AF65-F5344CB8AC3E}">
        <p14:creationId xmlns:p14="http://schemas.microsoft.com/office/powerpoint/2010/main" val="382735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531D-54DA-BEC3-DC18-3C337815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048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3F33-22BA-218F-8C0B-F918A582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i="1" dirty="0"/>
              <a:t>By the end of this presentation, you will be able to:</a:t>
            </a:r>
            <a:endParaRPr lang="en-US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Explain the factors influencing air quality CO(GT).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Understand how machine learning predicts air quality.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Compare the performance of different models.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Interpret model evaluation metrics such as MSE and R².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pointing at a white board&#10;&#10;AI-generated content may be incorrect.">
            <a:extLst>
              <a:ext uri="{FF2B5EF4-FFF2-40B4-BE49-F238E27FC236}">
                <a16:creationId xmlns:a16="http://schemas.microsoft.com/office/drawing/2014/main" id="{B01A5AE2-E80F-1E7B-CF1E-B2CBE4CE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01" y="165975"/>
            <a:ext cx="1865376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0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42C8-42C4-5ABC-C744-83BDAAB9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612"/>
          </a:xfrm>
        </p:spPr>
        <p:txBody>
          <a:bodyPr/>
          <a:lstStyle/>
          <a:p>
            <a:r>
              <a:rPr lang="en-US" dirty="0"/>
              <a:t>Pre-Assessment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522B-3364-6E65-C5F7-4210D750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"Which of the following factors affects air quality the most?“ Let’s focus on CO(GT) concentration of carbon monoxide in the air:</a:t>
            </a:r>
          </a:p>
          <a:p>
            <a:pPr marL="971550" lvl="1" indent="-514350">
              <a:lnSpc>
                <a:spcPct val="150000"/>
              </a:lnSpc>
              <a:buAutoNum type="alphaLcParenR"/>
            </a:pPr>
            <a:r>
              <a:rPr lang="en-US" dirty="0"/>
              <a:t>benzene (C6H6)</a:t>
            </a:r>
          </a:p>
          <a:p>
            <a:pPr marL="971550" lvl="1" indent="-514350">
              <a:lnSpc>
                <a:spcPct val="150000"/>
              </a:lnSpc>
              <a:buAutoNum type="alphaLcParenR"/>
            </a:pPr>
            <a:r>
              <a:rPr lang="en-US" dirty="0"/>
              <a:t>non-methane hydrocarbons PT08.S2(NMHC)</a:t>
            </a:r>
          </a:p>
          <a:p>
            <a:pPr marL="971550" lvl="1" indent="-514350">
              <a:lnSpc>
                <a:spcPct val="150000"/>
              </a:lnSpc>
              <a:buAutoNum type="alphaLcParenR"/>
            </a:pPr>
            <a:r>
              <a:rPr lang="en-US" dirty="0"/>
              <a:t>Nitrogen Oxides Nox(GT)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and white checklist with a check mark&#10;&#10;AI-generated content may be incorrect.">
            <a:extLst>
              <a:ext uri="{FF2B5EF4-FFF2-40B4-BE49-F238E27FC236}">
                <a16:creationId xmlns:a16="http://schemas.microsoft.com/office/drawing/2014/main" id="{5CE44454-1134-A35B-1F06-385576B9D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537" y="0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0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4771-5516-B079-E404-FF3A0263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259"/>
          </a:xfrm>
        </p:spPr>
        <p:txBody>
          <a:bodyPr>
            <a:normAutofit fontScale="90000"/>
          </a:bodyPr>
          <a:lstStyle/>
          <a:p>
            <a:r>
              <a:rPr lang="en-US" dirty="0"/>
              <a:t>Air Quality Factors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8501E-359D-D61A-E2AD-4BC140DF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3" y="937465"/>
            <a:ext cx="10094705" cy="59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3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9634-D341-9C32-6FB8-E97BC421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000"/>
          </a:xfrm>
        </p:spPr>
        <p:txBody>
          <a:bodyPr>
            <a:normAutofit fontScale="90000"/>
          </a:bodyPr>
          <a:lstStyle/>
          <a:p>
            <a:r>
              <a:rPr lang="en-US" dirty="0"/>
              <a:t>CO(GT)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5695C-2ECC-D9C9-7005-BBD111F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3" y="904126"/>
            <a:ext cx="9666255" cy="58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F87BB-4A76-DBF5-30A1-98DE5F9E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7252-18D8-7121-0EFF-0D78E913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3"/>
            <a:ext cx="10515600" cy="487630"/>
          </a:xfrm>
        </p:spPr>
        <p:txBody>
          <a:bodyPr>
            <a:normAutofit fontScale="90000"/>
          </a:bodyPr>
          <a:lstStyle/>
          <a:p>
            <a:r>
              <a:rPr lang="en-US" dirty="0"/>
              <a:t>CO(GT) – PT08.S2(NMHC)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16CB8-7BF0-0650-40F7-AA56CF5A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5155"/>
            <a:ext cx="9914562" cy="59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B4D6-954F-67A3-2085-DAFB951B8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0400C-5995-E5FB-5A6D-8D6844B72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7052"/>
            <a:ext cx="9661989" cy="5820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E29939-4337-B243-93AB-FD089FDA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3"/>
            <a:ext cx="10515600" cy="487630"/>
          </a:xfrm>
        </p:spPr>
        <p:txBody>
          <a:bodyPr>
            <a:normAutofit fontScale="90000"/>
          </a:bodyPr>
          <a:lstStyle/>
          <a:p>
            <a:r>
              <a:rPr lang="en-US" dirty="0"/>
              <a:t>CO(GT) – PT08.S2(NMHC) Relationship</a:t>
            </a:r>
          </a:p>
        </p:txBody>
      </p:sp>
    </p:spTree>
    <p:extLst>
      <p:ext uri="{BB962C8B-B14F-4D97-AF65-F5344CB8AC3E}">
        <p14:creationId xmlns:p14="http://schemas.microsoft.com/office/powerpoint/2010/main" val="15353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1DD0-EB96-1931-4F82-7D67DBE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>
            <a:normAutofit fontScale="90000"/>
          </a:bodyPr>
          <a:lstStyle/>
          <a:p>
            <a:r>
              <a:rPr lang="en-US" dirty="0"/>
              <a:t>Multivariate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0604C-4D7A-9A89-151C-4BB16CB6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47" y="1100412"/>
            <a:ext cx="8550698" cy="57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360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</vt:lpstr>
      <vt:lpstr>Office Theme</vt:lpstr>
      <vt:lpstr>PowerPoint Presentation</vt:lpstr>
      <vt:lpstr>"Did you know that poor air quality causes 7 million deaths worldwide each year?"</vt:lpstr>
      <vt:lpstr>Learning Objectives</vt:lpstr>
      <vt:lpstr>Pre-Assessment</vt:lpstr>
      <vt:lpstr>Air Quality Factors</vt:lpstr>
      <vt:lpstr>CO(GT) over time</vt:lpstr>
      <vt:lpstr>CO(GT) – PT08.S2(NMHC) Relationship</vt:lpstr>
      <vt:lpstr>CO(GT) – PT08.S2(NMHC) Relationship</vt:lpstr>
      <vt:lpstr>Multivariate Relationship</vt:lpstr>
      <vt:lpstr>Features Importance</vt:lpstr>
      <vt:lpstr>Model Introduction</vt:lpstr>
      <vt:lpstr>"Which model do you think performs best and why?"</vt:lpstr>
      <vt:lpstr>PowerPoint Presentation</vt:lpstr>
      <vt:lpstr>Model Evaluation – Cross Validation</vt:lpstr>
      <vt:lpstr>Model Evaluation – Confusion Matrix</vt:lpstr>
      <vt:lpstr>Model Evaluation – Confusion Matrix</vt:lpstr>
      <vt:lpstr>Model Performance Summary</vt:lpstr>
      <vt:lpstr>Recap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kamdoum</dc:creator>
  <cp:lastModifiedBy>bernard kamdoum</cp:lastModifiedBy>
  <cp:revision>6</cp:revision>
  <dcterms:created xsi:type="dcterms:W3CDTF">2025-02-03T23:00:01Z</dcterms:created>
  <dcterms:modified xsi:type="dcterms:W3CDTF">2025-02-04T15:21:08Z</dcterms:modified>
</cp:coreProperties>
</file>