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D321-99A0-85CE-2F1D-495EDC77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C3A84-5FD3-1AA6-9DD0-5B73E3BE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AC00-2847-C498-295E-60F6DD9C7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6E-5889-4167-9377-902C21F280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6EA4-2074-8166-3F44-61141293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1769-562A-A03E-4182-607F3736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562-06A2-4A00-9B18-7E5D8421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7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B61A-4868-ABCA-A969-84420394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A1632-917F-F8F9-E1DD-465D39743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9F049-6908-ACB3-CD50-9544A89E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6E-5889-4167-9377-902C21F280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3123-B6CC-3771-1387-50502CFF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94E92-DB40-5C92-6DAA-DBED36F9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562-06A2-4A00-9B18-7E5D8421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8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84CF0-7E8C-B967-A51B-D47C9D89F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33B97-A46D-576C-9827-7509427CA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C6710-23C1-FD26-40DC-F7D97237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6E-5889-4167-9377-902C21F280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8CF7-FB91-01BB-6652-287BFE2C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D5B41-08D9-CD35-6CCD-B6727237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562-06A2-4A00-9B18-7E5D8421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D31B-B7E4-0F8C-FCE2-E64D5017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A3AC-424D-20A7-1BFA-5AE35B0A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BDE16-03A3-B59E-1B86-15C4DDBD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6E-5889-4167-9377-902C21F280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D4EA1-0FB9-D739-489A-AC07F1CB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5DB5E-E689-B57B-EBB9-E0093A2E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562-06A2-4A00-9B18-7E5D8421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1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5BB6B-BD4F-3DBC-E3AA-785C142D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DD2B8-B009-3076-47AA-F72846ED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C93C4-FEB4-A8C2-EBDC-8E9E4939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6E-5889-4167-9377-902C21F280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18B09-39F8-F224-4F81-5B1334D4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12F16-E671-A090-A120-EE94F885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562-06A2-4A00-9B18-7E5D8421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4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70F4-90A9-ACAD-1FFF-E9A935AC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62E1-DB38-0CBB-1E15-761EC6347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A7870-8FA3-272E-3956-1BC2B69FB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556B3-F08C-4F86-7360-6C5601EE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6E-5889-4167-9377-902C21F280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C2558-3050-CEA7-7189-1CD4A9B1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5E705-BF0E-2B9C-0EF2-97B29D2C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562-06A2-4A00-9B18-7E5D8421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0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165B-AD27-3A10-7CE7-2DE2D29F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0081D-2042-AB3E-95CD-2C1D63719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01FF0-73B3-8C06-E531-70EBF1D9E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B319A-536B-BA5C-70B4-5FCD791B9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7CACA-607C-E5DF-0644-E46270D95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D4ABE-A6AE-D107-60CE-F22070DF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6E-5889-4167-9377-902C21F280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F45EF-D8E7-BD88-1CFA-1A100476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ABFB2-3AF5-100A-66DC-AC342A93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562-06A2-4A00-9B18-7E5D8421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0BBF-00D5-CB94-5487-556A9BCB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917C-C937-D7B9-BA3D-2F528263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6E-5889-4167-9377-902C21F280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A9860-E0F0-EA6A-5109-2AE7628F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FC5DB-578D-3D5E-155C-E3AAF25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562-06A2-4A00-9B18-7E5D8421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3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A5073-C2E1-8AC4-29D2-2F9727C5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6E-5889-4167-9377-902C21F280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631D2-989C-80E8-E74D-06630625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60B9F-C9B6-CE0F-E654-30A71589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562-06A2-4A00-9B18-7E5D8421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AD98-BB22-1C3A-75A2-2CE4782A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2CC-60B6-C4B1-B8A0-8B85BE0C0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BE337-15F9-2488-2FCE-0367E4FF6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FE81B-373A-AE00-A596-BFE70BE2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6E-5889-4167-9377-902C21F280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2476F-4FE6-A478-A929-AEAD6671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EB7DB-024F-AC28-6D2B-9AB3AFC6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562-06A2-4A00-9B18-7E5D8421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6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92EE-5899-64D3-7DF2-331EBFA7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C8B0F-55E5-AA24-21E0-A43B9F2E1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6F2C3-1CBC-D4C3-CF23-24ACAFE17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03B9B-49DE-F848-682F-61937146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2D6E-5889-4167-9377-902C21F280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D4098-3F25-D8CB-C799-B33E2FA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1449-29A0-D2A0-DBA7-1FC16AE4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4F562-06A2-4A00-9B18-7E5D8421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9F6B1-0485-6BEE-C8CE-58C4D5C7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AC852-1A71-A92E-1641-C6378A50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6361F-6BAA-C57F-2045-A172BD889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12D6E-5889-4167-9377-902C21F2808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9CC8-E005-3D81-9819-171E1EA71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7567-8005-C9A5-6B95-4AEA1F39E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4F562-06A2-4A00-9B18-7E5D84217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8A63-A61D-62DC-CD7B-4CB8BCF8A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Comprehensive Machine Learning Pipeline for Breast Cancer Diagnosis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181CE-AC49-C683-E669-68E5FB0A2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Bernard Djoko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78F51-B820-19B1-60F8-90153DF3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81" y="6375326"/>
            <a:ext cx="737419" cy="4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8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6E069-8827-DB28-2071-985ECF45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3754-29B5-794F-9F12-FDC33591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Confusion Matrices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20071-30F9-28C1-9FBF-F74D1FCF9BD4}"/>
              </a:ext>
            </a:extLst>
          </p:cNvPr>
          <p:cNvSpPr txBox="1"/>
          <p:nvPr/>
        </p:nvSpPr>
        <p:spPr>
          <a:xfrm>
            <a:off x="3116828" y="5659731"/>
            <a:ext cx="7863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KNN and SVM made fewer critical errors — especially false negatives — compared to Decision Tree. This is crucial in a medical context.</a:t>
            </a:r>
          </a:p>
        </p:txBody>
      </p:sp>
      <p:pic>
        <p:nvPicPr>
          <p:cNvPr id="3" name="Picture 2" descr="A green squares with white text&#10;&#10;AI-generated content may be incorrect.">
            <a:extLst>
              <a:ext uri="{FF2B5EF4-FFF2-40B4-BE49-F238E27FC236}">
                <a16:creationId xmlns:a16="http://schemas.microsoft.com/office/drawing/2014/main" id="{7E9ABD88-C3F2-2C35-C6AB-9FF9E05F6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8" y="1690687"/>
            <a:ext cx="11669428" cy="337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98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BD7E6-FA0B-A98B-6950-E31FF33D8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9632-0464-5D50-41DC-2D16CDD9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Cross-Validation Stability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228FB-5495-4C7E-4E7D-B973896DA7A1}"/>
              </a:ext>
            </a:extLst>
          </p:cNvPr>
          <p:cNvSpPr txBox="1"/>
          <p:nvPr/>
        </p:nvSpPr>
        <p:spPr>
          <a:xfrm>
            <a:off x="2841525" y="5846544"/>
            <a:ext cx="7863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ensure reliability, we performed 5-fold cross-validation. KNN not only performed well but also had the lowest variation across folds.</a:t>
            </a:r>
          </a:p>
        </p:txBody>
      </p:sp>
      <p:pic>
        <p:nvPicPr>
          <p:cNvPr id="4" name="Picture 3" descr="A graph of a bar chart&#10;&#10;AI-generated content may be incorrect.">
            <a:extLst>
              <a:ext uri="{FF2B5EF4-FFF2-40B4-BE49-F238E27FC236}">
                <a16:creationId xmlns:a16="http://schemas.microsoft.com/office/drawing/2014/main" id="{15925D36-5284-BD9A-9706-23576C235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10" y="1521828"/>
            <a:ext cx="6420464" cy="41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FE0B0-55D7-A109-1B36-A597C10C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581" y="6375326"/>
            <a:ext cx="737419" cy="4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7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E3863-59AC-90B2-49C2-F708DA64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C233-BBD5-A26E-8D4B-4D48F478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Decision Boundaries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978E0-F835-FE10-C17F-696FF10F6CEA}"/>
              </a:ext>
            </a:extLst>
          </p:cNvPr>
          <p:cNvSpPr txBox="1"/>
          <p:nvPr/>
        </p:nvSpPr>
        <p:spPr>
          <a:xfrm>
            <a:off x="2349912" y="5040299"/>
            <a:ext cx="8436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plot shows how each model separates benign and malignant tumors in a reduced 2D space. Notice how KNN and SVM form clean, generalizable boundaries.</a:t>
            </a:r>
          </a:p>
        </p:txBody>
      </p:sp>
      <p:pic>
        <p:nvPicPr>
          <p:cNvPr id="3" name="Picture 2" descr="A graph showing a red and green chart&#10;&#10;AI-generated content may be incorrect.">
            <a:extLst>
              <a:ext uri="{FF2B5EF4-FFF2-40B4-BE49-F238E27FC236}">
                <a16:creationId xmlns:a16="http://schemas.microsoft.com/office/drawing/2014/main" id="{295377C7-F0AD-FA53-3591-C3C0480A0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92" y="1926663"/>
            <a:ext cx="9822195" cy="2665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140A55-A3B6-0BB0-736B-F4F7C8F5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581" y="6375326"/>
            <a:ext cx="737419" cy="4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62882-A643-57E7-4F68-8021940D7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8B3A-BC48-D24F-F8E1-6C632DFC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E4249-24C8-6641-996B-CF1B21B611C6}"/>
              </a:ext>
            </a:extLst>
          </p:cNvPr>
          <p:cNvSpPr txBox="1"/>
          <p:nvPr/>
        </p:nvSpPr>
        <p:spPr>
          <a:xfrm>
            <a:off x="1160208" y="2002131"/>
            <a:ext cx="8436075" cy="1679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KNN</a:t>
            </a:r>
            <a:r>
              <a:rPr lang="en-US" dirty="0"/>
              <a:t> performed best with </a:t>
            </a:r>
            <a:r>
              <a:rPr lang="en-US" b="1" dirty="0"/>
              <a:t>97% accuracy </a:t>
            </a:r>
            <a:r>
              <a:rPr lang="en-US" dirty="0"/>
              <a:t>and </a:t>
            </a:r>
            <a:r>
              <a:rPr lang="en-US" b="1" dirty="0"/>
              <a:t>balanced recall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SMOTE</a:t>
            </a:r>
            <a:r>
              <a:rPr lang="en-US" dirty="0"/>
              <a:t> was crucial to </a:t>
            </a:r>
            <a:r>
              <a:rPr lang="en-US" b="1" dirty="0"/>
              <a:t>reduce bias </a:t>
            </a:r>
            <a:r>
              <a:rPr lang="en-US" dirty="0"/>
              <a:t>toward benign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 interpretation helped validate model reliability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A3524-0E11-9C38-7231-9E017CE9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81" y="6375326"/>
            <a:ext cx="737419" cy="4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1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50C43-C74B-4BB5-AB31-B320CBA2C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0BC4-6D9B-AD8A-8742-DD0294AB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4018F-ED0D-6ABC-84B6-8E8936E4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38" y="2118197"/>
            <a:ext cx="2460988" cy="26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6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55F8-B943-EEE7-A206-AE457BBA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Breast Cancer Prediction Matters</a:t>
            </a:r>
          </a:p>
        </p:txBody>
      </p:sp>
      <p:pic>
        <p:nvPicPr>
          <p:cNvPr id="1026" name="Picture 2" descr="Breast cancer statistics | Canadian Cancer Society">
            <a:extLst>
              <a:ext uri="{FF2B5EF4-FFF2-40B4-BE49-F238E27FC236}">
                <a16:creationId xmlns:a16="http://schemas.microsoft.com/office/drawing/2014/main" id="{B93279AC-09B0-9B4A-7074-D7288AF20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46" y="1690688"/>
            <a:ext cx="5211284" cy="428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3F92E0-927F-6223-0276-B1869B9E4A7A}"/>
              </a:ext>
            </a:extLst>
          </p:cNvPr>
          <p:cNvSpPr txBox="1"/>
          <p:nvPr/>
        </p:nvSpPr>
        <p:spPr>
          <a:xfrm>
            <a:off x="1007043" y="6096000"/>
            <a:ext cx="101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goal is to explore how machine learning can support clinicians in making better, faster decisions."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A4C01-65D6-E175-05D9-6FF0528B5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581" y="6375326"/>
            <a:ext cx="737419" cy="4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4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7E876-795E-BA9E-5756-4753515F8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A816-4709-3CF5-1345-17541FA8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BFBF-311F-EB6D-4243-EF4513AE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stages of an ML pipeline</a:t>
            </a:r>
          </a:p>
          <a:p>
            <a:r>
              <a:rPr lang="en-US" dirty="0"/>
              <a:t>Explore feature engineering and SMOTE</a:t>
            </a:r>
          </a:p>
          <a:p>
            <a:r>
              <a:rPr lang="en-US" dirty="0"/>
              <a:t>Compare model performance</a:t>
            </a:r>
          </a:p>
          <a:p>
            <a:r>
              <a:rPr lang="en-US" dirty="0"/>
              <a:t>Interpret visualizations (e.g., confusion matrix, decision boundaries)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E85AD-5632-2BB4-102E-63D8168D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81" y="6375326"/>
            <a:ext cx="737419" cy="4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8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6BCEE-C28A-2A15-B898-D118E32E8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BED-BD24-3A66-F32A-462742BB0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Feature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0EA59-22CB-8BE6-F4B9-4F9756E1C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057" y="1561889"/>
            <a:ext cx="5372100" cy="428155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F57BD9-081E-5394-17C5-39BE5FE52F72}"/>
              </a:ext>
            </a:extLst>
          </p:cNvPr>
          <p:cNvSpPr txBox="1"/>
          <p:nvPr/>
        </p:nvSpPr>
        <p:spPr>
          <a:xfrm>
            <a:off x="3046640" y="6109116"/>
            <a:ext cx="6098720" cy="383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[Figure 1: Diagnosis Class Distribution]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6E206F-97D5-F675-843E-4A718DDB3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581" y="6375326"/>
            <a:ext cx="737419" cy="4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9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B0942-7E7D-3483-A174-9C72323B7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BFA7-E8A8-3277-CFE5-A6E61CFB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Feature Engineering</a:t>
            </a:r>
          </a:p>
        </p:txBody>
      </p:sp>
      <p:pic>
        <p:nvPicPr>
          <p:cNvPr id="3" name="Picture 2" descr="A group of graphs showing different sizes of data&#10;&#10;AI-generated content may be incorrect.">
            <a:extLst>
              <a:ext uri="{FF2B5EF4-FFF2-40B4-BE49-F238E27FC236}">
                <a16:creationId xmlns:a16="http://schemas.microsoft.com/office/drawing/2014/main" id="{2F1CDE22-7662-614D-1DE0-50F2BA202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627" y="1543731"/>
            <a:ext cx="9339943" cy="462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6C8A8-D82D-2333-156D-7E95F97E26D7}"/>
              </a:ext>
            </a:extLst>
          </p:cNvPr>
          <p:cNvSpPr txBox="1"/>
          <p:nvPr/>
        </p:nvSpPr>
        <p:spPr>
          <a:xfrm>
            <a:off x="3800475" y="6308209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[Figure 2: Feature Distributions by Diagnosis]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43EEAD-8B68-DF5D-8641-4DDD0F81D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581" y="6375326"/>
            <a:ext cx="737419" cy="4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6858D-72B1-F53A-F605-EDCAF274E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C623-8C1D-BCE5-E48C-18A4A0CC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Feature Engineering</a:t>
            </a:r>
          </a:p>
        </p:txBody>
      </p:sp>
      <p:pic>
        <p:nvPicPr>
          <p:cNvPr id="4" name="Picture 3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D759BF28-2F57-47E6-5790-B2E9F90EB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14" y="1345882"/>
            <a:ext cx="5200106" cy="48026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C0AF55-2493-649F-1D48-FB9B0B630010}"/>
              </a:ext>
            </a:extLst>
          </p:cNvPr>
          <p:cNvSpPr txBox="1"/>
          <p:nvPr/>
        </p:nvSpPr>
        <p:spPr>
          <a:xfrm>
            <a:off x="4388304" y="6308209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[Figure 3: Correlation Heatmap]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AD7AD-9703-87E4-A4D0-E22D94223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581" y="6375326"/>
            <a:ext cx="737419" cy="4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57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5342B-ABC2-3ED8-6996-CB15D518D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EF88-1692-DDD9-56DC-E8E5B5EE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Feature Engineering</a:t>
            </a:r>
          </a:p>
        </p:txBody>
      </p:sp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4DC84A0-57F8-BD44-329B-5AF17EA06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257" y="1468827"/>
            <a:ext cx="8458200" cy="46950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05F3A8-46DA-09A8-7C07-3A4FC397FF4E}"/>
              </a:ext>
            </a:extLst>
          </p:cNvPr>
          <p:cNvSpPr txBox="1"/>
          <p:nvPr/>
        </p:nvSpPr>
        <p:spPr>
          <a:xfrm>
            <a:off x="4225018" y="6308209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[Figure 5: Top 10 Feature Importances]</a:t>
            </a:r>
          </a:p>
        </p:txBody>
      </p:sp>
    </p:spTree>
    <p:extLst>
      <p:ext uri="{BB962C8B-B14F-4D97-AF65-F5344CB8AC3E}">
        <p14:creationId xmlns:p14="http://schemas.microsoft.com/office/powerpoint/2010/main" val="259336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98D17-87E4-D130-B0DA-7E91A2B66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47CE-C364-7B51-BD19-71A313B5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Development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835B08-C71D-968F-FA6F-1A1D8F896572}"/>
              </a:ext>
            </a:extLst>
          </p:cNvPr>
          <p:cNvGrpSpPr/>
          <p:nvPr/>
        </p:nvGrpSpPr>
        <p:grpSpPr>
          <a:xfrm>
            <a:off x="2359741" y="2202426"/>
            <a:ext cx="7275871" cy="806246"/>
            <a:chOff x="0" y="31805"/>
            <a:chExt cx="5780295" cy="36515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4682409-4893-D2A3-D7A6-843792DF9E08}"/>
                </a:ext>
              </a:extLst>
            </p:cNvPr>
            <p:cNvSpPr/>
            <p:nvPr/>
          </p:nvSpPr>
          <p:spPr>
            <a:xfrm>
              <a:off x="0" y="37331"/>
              <a:ext cx="619760" cy="3492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MS Mincho" panose="02020609040205080304" pitchFamily="49" charset="-128"/>
                  <a:cs typeface="Times New Roman" panose="02020603050405020304" pitchFamily="18" charset="0"/>
                </a:rPr>
                <a:t>Data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DC3CD84-F2A7-0A63-2F4A-496F12877D5F}"/>
                </a:ext>
              </a:extLst>
            </p:cNvPr>
            <p:cNvSpPr/>
            <p:nvPr/>
          </p:nvSpPr>
          <p:spPr>
            <a:xfrm>
              <a:off x="914400" y="31805"/>
              <a:ext cx="1206500" cy="3492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MS Mincho" panose="02020609040205080304" pitchFamily="49" charset="-128"/>
                  <a:cs typeface="Times New Roman" panose="02020603050405020304" pitchFamily="18" charset="0"/>
                </a:rPr>
                <a:t>Train/Test Split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3171F7B-16E3-2EA4-DF76-390F8E0AF23C}"/>
                </a:ext>
              </a:extLst>
            </p:cNvPr>
            <p:cNvSpPr/>
            <p:nvPr/>
          </p:nvSpPr>
          <p:spPr>
            <a:xfrm>
              <a:off x="2409245" y="47708"/>
              <a:ext cx="681990" cy="3492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MS Mincho" panose="02020609040205080304" pitchFamily="49" charset="-128"/>
                  <a:cs typeface="Times New Roman" panose="02020603050405020304" pitchFamily="18" charset="0"/>
                </a:rPr>
                <a:t>SMOTE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93C2773-0731-61FA-66B2-BB0A50EEBD50}"/>
                </a:ext>
              </a:extLst>
            </p:cNvPr>
            <p:cNvSpPr/>
            <p:nvPr/>
          </p:nvSpPr>
          <p:spPr>
            <a:xfrm>
              <a:off x="3379305" y="47708"/>
              <a:ext cx="1184275" cy="3492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MS Mincho" panose="02020609040205080304" pitchFamily="49" charset="-128"/>
                  <a:cs typeface="Times New Roman" panose="02020603050405020304" pitchFamily="18" charset="0"/>
                </a:rPr>
                <a:t>Model Training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EB1A844-3A63-3F24-405E-E4FCF8351177}"/>
                </a:ext>
              </a:extLst>
            </p:cNvPr>
            <p:cNvSpPr/>
            <p:nvPr/>
          </p:nvSpPr>
          <p:spPr>
            <a:xfrm>
              <a:off x="4874150" y="47708"/>
              <a:ext cx="906145" cy="34925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"/>
                  <a:ea typeface="MS Mincho" panose="02020609040205080304" pitchFamily="49" charset="-128"/>
                  <a:cs typeface="Times New Roman" panose="02020603050405020304" pitchFamily="18" charset="0"/>
                </a:rPr>
                <a:t>Evaluation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2E819F-C4BE-94CA-F1C6-3053306B611D}"/>
                </a:ext>
              </a:extLst>
            </p:cNvPr>
            <p:cNvCxnSpPr/>
            <p:nvPr/>
          </p:nvCxnSpPr>
          <p:spPr>
            <a:xfrm>
              <a:off x="650351" y="195470"/>
              <a:ext cx="25444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29175A5-AAD2-E698-73BE-0E7B4584B302}"/>
                </a:ext>
              </a:extLst>
            </p:cNvPr>
            <p:cNvCxnSpPr/>
            <p:nvPr/>
          </p:nvCxnSpPr>
          <p:spPr>
            <a:xfrm>
              <a:off x="2161098" y="219324"/>
              <a:ext cx="25444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F97C9D5-83CC-9DF0-D8F1-7E01F863E223}"/>
                </a:ext>
              </a:extLst>
            </p:cNvPr>
            <p:cNvCxnSpPr/>
            <p:nvPr/>
          </p:nvCxnSpPr>
          <p:spPr>
            <a:xfrm>
              <a:off x="3123206" y="219324"/>
              <a:ext cx="254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86F5ED9-AD90-21D3-D0F7-5314009308E1}"/>
                </a:ext>
              </a:extLst>
            </p:cNvPr>
            <p:cNvCxnSpPr/>
            <p:nvPr/>
          </p:nvCxnSpPr>
          <p:spPr>
            <a:xfrm>
              <a:off x="4602149" y="219324"/>
              <a:ext cx="2540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15AA692-3AA4-7529-376E-7CB86AE230E5}"/>
              </a:ext>
            </a:extLst>
          </p:cNvPr>
          <p:cNvSpPr txBox="1"/>
          <p:nvPr/>
        </p:nvSpPr>
        <p:spPr>
          <a:xfrm>
            <a:off x="4124803" y="316781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[Figure 6: Model Training Workflow]</a:t>
            </a:r>
          </a:p>
        </p:txBody>
      </p:sp>
      <p:pic>
        <p:nvPicPr>
          <p:cNvPr id="30" name="Picture 29" descr="A graph showing the difference between smote and malignant&#10;&#10;AI-generated content may be incorrect.">
            <a:extLst>
              <a:ext uri="{FF2B5EF4-FFF2-40B4-BE49-F238E27FC236}">
                <a16:creationId xmlns:a16="http://schemas.microsoft.com/office/drawing/2014/main" id="{60EDC5AF-8B68-ED17-8990-3B332EB5D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723" y="3700627"/>
            <a:ext cx="3848811" cy="305413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EE86D63-37F9-6ED5-E410-27B52BEFF348}"/>
              </a:ext>
            </a:extLst>
          </p:cNvPr>
          <p:cNvSpPr txBox="1"/>
          <p:nvPr/>
        </p:nvSpPr>
        <p:spPr>
          <a:xfrm>
            <a:off x="838200" y="1355546"/>
            <a:ext cx="10272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pipeline followed this path: after splitting, we balanced the training set, then trained three classifiers — Decision Tree, KNN, and SVM — on the top 10 features.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116AE36-E335-77F5-E230-60D11B7A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581" y="6375326"/>
            <a:ext cx="737419" cy="4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0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FA269-B64A-D055-7E55-911517135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A6C2-E69A-5EBC-0C22-77CA0CBC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- Model Performance Comparison</a:t>
            </a:r>
          </a:p>
        </p:txBody>
      </p:sp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A706578-B50B-DBF6-C80D-6D5CAA154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169" y="1789870"/>
            <a:ext cx="6449960" cy="40967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8BF8B-0F3D-6933-B143-9DF9F9AC2B2F}"/>
              </a:ext>
            </a:extLst>
          </p:cNvPr>
          <p:cNvSpPr txBox="1"/>
          <p:nvPr/>
        </p:nvSpPr>
        <p:spPr>
          <a:xfrm>
            <a:off x="8396748" y="2586334"/>
            <a:ext cx="31463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KNN</a:t>
            </a:r>
            <a:r>
              <a:rPr lang="en-US" dirty="0"/>
              <a:t> emerged as the most consistent performer with a 97% accuracy, outperforming SVM and Decision Tree in both recall and F1 score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677B92-F1B6-EEE1-2EB7-A9AF2934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581" y="6375326"/>
            <a:ext cx="737419" cy="4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2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321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</vt:lpstr>
      <vt:lpstr>Office Theme</vt:lpstr>
      <vt:lpstr>Comprehensive Machine Learning Pipeline for Breast Cancer Diagnosis</vt:lpstr>
      <vt:lpstr>Why Breast Cancer Prediction Matters</vt:lpstr>
      <vt:lpstr>Learning Objectives</vt:lpstr>
      <vt:lpstr>Data Preparation &amp; Feature Engineering</vt:lpstr>
      <vt:lpstr>Data Preparation &amp; Feature Engineering</vt:lpstr>
      <vt:lpstr>Data Preparation &amp; Feature Engineering</vt:lpstr>
      <vt:lpstr>Data Preparation &amp; Feature Engineering</vt:lpstr>
      <vt:lpstr>Model Development</vt:lpstr>
      <vt:lpstr>Model Evaluation - Model Performance Comparison</vt:lpstr>
      <vt:lpstr>Model Evaluation - Confusion Matrices</vt:lpstr>
      <vt:lpstr>Model Evaluation - Cross-Validation Stability</vt:lpstr>
      <vt:lpstr>Model Evaluation - Decision Boundaries</vt:lpstr>
      <vt:lpstr>Summary &amp; Takeaways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 kamdoum</dc:creator>
  <cp:lastModifiedBy>bernard kamdoum</cp:lastModifiedBy>
  <cp:revision>1</cp:revision>
  <dcterms:created xsi:type="dcterms:W3CDTF">2025-04-15T02:34:31Z</dcterms:created>
  <dcterms:modified xsi:type="dcterms:W3CDTF">2025-04-15T03:38:02Z</dcterms:modified>
</cp:coreProperties>
</file>