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png" ContentType="image/png"/>
  <Override PartName="/ppt/media/image3.png" ContentType="image/png"/>
  <Override PartName="/ppt/media/image1.jpeg" ContentType="image/jpe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3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4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4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6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7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7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7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5"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6" name="PlaceHolder 1"/>
          <p:cNvSpPr>
            <a:spLocks noGrp="1"/>
          </p:cNvSpPr>
          <p:nvPr>
            <p:ph type="subTitle"/>
          </p:nvPr>
        </p:nvSpPr>
        <p:spPr>
          <a:xfrm>
            <a:off x="677160" y="609480"/>
            <a:ext cx="8596440" cy="61221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7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8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8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8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8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8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8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9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9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9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677160" y="609480"/>
            <a:ext cx="8596440" cy="61221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8640"/>
            <a:ext cx="12191760" cy="6866640"/>
            <a:chOff x="0" y="-8640"/>
            <a:chExt cx="12191760" cy="6866640"/>
          </a:xfrm>
        </p:grpSpPr>
        <p:sp>
          <p:nvSpPr>
            <p:cNvPr id="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1" name="PlaceHolder 12"/>
          <p:cNvSpPr>
            <a:spLocks noGrp="1"/>
          </p:cNvSpPr>
          <p:nvPr>
            <p:ph type="title"/>
          </p:nvPr>
        </p:nvSpPr>
        <p:spPr>
          <a:xfrm>
            <a:off x="677160" y="609480"/>
            <a:ext cx="8596440" cy="1320480"/>
          </a:xfrm>
          <a:prstGeom prst="rect">
            <a:avLst/>
          </a:prstGeom>
        </p:spPr>
        <p:txBody>
          <a:bodyPr>
            <a:normAutofit/>
          </a:bodyPr>
          <a:p>
            <a:pPr>
              <a:lnSpc>
                <a:spcPct val="100000"/>
              </a:lnSpc>
            </a:pPr>
            <a:r>
              <a:rPr b="0" lang="en-US" sz="3600" spc="-1" strike="noStrike">
                <a:solidFill>
                  <a:srgbClr val="90c226"/>
                </a:solidFill>
                <a:latin typeface="Trebuchet MS"/>
              </a:rPr>
              <a:t>Click to edit Master title style</a:t>
            </a:r>
            <a:endParaRPr b="0" lang="en-US" sz="3600" spc="-1" strike="noStrike">
              <a:solidFill>
                <a:srgbClr val="000000"/>
              </a:solidFill>
              <a:latin typeface="Trebuchet MS"/>
            </a:endParaRPr>
          </a:p>
        </p:txBody>
      </p:sp>
      <p:sp>
        <p:nvSpPr>
          <p:cNvPr id="12" name="PlaceHolder 13"/>
          <p:cNvSpPr>
            <a:spLocks noGrp="1"/>
          </p:cNvSpPr>
          <p:nvPr>
            <p:ph type="body"/>
          </p:nvPr>
        </p:nvSpPr>
        <p:spPr>
          <a:xfrm>
            <a:off x="677160" y="2160720"/>
            <a:ext cx="8596440" cy="3880440"/>
          </a:xfrm>
          <a:prstGeom prst="rect">
            <a:avLst/>
          </a:prstGeom>
        </p:spPr>
        <p:txBody>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Click to edit Master text </a:t>
            </a:r>
            <a:r>
              <a:rPr b="0" lang="en-US" sz="1800" spc="-1" strike="noStrike">
                <a:solidFill>
                  <a:srgbClr val="404040"/>
                </a:solidFill>
                <a:latin typeface="Trebuchet MS"/>
              </a:rPr>
              <a:t>styles</a:t>
            </a:r>
            <a:endParaRPr b="0" lang="en-US" sz="18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1600" spc="-1" strike="noStrike">
                <a:solidFill>
                  <a:srgbClr val="404040"/>
                </a:solidFill>
                <a:latin typeface="Trebuchet MS"/>
              </a:rPr>
              <a:t>Second level</a:t>
            </a:r>
            <a:endParaRPr b="0" lang="en-US" sz="1600" spc="-1" strike="noStrike">
              <a:solidFill>
                <a:srgbClr val="404040"/>
              </a:solidFill>
              <a:latin typeface="Trebuchet MS"/>
            </a:endParaRPr>
          </a:p>
          <a:p>
            <a:pPr lvl="2" marL="1143000" indent="-228240">
              <a:lnSpc>
                <a:spcPct val="100000"/>
              </a:lnSpc>
              <a:spcBef>
                <a:spcPts val="1001"/>
              </a:spcBef>
              <a:buClr>
                <a:srgbClr val="90c226"/>
              </a:buClr>
              <a:buSzPct val="80000"/>
              <a:buFont typeface="Wingdings 3" charset="2"/>
              <a:buChar char=""/>
            </a:pPr>
            <a:r>
              <a:rPr b="0" lang="en-US" sz="1400" spc="-1" strike="noStrike">
                <a:solidFill>
                  <a:srgbClr val="404040"/>
                </a:solidFill>
                <a:latin typeface="Trebuchet MS"/>
              </a:rPr>
              <a:t>Third level</a:t>
            </a:r>
            <a:endParaRPr b="0" lang="en-US" sz="1400" spc="-1" strike="noStrike">
              <a:solidFill>
                <a:srgbClr val="404040"/>
              </a:solidFill>
              <a:latin typeface="Trebuchet MS"/>
            </a:endParaRPr>
          </a:p>
          <a:p>
            <a:pPr lvl="3" marL="1600200" indent="-22824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Fourth level</a:t>
            </a:r>
            <a:endParaRPr b="0" lang="en-US" sz="1200" spc="-1" strike="noStrike">
              <a:solidFill>
                <a:srgbClr val="404040"/>
              </a:solidFill>
              <a:latin typeface="Trebuchet MS"/>
            </a:endParaRPr>
          </a:p>
          <a:p>
            <a:pPr lvl="4" marL="2057400" indent="-22824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Fifth level</a:t>
            </a:r>
            <a:endParaRPr b="0" lang="en-US" sz="1200" spc="-1" strike="noStrike">
              <a:solidFill>
                <a:srgbClr val="404040"/>
              </a:solidFill>
              <a:latin typeface="Trebuchet MS"/>
            </a:endParaRPr>
          </a:p>
        </p:txBody>
      </p:sp>
      <p:sp>
        <p:nvSpPr>
          <p:cNvPr id="13" name="PlaceHolder 14"/>
          <p:cNvSpPr>
            <a:spLocks noGrp="1"/>
          </p:cNvSpPr>
          <p:nvPr>
            <p:ph type="dt"/>
          </p:nvPr>
        </p:nvSpPr>
        <p:spPr>
          <a:xfrm>
            <a:off x="7205040" y="6041520"/>
            <a:ext cx="911520" cy="364680"/>
          </a:xfrm>
          <a:prstGeom prst="rect">
            <a:avLst/>
          </a:prstGeom>
        </p:spPr>
        <p:txBody>
          <a:bodyPr anchor="ctr"/>
          <a:p>
            <a:pPr algn="r">
              <a:lnSpc>
                <a:spcPct val="100000"/>
              </a:lnSpc>
            </a:pPr>
            <a:fld id="{C96F0C90-EDF3-4B34-B7C8-402B8EE5DA8E}" type="datetime">
              <a:rPr b="0" lang="en-US" sz="900" spc="-1" strike="noStrike">
                <a:solidFill>
                  <a:srgbClr val="8b8b8b"/>
                </a:solidFill>
                <a:latin typeface="Trebuchet MS"/>
              </a:rPr>
              <a:t>8/2/18</a:t>
            </a:fld>
            <a:endParaRPr b="0" lang="en-US" sz="900" spc="-1" strike="noStrike">
              <a:latin typeface="Times New Roman"/>
            </a:endParaRPr>
          </a:p>
        </p:txBody>
      </p:sp>
      <p:sp>
        <p:nvSpPr>
          <p:cNvPr id="14" name="PlaceHolder 15"/>
          <p:cNvSpPr>
            <a:spLocks noGrp="1"/>
          </p:cNvSpPr>
          <p:nvPr>
            <p:ph type="ftr"/>
          </p:nvPr>
        </p:nvSpPr>
        <p:spPr>
          <a:xfrm>
            <a:off x="677160" y="6041520"/>
            <a:ext cx="6297120" cy="364680"/>
          </a:xfrm>
          <a:prstGeom prst="rect">
            <a:avLst/>
          </a:prstGeom>
        </p:spPr>
        <p:txBody>
          <a:bodyPr anchor="ctr"/>
          <a:p>
            <a:endParaRPr b="0" lang="en-US" sz="2400" spc="-1" strike="noStrike">
              <a:latin typeface="Times New Roman"/>
            </a:endParaRPr>
          </a:p>
        </p:txBody>
      </p:sp>
      <p:sp>
        <p:nvSpPr>
          <p:cNvPr id="15" name="PlaceHolder 16"/>
          <p:cNvSpPr>
            <a:spLocks noGrp="1"/>
          </p:cNvSpPr>
          <p:nvPr>
            <p:ph type="sldNum"/>
          </p:nvPr>
        </p:nvSpPr>
        <p:spPr>
          <a:xfrm>
            <a:off x="8590680" y="6041520"/>
            <a:ext cx="682920" cy="364680"/>
          </a:xfrm>
          <a:prstGeom prst="rect">
            <a:avLst/>
          </a:prstGeom>
        </p:spPr>
        <p:txBody>
          <a:bodyPr anchor="ctr"/>
          <a:p>
            <a:pPr algn="r">
              <a:lnSpc>
                <a:spcPct val="100000"/>
              </a:lnSpc>
            </a:pPr>
            <a:fld id="{EA01119C-D564-406A-A083-275F4E7082A4}" type="slidenum">
              <a:rPr b="0" lang="en-US" sz="900" spc="-1" strike="noStrike">
                <a:solidFill>
                  <a:srgbClr val="90c226"/>
                </a:solidFill>
                <a:latin typeface="Trebuchet MS"/>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2" name="Group 1"/>
          <p:cNvGrpSpPr/>
          <p:nvPr/>
        </p:nvGrpSpPr>
        <p:grpSpPr>
          <a:xfrm>
            <a:off x="0" y="-8640"/>
            <a:ext cx="12191760" cy="6866640"/>
            <a:chOff x="0" y="-8640"/>
            <a:chExt cx="12191760" cy="6866640"/>
          </a:xfrm>
        </p:grpSpPr>
        <p:sp>
          <p:nvSpPr>
            <p:cNvPr id="53"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54"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55"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6"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7"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8"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9"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1"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2"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63" name="PlaceHolder 12"/>
          <p:cNvSpPr>
            <a:spLocks noGrp="1"/>
          </p:cNvSpPr>
          <p:nvPr>
            <p:ph type="title"/>
          </p:nvPr>
        </p:nvSpPr>
        <p:spPr>
          <a:xfrm>
            <a:off x="677160" y="609480"/>
            <a:ext cx="8596440" cy="1320480"/>
          </a:xfrm>
          <a:prstGeom prst="rect">
            <a:avLst/>
          </a:prstGeom>
        </p:spPr>
        <p:txBody>
          <a:bodyPr/>
          <a:p>
            <a:pPr>
              <a:lnSpc>
                <a:spcPct val="100000"/>
              </a:lnSpc>
            </a:pPr>
            <a:r>
              <a:rPr b="0" lang="en-US" sz="3600" spc="-1" strike="noStrike">
                <a:solidFill>
                  <a:srgbClr val="90c226"/>
                </a:solidFill>
                <a:latin typeface="Trebuchet MS"/>
              </a:rPr>
              <a:t>Click to edit Master title style</a:t>
            </a:r>
            <a:endParaRPr b="0" lang="en-US" sz="3600" spc="-1" strike="noStrike">
              <a:solidFill>
                <a:srgbClr val="000000"/>
              </a:solidFill>
              <a:latin typeface="Trebuchet MS"/>
            </a:endParaRPr>
          </a:p>
        </p:txBody>
      </p:sp>
      <p:sp>
        <p:nvSpPr>
          <p:cNvPr id="64" name="PlaceHolder 13"/>
          <p:cNvSpPr>
            <a:spLocks noGrp="1"/>
          </p:cNvSpPr>
          <p:nvPr>
            <p:ph type="dt"/>
          </p:nvPr>
        </p:nvSpPr>
        <p:spPr>
          <a:xfrm>
            <a:off x="7205040" y="6041520"/>
            <a:ext cx="911520" cy="364680"/>
          </a:xfrm>
          <a:prstGeom prst="rect">
            <a:avLst/>
          </a:prstGeom>
        </p:spPr>
        <p:txBody>
          <a:bodyPr anchor="ctr"/>
          <a:p>
            <a:pPr algn="r">
              <a:lnSpc>
                <a:spcPct val="100000"/>
              </a:lnSpc>
            </a:pPr>
            <a:fld id="{23A435FE-5DFB-419D-9029-017D19E3798C}" type="datetime">
              <a:rPr b="0" lang="en-US" sz="900" spc="-1" strike="noStrike">
                <a:solidFill>
                  <a:srgbClr val="8b8b8b"/>
                </a:solidFill>
                <a:latin typeface="Trebuchet MS"/>
              </a:rPr>
              <a:t>8/2/18</a:t>
            </a:fld>
            <a:endParaRPr b="0" lang="en-US" sz="900" spc="-1" strike="noStrike">
              <a:latin typeface="Times New Roman"/>
            </a:endParaRPr>
          </a:p>
        </p:txBody>
      </p:sp>
      <p:sp>
        <p:nvSpPr>
          <p:cNvPr id="65" name="PlaceHolder 14"/>
          <p:cNvSpPr>
            <a:spLocks noGrp="1"/>
          </p:cNvSpPr>
          <p:nvPr>
            <p:ph type="ftr"/>
          </p:nvPr>
        </p:nvSpPr>
        <p:spPr>
          <a:xfrm>
            <a:off x="677160" y="6041520"/>
            <a:ext cx="6297120" cy="364680"/>
          </a:xfrm>
          <a:prstGeom prst="rect">
            <a:avLst/>
          </a:prstGeom>
        </p:spPr>
        <p:txBody>
          <a:bodyPr anchor="ctr"/>
          <a:p>
            <a:endParaRPr b="0" lang="en-US" sz="2400" spc="-1" strike="noStrike">
              <a:latin typeface="Times New Roman"/>
            </a:endParaRPr>
          </a:p>
        </p:txBody>
      </p:sp>
      <p:sp>
        <p:nvSpPr>
          <p:cNvPr id="66" name="PlaceHolder 15"/>
          <p:cNvSpPr>
            <a:spLocks noGrp="1"/>
          </p:cNvSpPr>
          <p:nvPr>
            <p:ph type="sldNum"/>
          </p:nvPr>
        </p:nvSpPr>
        <p:spPr>
          <a:xfrm>
            <a:off x="8590680" y="6041520"/>
            <a:ext cx="682920" cy="364680"/>
          </a:xfrm>
          <a:prstGeom prst="rect">
            <a:avLst/>
          </a:prstGeom>
        </p:spPr>
        <p:txBody>
          <a:bodyPr anchor="ctr"/>
          <a:p>
            <a:pPr algn="r">
              <a:lnSpc>
                <a:spcPct val="100000"/>
              </a:lnSpc>
            </a:pPr>
            <a:fld id="{5AA71CDE-D4E5-4385-9B73-F563BB72B1D0}" type="slidenum">
              <a:rPr b="0" lang="en-US" sz="900" spc="-1" strike="noStrike">
                <a:solidFill>
                  <a:srgbClr val="90c226"/>
                </a:solidFill>
                <a:latin typeface="Trebuchet MS"/>
              </a:rPr>
              <a:t>1</a:t>
            </a:fld>
            <a:endParaRPr b="0" lang="en-US" sz="900" spc="-1" strike="noStrike">
              <a:latin typeface="Times New Roman"/>
            </a:endParaRPr>
          </a:p>
        </p:txBody>
      </p:sp>
      <p:sp>
        <p:nvSpPr>
          <p:cNvPr id="67" name="PlaceHolder 1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Click to edit the outline text format</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Second Outline Level</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Third Outline Level</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Fourth Outline Level</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677160" y="609480"/>
            <a:ext cx="8596440" cy="1320480"/>
          </a:xfrm>
          <a:prstGeom prst="rect">
            <a:avLst/>
          </a:prstGeom>
          <a:noFill/>
          <a:ln>
            <a:noFill/>
          </a:ln>
        </p:spPr>
        <p:txBody>
          <a:bodyPr/>
          <a:p>
            <a:pPr algn="ctr">
              <a:lnSpc>
                <a:spcPct val="100000"/>
              </a:lnSpc>
            </a:pPr>
            <a:r>
              <a:rPr b="0" lang="en-US" sz="3600" spc="-1" strike="noStrike">
                <a:solidFill>
                  <a:srgbClr val="90c226"/>
                </a:solidFill>
                <a:latin typeface="Trebuchet MS"/>
              </a:rPr>
              <a:t>Group 12</a:t>
            </a:r>
            <a:endParaRPr b="0" lang="en-US" sz="3600" spc="-1" strike="noStrike">
              <a:solidFill>
                <a:srgbClr val="000000"/>
              </a:solidFill>
              <a:latin typeface="Trebuchet MS"/>
            </a:endParaRPr>
          </a:p>
        </p:txBody>
      </p:sp>
      <p:pic>
        <p:nvPicPr>
          <p:cNvPr id="105" name="" descr=""/>
          <p:cNvPicPr/>
          <p:nvPr/>
        </p:nvPicPr>
        <p:blipFill>
          <a:blip r:embed="rId1"/>
          <a:stretch/>
        </p:blipFill>
        <p:spPr>
          <a:xfrm>
            <a:off x="2854080" y="1593000"/>
            <a:ext cx="4552560" cy="453348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Stretch Goals</a:t>
            </a:r>
            <a:endParaRPr b="0" lang="en-US" sz="3600" spc="-1" strike="noStrike">
              <a:solidFill>
                <a:srgbClr val="000000"/>
              </a:solidFill>
              <a:latin typeface="Trebuchet MS"/>
            </a:endParaRPr>
          </a:p>
        </p:txBody>
      </p:sp>
      <p:sp>
        <p:nvSpPr>
          <p:cNvPr id="123" name="TextShape 2"/>
          <p:cNvSpPr txBox="1"/>
          <p:nvPr/>
        </p:nvSpPr>
        <p:spPr>
          <a:xfrm>
            <a:off x="677160" y="2160720"/>
            <a:ext cx="8596440" cy="3880440"/>
          </a:xfrm>
          <a:prstGeom prst="rect">
            <a:avLst/>
          </a:prstGeom>
          <a:noFill/>
          <a:ln>
            <a:noFill/>
          </a:ln>
        </p:spPr>
        <p:txBody>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In app messaging for employees to communicate</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Enhancing manager abilities (ex delete employees, edit employees)</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Allow schedule to be modified by the managers</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QOL Changes (ex. Sending notification to employees when schedule is pushed out)</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IOS Support</a:t>
            </a:r>
            <a:endParaRPr b="0" lang="en-US" sz="1800" spc="-1" strike="noStrike">
              <a:solidFill>
                <a:srgbClr val="404040"/>
              </a:solidFill>
              <a:latin typeface="Trebuchet MS"/>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677160" y="609480"/>
            <a:ext cx="8596440" cy="1320480"/>
          </a:xfrm>
          <a:prstGeom prst="rect">
            <a:avLst/>
          </a:prstGeom>
          <a:noFill/>
          <a:ln>
            <a:noFill/>
          </a:ln>
        </p:spPr>
        <p:txBody>
          <a:bodyPr lIns="0" rIns="0" tIns="0" bIns="0" anchor="ctr"/>
          <a:p>
            <a:r>
              <a:rPr b="0" lang="en-US" sz="3600" spc="-1" strike="noStrike">
                <a:solidFill>
                  <a:srgbClr val="90c226"/>
                </a:solidFill>
                <a:latin typeface="Trebuchet MS"/>
              </a:rPr>
              <a:t>Successes and Failures</a:t>
            </a:r>
            <a:endParaRPr b="0" lang="en-US" sz="3600" spc="-1" strike="noStrike">
              <a:solidFill>
                <a:srgbClr val="000000"/>
              </a:solidFill>
              <a:latin typeface="Trebuchet MS"/>
            </a:endParaRPr>
          </a:p>
        </p:txBody>
      </p:sp>
      <p:sp>
        <p:nvSpPr>
          <p:cNvPr id="125" name="TextShape 2"/>
          <p:cNvSpPr txBox="1"/>
          <p:nvPr/>
        </p:nvSpPr>
        <p:spPr>
          <a:xfrm>
            <a:off x="677520" y="2161080"/>
            <a:ext cx="3528720" cy="3880440"/>
          </a:xfrm>
          <a:prstGeom prst="rect">
            <a:avLst/>
          </a:prstGeom>
          <a:noFill/>
          <a:ln>
            <a:noFill/>
          </a:ln>
        </p:spPr>
        <p:txBody>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Successfully implemented nearly all the same features of $3 app on the App store.</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Robust API</a:t>
            </a:r>
            <a:endParaRPr b="0" lang="en-US" sz="1800" spc="-1" strike="noStrike">
              <a:solidFill>
                <a:srgbClr val="404040"/>
              </a:solidFill>
              <a:latin typeface="Trebuchet MS"/>
            </a:endParaRPr>
          </a:p>
        </p:txBody>
      </p:sp>
      <p:sp>
        <p:nvSpPr>
          <p:cNvPr id="126" name="TextShape 3"/>
          <p:cNvSpPr txBox="1"/>
          <p:nvPr/>
        </p:nvSpPr>
        <p:spPr>
          <a:xfrm>
            <a:off x="6217920" y="2194560"/>
            <a:ext cx="3528720" cy="3880440"/>
          </a:xfrm>
          <a:prstGeom prst="rect">
            <a:avLst/>
          </a:prstGeom>
          <a:noFill/>
          <a:ln>
            <a:noFill/>
          </a:ln>
        </p:spPr>
        <p:txBody>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Large group issues</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Scope too big</a:t>
            </a:r>
            <a:endParaRPr b="0" lang="en-US" sz="1800" spc="-1" strike="noStrike">
              <a:solidFill>
                <a:srgbClr val="404040"/>
              </a:solidFill>
              <a:latin typeface="Trebuchet MS"/>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Gantt Chart</a:t>
            </a:r>
            <a:endParaRPr b="0" lang="en-US" sz="3600" spc="-1" strike="noStrike">
              <a:solidFill>
                <a:srgbClr val="000000"/>
              </a:solidFill>
              <a:latin typeface="Trebuchet MS"/>
            </a:endParaRPr>
          </a:p>
        </p:txBody>
      </p:sp>
      <p:pic>
        <p:nvPicPr>
          <p:cNvPr id="128" name="" descr=""/>
          <p:cNvPicPr/>
          <p:nvPr/>
        </p:nvPicPr>
        <p:blipFill>
          <a:blip r:embed="rId1"/>
          <a:stretch/>
        </p:blipFill>
        <p:spPr>
          <a:xfrm>
            <a:off x="792000" y="2190960"/>
            <a:ext cx="8534880" cy="329544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844920" y="3004920"/>
            <a:ext cx="8596440" cy="1320480"/>
          </a:xfrm>
          <a:prstGeom prst="rect">
            <a:avLst/>
          </a:prstGeom>
          <a:noFill/>
          <a:ln>
            <a:noFill/>
          </a:ln>
        </p:spPr>
        <p:txBody>
          <a:bodyPr/>
          <a:p>
            <a:pPr algn="ctr">
              <a:lnSpc>
                <a:spcPct val="100000"/>
              </a:lnSpc>
            </a:pPr>
            <a:r>
              <a:rPr b="0" lang="en-US" sz="6600" spc="-1" strike="noStrike">
                <a:solidFill>
                  <a:srgbClr val="90c226"/>
                </a:solidFill>
                <a:latin typeface="Trebuchet MS"/>
              </a:rPr>
              <a:t>Demo</a:t>
            </a:r>
            <a:endParaRPr b="0" lang="en-US" sz="6600" spc="-1" strike="noStrike">
              <a:solidFill>
                <a:srgbClr val="000000"/>
              </a:solidFill>
              <a:latin typeface="Trebuchet MS"/>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845280" y="3004920"/>
            <a:ext cx="8596440" cy="1320480"/>
          </a:xfrm>
          <a:prstGeom prst="rect">
            <a:avLst/>
          </a:prstGeom>
          <a:noFill/>
          <a:ln>
            <a:noFill/>
          </a:ln>
        </p:spPr>
        <p:txBody>
          <a:bodyPr/>
          <a:p>
            <a:pPr algn="ctr">
              <a:lnSpc>
                <a:spcPct val="100000"/>
              </a:lnSpc>
            </a:pPr>
            <a:r>
              <a:rPr b="0" lang="en-US" sz="6600" spc="-1" strike="noStrike">
                <a:solidFill>
                  <a:srgbClr val="90c226"/>
                </a:solidFill>
                <a:latin typeface="Trebuchet MS"/>
              </a:rPr>
              <a:t>Q&amp;A</a:t>
            </a:r>
            <a:endParaRPr b="0" lang="en-US" sz="6600" spc="-1" strike="noStrike">
              <a:solidFill>
                <a:srgbClr val="000000"/>
              </a:solidFill>
              <a:latin typeface="Trebuchet MS"/>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The Team</a:t>
            </a:r>
            <a:endParaRPr b="0" lang="en-US" sz="3600" spc="-1" strike="noStrike">
              <a:solidFill>
                <a:srgbClr val="000000"/>
              </a:solidFill>
              <a:latin typeface="Trebuchet MS"/>
            </a:endParaRPr>
          </a:p>
        </p:txBody>
      </p:sp>
      <p:sp>
        <p:nvSpPr>
          <p:cNvPr id="107" name="TextShape 2"/>
          <p:cNvSpPr txBox="1"/>
          <p:nvPr/>
        </p:nvSpPr>
        <p:spPr>
          <a:xfrm>
            <a:off x="677160" y="2160720"/>
            <a:ext cx="8596440" cy="3880440"/>
          </a:xfrm>
          <a:prstGeom prst="rect">
            <a:avLst/>
          </a:prstGeom>
          <a:noFill/>
          <a:ln>
            <a:noFill/>
          </a:ln>
        </p:spPr>
        <p:txBody>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Dustin Huff – Website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Miguel Ramirez – Website/Application</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Mohamed Ait Bella – Application</a:t>
            </a:r>
            <a:r>
              <a:rPr b="0" lang="en-US" sz="1800" spc="-1" strike="noStrike">
                <a:solidFill>
                  <a:srgbClr val="404040"/>
                </a:solidFill>
                <a:latin typeface="Trebuchet MS"/>
              </a:rPr>
              <a:t>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Anirudh Singh - Application</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Jason Portillo – Project manager, API, Database</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Bernardin Dezius – Application</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Michael Owens – Documentation/Website</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General Idea</a:t>
            </a:r>
            <a:endParaRPr b="0" lang="en-US" sz="3600" spc="-1" strike="noStrike">
              <a:solidFill>
                <a:srgbClr val="000000"/>
              </a:solidFill>
              <a:latin typeface="Trebuchet MS"/>
            </a:endParaRPr>
          </a:p>
        </p:txBody>
      </p:sp>
      <p:sp>
        <p:nvSpPr>
          <p:cNvPr id="109" name="TextShape 2"/>
          <p:cNvSpPr txBox="1"/>
          <p:nvPr/>
        </p:nvSpPr>
        <p:spPr>
          <a:xfrm>
            <a:off x="677160" y="2160720"/>
            <a:ext cx="8596440" cy="3880440"/>
          </a:xfrm>
          <a:prstGeom prst="rect">
            <a:avLst/>
          </a:prstGeom>
          <a:noFill/>
          <a:ln>
            <a:noFill/>
          </a:ln>
        </p:spPr>
        <p:txBody>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To develop a website and application for the service industry which helps the employees manage their schedule.</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Both the website and application are interconnected since the website is dependent on the application for the availability of the employee and the application is dependent on the website to receive the schedule.</a:t>
            </a:r>
            <a:endParaRPr b="0" lang="en-US" sz="1800" spc="-1" strike="noStrike">
              <a:solidFill>
                <a:srgbClr val="404040"/>
              </a:solidFill>
              <a:latin typeface="Trebuchet MS"/>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Tools Utilized</a:t>
            </a:r>
            <a:endParaRPr b="0" lang="en-US" sz="3600" spc="-1" strike="noStrike">
              <a:solidFill>
                <a:srgbClr val="000000"/>
              </a:solidFill>
              <a:latin typeface="Trebuchet MS"/>
            </a:endParaRPr>
          </a:p>
        </p:txBody>
      </p:sp>
      <p:sp>
        <p:nvSpPr>
          <p:cNvPr id="111" name="TextShape 2"/>
          <p:cNvSpPr txBox="1"/>
          <p:nvPr/>
        </p:nvSpPr>
        <p:spPr>
          <a:xfrm>
            <a:off x="677160" y="2160720"/>
            <a:ext cx="8596440" cy="3880440"/>
          </a:xfrm>
          <a:prstGeom prst="rect">
            <a:avLst/>
          </a:prstGeom>
          <a:noFill/>
          <a:ln>
            <a:noFill/>
          </a:ln>
        </p:spPr>
        <p:txBody>
          <a:bodyPr>
            <a:normAutofit/>
          </a:bodyPr>
          <a:p>
            <a:pPr marL="343080" indent="-342720">
              <a:lnSpc>
                <a:spcPct val="100000"/>
              </a:lnSpc>
              <a:spcBef>
                <a:spcPts val="1001"/>
              </a:spcBef>
              <a:buClr>
                <a:srgbClr val="90c226"/>
              </a:buClr>
              <a:buSzPct val="80000"/>
              <a:buFont typeface="Arial"/>
              <a:buChar char="•"/>
            </a:pPr>
            <a:r>
              <a:rPr b="0" lang="en-US" sz="1800" spc="-1" strike="noStrike">
                <a:solidFill>
                  <a:srgbClr val="404040"/>
                </a:solidFill>
                <a:latin typeface="Trebuchet MS"/>
              </a:rPr>
              <a:t>WISA stack.</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Arial"/>
              <a:buChar char="•"/>
            </a:pPr>
            <a:r>
              <a:rPr b="0" lang="en-US" sz="1800" spc="-1" strike="noStrike">
                <a:solidFill>
                  <a:srgbClr val="404040"/>
                </a:solidFill>
                <a:latin typeface="Trebuchet MS"/>
              </a:rPr>
              <a:t>C# API.</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Arial"/>
              <a:buChar char="•"/>
            </a:pPr>
            <a:r>
              <a:rPr b="0" lang="en-US" sz="1800" spc="-1" strike="noStrike">
                <a:solidFill>
                  <a:srgbClr val="404040"/>
                </a:solidFill>
                <a:latin typeface="Trebuchet MS"/>
              </a:rPr>
              <a:t>Microsoft SQL Database.</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Arial"/>
              <a:buChar char="•"/>
            </a:pPr>
            <a:r>
              <a:rPr b="0" lang="en-US" sz="1800" spc="-1" strike="noStrike">
                <a:solidFill>
                  <a:srgbClr val="404040"/>
                </a:solidFill>
                <a:latin typeface="Trebuchet MS"/>
              </a:rPr>
              <a:t>Android studio for application design.</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Arial"/>
              <a:buChar char="•"/>
            </a:pPr>
            <a:r>
              <a:rPr b="0" lang="en-US" sz="1800" spc="-1" strike="noStrike">
                <a:solidFill>
                  <a:srgbClr val="404040"/>
                </a:solidFill>
                <a:latin typeface="Trebuchet MS"/>
              </a:rPr>
              <a:t>Firebase Cloud Messaging</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Arial"/>
              <a:buChar char="•"/>
            </a:pPr>
            <a:r>
              <a:rPr b="0" lang="en-US" sz="1800" spc="-1" strike="noStrike">
                <a:solidFill>
                  <a:srgbClr val="404040"/>
                </a:solidFill>
                <a:latin typeface="Trebuchet MS"/>
              </a:rPr>
              <a:t>Bootstrap for HTML.</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Arial"/>
              <a:buChar char="•"/>
            </a:pPr>
            <a:r>
              <a:rPr b="0" lang="en-US" sz="1800" spc="-1" strike="noStrike">
                <a:solidFill>
                  <a:srgbClr val="404040"/>
                </a:solidFill>
                <a:latin typeface="Trebuchet MS"/>
              </a:rPr>
              <a:t>jQuery for JavaScript.</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Arial"/>
              <a:buChar char="•"/>
            </a:pPr>
            <a:r>
              <a:rPr b="0" lang="en-US" sz="1800" spc="-1" strike="noStrike">
                <a:solidFill>
                  <a:srgbClr val="404040"/>
                </a:solidFill>
                <a:latin typeface="Trebuchet MS"/>
              </a:rPr>
              <a:t>GitHub for file modification and receiving updates in real time.</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Arial"/>
              <a:buChar char="•"/>
            </a:pPr>
            <a:r>
              <a:rPr b="0" lang="en-US" sz="1800" spc="-1" strike="noStrike">
                <a:solidFill>
                  <a:srgbClr val="404040"/>
                </a:solidFill>
                <a:latin typeface="Trebuchet MS"/>
              </a:rPr>
              <a:t>FileZilla.</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Arial"/>
              <a:buChar char="•"/>
            </a:pPr>
            <a:r>
              <a:rPr b="0" lang="en-US" sz="1800" spc="-1" strike="noStrike">
                <a:solidFill>
                  <a:srgbClr val="404040"/>
                </a:solidFill>
                <a:latin typeface="Trebuchet MS"/>
              </a:rPr>
              <a:t>Slack for communication.</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677160" y="609480"/>
            <a:ext cx="8596440" cy="1320480"/>
          </a:xfrm>
          <a:prstGeom prst="rect">
            <a:avLst/>
          </a:prstGeom>
          <a:noFill/>
          <a:ln>
            <a:noFill/>
          </a:ln>
        </p:spPr>
        <p:txBody>
          <a:bodyPr lIns="0" rIns="0" tIns="0" bIns="0" anchor="ctr"/>
          <a:p>
            <a:r>
              <a:rPr b="0" lang="en-US" sz="3600" spc="-1" strike="noStrike">
                <a:solidFill>
                  <a:srgbClr val="90c226"/>
                </a:solidFill>
                <a:latin typeface="Trebuchet MS"/>
              </a:rPr>
              <a:t>Database Diagram</a:t>
            </a:r>
            <a:endParaRPr b="0" lang="en-US" sz="3600" spc="-1" strike="noStrike">
              <a:solidFill>
                <a:srgbClr val="000000"/>
              </a:solidFill>
              <a:latin typeface="Trebuchet MS"/>
            </a:endParaRPr>
          </a:p>
        </p:txBody>
      </p:sp>
      <p:pic>
        <p:nvPicPr>
          <p:cNvPr id="113" name="" descr=""/>
          <p:cNvPicPr/>
          <p:nvPr/>
        </p:nvPicPr>
        <p:blipFill>
          <a:blip r:embed="rId1"/>
          <a:stretch/>
        </p:blipFill>
        <p:spPr>
          <a:xfrm>
            <a:off x="822960" y="1729800"/>
            <a:ext cx="6988680" cy="476244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High Level Design UML Diagrams: Use Case</a:t>
            </a:r>
            <a:endParaRPr b="0" lang="en-US" sz="3600" spc="-1" strike="noStrike">
              <a:solidFill>
                <a:srgbClr val="000000"/>
              </a:solidFill>
              <a:latin typeface="Trebuchet MS"/>
            </a:endParaRPr>
          </a:p>
        </p:txBody>
      </p:sp>
      <p:pic>
        <p:nvPicPr>
          <p:cNvPr id="115" name="Content Placeholder 3" descr=""/>
          <p:cNvPicPr/>
          <p:nvPr/>
        </p:nvPicPr>
        <p:blipFill>
          <a:blip r:embed="rId1"/>
          <a:stretch/>
        </p:blipFill>
        <p:spPr>
          <a:xfrm>
            <a:off x="3017520" y="1623240"/>
            <a:ext cx="5679360" cy="51314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Our Product: The Website</a:t>
            </a:r>
            <a:endParaRPr b="0" lang="en-US" sz="3600" spc="-1" strike="noStrike">
              <a:solidFill>
                <a:srgbClr val="000000"/>
              </a:solidFill>
              <a:latin typeface="Trebuchet MS"/>
            </a:endParaRPr>
          </a:p>
        </p:txBody>
      </p:sp>
      <p:sp>
        <p:nvSpPr>
          <p:cNvPr id="117" name="TextShape 2"/>
          <p:cNvSpPr txBox="1"/>
          <p:nvPr/>
        </p:nvSpPr>
        <p:spPr>
          <a:xfrm>
            <a:off x="677160" y="2160720"/>
            <a:ext cx="8596440" cy="3880440"/>
          </a:xfrm>
          <a:prstGeom prst="rect">
            <a:avLst/>
          </a:prstGeom>
          <a:noFill/>
          <a:ln>
            <a:noFill/>
          </a:ln>
        </p:spPr>
        <p:txBody>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These are the functionality of the website:</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Trebuchet MS"/>
              <a:buAutoNum type="arabicParenR"/>
            </a:pPr>
            <a:r>
              <a:rPr b="0" lang="en-US" sz="1800" spc="-1" strike="noStrike">
                <a:solidFill>
                  <a:srgbClr val="404040"/>
                </a:solidFill>
                <a:latin typeface="Trebuchet MS"/>
              </a:rPr>
              <a:t>Make store</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Trebuchet MS"/>
              <a:buAutoNum type="arabicParenR"/>
            </a:pPr>
            <a:r>
              <a:rPr b="0" lang="en-US" sz="1800" spc="-1" strike="noStrike">
                <a:solidFill>
                  <a:srgbClr val="404040"/>
                </a:solidFill>
                <a:latin typeface="Trebuchet MS"/>
              </a:rPr>
              <a:t>Make manager</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Trebuchet MS"/>
              <a:buAutoNum type="arabicParenR"/>
            </a:pPr>
            <a:r>
              <a:rPr b="0" lang="en-US" sz="1800" spc="-1" strike="noStrike">
                <a:solidFill>
                  <a:srgbClr val="404040"/>
                </a:solidFill>
                <a:latin typeface="Trebuchet MS"/>
              </a:rPr>
              <a:t>Make Employee</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Trebuchet MS"/>
              <a:buAutoNum type="arabicParenR"/>
            </a:pPr>
            <a:r>
              <a:rPr b="0" lang="en-US" sz="1800" spc="-1" strike="noStrike">
                <a:solidFill>
                  <a:srgbClr val="404040"/>
                </a:solidFill>
                <a:latin typeface="Trebuchet MS"/>
              </a:rPr>
              <a:t>Update Employee information</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Trebuchet MS"/>
              <a:buAutoNum type="arabicParenR"/>
            </a:pPr>
            <a:r>
              <a:rPr b="0" lang="en-US" sz="1800" spc="-1" strike="noStrike">
                <a:solidFill>
                  <a:srgbClr val="404040"/>
                </a:solidFill>
                <a:latin typeface="Trebuchet MS"/>
              </a:rPr>
              <a:t>Get Availability</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Trebuchet MS"/>
              <a:buAutoNum type="arabicParenR"/>
            </a:pPr>
            <a:r>
              <a:rPr b="0" lang="en-US" sz="1800" spc="-1" strike="noStrike">
                <a:solidFill>
                  <a:srgbClr val="404040"/>
                </a:solidFill>
                <a:latin typeface="Trebuchet MS"/>
              </a:rPr>
              <a:t>View Schedule</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Trebuchet MS"/>
              <a:buAutoNum type="arabicParenR"/>
            </a:pPr>
            <a:r>
              <a:rPr b="0" lang="en-US" sz="1800" spc="-1" strike="noStrike">
                <a:solidFill>
                  <a:srgbClr val="404040"/>
                </a:solidFill>
                <a:latin typeface="Trebuchet MS"/>
              </a:rPr>
              <a:t>Set Schedule</a:t>
            </a:r>
            <a:endParaRPr b="0" lang="en-US" sz="1800" spc="-1" strike="noStrike">
              <a:solidFill>
                <a:srgbClr val="404040"/>
              </a:solidFill>
              <a:latin typeface="Trebuchet MS"/>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Our Product: The Application</a:t>
            </a:r>
            <a:endParaRPr b="0" lang="en-US" sz="3600" spc="-1" strike="noStrike">
              <a:solidFill>
                <a:srgbClr val="000000"/>
              </a:solidFill>
              <a:latin typeface="Trebuchet MS"/>
            </a:endParaRPr>
          </a:p>
        </p:txBody>
      </p:sp>
      <p:sp>
        <p:nvSpPr>
          <p:cNvPr id="119" name="TextShape 2"/>
          <p:cNvSpPr txBox="1"/>
          <p:nvPr/>
        </p:nvSpPr>
        <p:spPr>
          <a:xfrm>
            <a:off x="677160" y="2160720"/>
            <a:ext cx="8596440" cy="3880440"/>
          </a:xfrm>
          <a:prstGeom prst="rect">
            <a:avLst/>
          </a:prstGeom>
          <a:noFill/>
          <a:ln>
            <a:noFill/>
          </a:ln>
        </p:spPr>
        <p:txBody>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The employees can set their availability and view the schedule.</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Employee’s can also request to pickup, swap, and drop their respective shifts.</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The manager can process the employee’s request regarding pickup, swap, and drop shifts.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The application can send and receive notification’s through firebase. </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The complete process of our product</a:t>
            </a:r>
            <a:endParaRPr b="0" lang="en-US" sz="3600" spc="-1" strike="noStrike">
              <a:solidFill>
                <a:srgbClr val="000000"/>
              </a:solidFill>
              <a:latin typeface="Trebuchet MS"/>
            </a:endParaRPr>
          </a:p>
        </p:txBody>
      </p:sp>
      <p:sp>
        <p:nvSpPr>
          <p:cNvPr id="121" name="TextShape 2"/>
          <p:cNvSpPr txBox="1"/>
          <p:nvPr/>
        </p:nvSpPr>
        <p:spPr>
          <a:xfrm>
            <a:off x="677160" y="2160720"/>
            <a:ext cx="8596440" cy="3880440"/>
          </a:xfrm>
          <a:prstGeom prst="rect">
            <a:avLst/>
          </a:prstGeom>
          <a:noFill/>
          <a:ln>
            <a:noFill/>
          </a:ln>
        </p:spPr>
        <p:txBody>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First the management is going to use the website to make store, make manager, and make employee.</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Next the employee’s will use the credentials given by the manager to login to the application to set their availability.</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Now the employee availabilities are stored in the database and can be viewed from the website.</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Next the manager can set the schedule based on the availabilities of the employee’s for the current week.</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Finally the employee is able to view their schedule from the application and make requests like pickup, swap, and drop shifts. </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184</TotalTime>
  <Application>LibreOffice/6.0.6.1$Linux_X86_64 LibreOffice_project/00$Build-1</Application>
  <Words>333</Words>
  <Paragraphs>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2018-07-31T18:02:49Z</dcterms:created>
  <dc:creator>Anirudh Singh</dc:creator>
  <dc:description/>
  <dc:language>en-US</dc:language>
  <cp:lastModifiedBy/>
  <dcterms:modified xsi:type="dcterms:W3CDTF">2018-08-02T11:18:37Z</dcterms:modified>
  <cp:revision>40</cp:revision>
  <dc:subject/>
  <dc:title>Group 12</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