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Permanent Marker"/>
      <p:regular r:id="rId18"/>
    </p:embeddedFont>
    <p:embeddedFont>
      <p:font typeface="Helvetica Neue"/>
      <p:regular r:id="rId19"/>
      <p:bold r:id="rId20"/>
      <p:italic r:id="rId21"/>
      <p:boldItalic r:id="rId22"/>
    </p:embeddedFont>
    <p:embeddedFont>
      <p:font typeface="Questrial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Questrial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2.xml"/><Relationship Id="rId18" Type="http://schemas.openxmlformats.org/officeDocument/2006/relationships/font" Target="fonts/PermanentMarker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e de titr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684212" y="3843867"/>
            <a:ext cx="6400799" cy="1947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1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cxnSp>
        <p:nvCxnSpPr>
          <p:cNvPr id="27" name="Shape 27"/>
          <p:cNvCxnSpPr/>
          <p:nvPr/>
        </p:nvCxnSpPr>
        <p:spPr>
          <a:xfrm flipH="1">
            <a:off x="8228011" y="8466"/>
            <a:ext cx="3809999" cy="3809999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Shape 28"/>
          <p:cNvCxnSpPr/>
          <p:nvPr/>
        </p:nvCxnSpPr>
        <p:spPr>
          <a:xfrm flipH="1">
            <a:off x="6108169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" name="Shape 29"/>
          <p:cNvCxnSpPr/>
          <p:nvPr/>
        </p:nvCxnSpPr>
        <p:spPr>
          <a:xfrm flipH="1">
            <a:off x="7235824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 flipH="1">
            <a:off x="7335836" y="32277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 flipH="1">
            <a:off x="7845425" y="609600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panoramique avec légend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85800" y="533400"/>
            <a:ext cx="10818811" cy="3124199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914401" y="3843867"/>
            <a:ext cx="830420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re et légend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84212" y="685800"/>
            <a:ext cx="10058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4212" y="4114800"/>
            <a:ext cx="8535987" cy="187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itation avec légend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141411" y="685800"/>
            <a:ext cx="9144001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446212" y="3429000"/>
            <a:ext cx="85343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84212" y="4301067"/>
            <a:ext cx="8534399" cy="1684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531812" y="81222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fr-FR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0285411" y="27686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fr-FR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rte nom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84212" y="3429000"/>
            <a:ext cx="8534399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4210" y="5132980"/>
            <a:ext cx="8535989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rte nom cita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141412" y="685800"/>
            <a:ext cx="9144000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4212" y="3928533"/>
            <a:ext cx="8534400" cy="10498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8575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84210" y="4978400"/>
            <a:ext cx="85344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531812" y="81222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fr-FR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10285411" y="27686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fr-FR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Vrai ou faux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4212" y="685800"/>
            <a:ext cx="10058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4212" y="3928533"/>
            <a:ext cx="8534399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8575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84210" y="4766732"/>
            <a:ext cx="8534400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re et texte vertical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143778" y="-1773766"/>
            <a:ext cx="3615266" cy="85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itre vertical et text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7427911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943100" y="-571499"/>
            <a:ext cx="5308599" cy="782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re et contenu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4212" y="685800"/>
            <a:ext cx="853439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Titre de sec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84210" y="2006600"/>
            <a:ext cx="8534400" cy="228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4212" y="4495800"/>
            <a:ext cx="8534399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eux contenu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4210" y="685800"/>
            <a:ext cx="4937654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5808132" y="685800"/>
            <a:ext cx="4934478" cy="3615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is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972079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684210" y="1270529"/>
            <a:ext cx="4937654" cy="3030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6079066" y="685800"/>
            <a:ext cx="466513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5806544" y="1262062"/>
            <a:ext cx="4929188" cy="3030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re seul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 avec légend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7085011" y="685800"/>
            <a:ext cx="3657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4212" y="685800"/>
            <a:ext cx="5943601" cy="530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7085011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 avec légen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722812" y="1447800"/>
            <a:ext cx="6019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8" name="Shape 78"/>
          <p:cNvSpPr/>
          <p:nvPr>
            <p:ph idx="2" type="pic"/>
          </p:nvPr>
        </p:nvSpPr>
        <p:spPr>
          <a:xfrm>
            <a:off x="989012" y="914400"/>
            <a:ext cx="3280973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9206968" y="2963333"/>
            <a:ext cx="2981858" cy="3208866"/>
            <a:chOff x="9206968" y="2963333"/>
            <a:chExt cx="2981858" cy="3208866"/>
          </a:xfrm>
        </p:grpSpPr>
        <p:cxnSp>
          <p:nvCxnSpPr>
            <p:cNvPr id="11" name="Shape 11"/>
            <p:cNvCxnSpPr/>
            <p:nvPr/>
          </p:nvCxnSpPr>
          <p:spPr>
            <a:xfrm flipH="1">
              <a:off x="11276011" y="2963333"/>
              <a:ext cx="912814" cy="912811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 flipH="1">
              <a:off x="9206968" y="3190343"/>
              <a:ext cx="2981857" cy="298185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 flipH="1">
              <a:off x="10292291" y="3285067"/>
              <a:ext cx="1896534" cy="189653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flipH="1">
              <a:off x="10443103" y="3131080"/>
              <a:ext cx="1745721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 flipH="1">
              <a:off x="10918826" y="3683001"/>
              <a:ext cx="1270001" cy="1269998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" name="Shape 16"/>
          <p:cNvSpPr txBox="1"/>
          <p:nvPr>
            <p:ph type="title"/>
          </p:nvPr>
        </p:nvSpPr>
        <p:spPr>
          <a:xfrm>
            <a:off x="684212" y="4487332"/>
            <a:ext cx="8534399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684212" y="685800"/>
            <a:ext cx="853439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9904411" y="6172200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Relationship Id="rId4" Type="http://schemas.openxmlformats.org/officeDocument/2006/relationships/image" Target="../media/image02.png"/><Relationship Id="rId5" Type="http://schemas.openxmlformats.org/officeDocument/2006/relationships/image" Target="../media/image05.png"/><Relationship Id="rId6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06.png"/><Relationship Id="rId5" Type="http://schemas.openxmlformats.org/officeDocument/2006/relationships/image" Target="../media/image04.png"/><Relationship Id="rId6" Type="http://schemas.openxmlformats.org/officeDocument/2006/relationships/image" Target="../media/image08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684210" y="857250"/>
            <a:ext cx="8283325" cy="284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fr-FR" sz="432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RÉORGANISATION DU SYSTÈME D'APPROVISIONNEMENT DE LA CAVE COOPÉRATIVE VINICORB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5800" y="74225"/>
            <a:ext cx="2838600" cy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47" name="Shape 147"/>
          <p:cNvSpPr txBox="1"/>
          <p:nvPr/>
        </p:nvSpPr>
        <p:spPr>
          <a:xfrm>
            <a:off x="684210" y="4217075"/>
            <a:ext cx="283845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Réalisé par </a:t>
            </a:r>
            <a:br>
              <a:rPr b="1" i="0" lang="fr-F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1" i="0" lang="fr-F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l’Equipe 2 :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BOULAID Meryem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LUTMAN Camille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DELOZIER Julien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 LINT Peter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HOUESSOU Bernardin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PETIT Edward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406648" y="4909571"/>
            <a:ext cx="283845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Encadré par :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fr-F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Mme Cauvin et </a:t>
            </a:r>
            <a:br>
              <a:rPr b="0" i="0" lang="fr-F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fr-FR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Mr Ferrarini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2" type="sldNum"/>
          </p:nvPr>
        </p:nvSpPr>
        <p:spPr>
          <a:xfrm>
            <a:off x="10378500" y="5607450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291" name="Shape 291"/>
          <p:cNvSpPr txBox="1"/>
          <p:nvPr/>
        </p:nvSpPr>
        <p:spPr>
          <a:xfrm>
            <a:off x="0" y="0"/>
            <a:ext cx="27111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Introduction</a:t>
            </a: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2711091" y="0"/>
            <a:ext cx="46842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Etude et Modélisation 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7395410" y="0"/>
            <a:ext cx="27690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Démarche 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164300" y="-1"/>
            <a:ext cx="20277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Résultats</a:t>
            </a: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4576124" y="2794375"/>
            <a:ext cx="2424300" cy="25941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-FR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 3</a:t>
            </a:r>
            <a:r>
              <a:rPr lang="fr-FR" sz="3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296" name="Shape 296"/>
          <p:cNvSpPr/>
          <p:nvPr/>
        </p:nvSpPr>
        <p:spPr>
          <a:xfrm>
            <a:off x="3434025" y="2915012"/>
            <a:ext cx="1142100" cy="397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3434025" y="3440825"/>
            <a:ext cx="1142100" cy="397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3434025" y="3966637"/>
            <a:ext cx="1142100" cy="397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3434025" y="4555562"/>
            <a:ext cx="1142100" cy="397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3433775" y="5116337"/>
            <a:ext cx="1142100" cy="397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1" name="Shape 301"/>
          <p:cNvSpPr/>
          <p:nvPr/>
        </p:nvSpPr>
        <p:spPr>
          <a:xfrm rot="10800000">
            <a:off x="7000675" y="3732763"/>
            <a:ext cx="1056600" cy="385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Shape 302"/>
          <p:cNvSpPr/>
          <p:nvPr/>
        </p:nvSpPr>
        <p:spPr>
          <a:xfrm rot="10800000">
            <a:off x="7000675" y="4231951"/>
            <a:ext cx="1056600" cy="385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Shape 303"/>
          <p:cNvSpPr/>
          <p:nvPr/>
        </p:nvSpPr>
        <p:spPr>
          <a:xfrm rot="10800000">
            <a:off x="7000675" y="4731139"/>
            <a:ext cx="1056600" cy="385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" name="Shape 304"/>
          <p:cNvSpPr/>
          <p:nvPr/>
        </p:nvSpPr>
        <p:spPr>
          <a:xfrm rot="10800000">
            <a:off x="7000675" y="3233611"/>
            <a:ext cx="1056600" cy="385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269225" y="2794400"/>
            <a:ext cx="2830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Alzonne</a:t>
            </a:r>
            <a:r>
              <a:rPr lang="fr-F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(10.8%) 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269225" y="3284100"/>
            <a:ext cx="2830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Lassère</a:t>
            </a:r>
            <a:r>
              <a:rPr lang="fr-F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(21.4%) 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269225" y="3799075"/>
            <a:ext cx="3083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Moussoulens </a:t>
            </a:r>
            <a:r>
              <a:rPr lang="fr-F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(13.6%) 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269225" y="5022750"/>
            <a:ext cx="2830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-FR" sz="24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Alaigne </a:t>
            </a:r>
            <a:r>
              <a:rPr lang="fr-FR" sz="18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(29.2%)</a:t>
            </a:r>
            <a:r>
              <a:rPr lang="fr-F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269225" y="4314050"/>
            <a:ext cx="2830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-FR" sz="2400">
                <a:latin typeface="Helvetica Neue"/>
                <a:ea typeface="Helvetica Neue"/>
                <a:cs typeface="Helvetica Neue"/>
                <a:sym typeface="Helvetica Neue"/>
              </a:rPr>
              <a:t>Villarzel-du-Razès </a:t>
            </a:r>
            <a:r>
              <a:rPr lang="fr-F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(24.8%) 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224175" y="3108625"/>
            <a:ext cx="3515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3.4% parcelles &gt;10km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8227975" y="3607800"/>
            <a:ext cx="3745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 camions/ 7 965.11km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8227962" y="4206725"/>
            <a:ext cx="3515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39 029 kg de CO2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8224175" y="4653237"/>
            <a:ext cx="35151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139 970 € de Transport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-50150" y="1980000"/>
            <a:ext cx="1653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-FR" sz="3000" u="sng">
                <a:latin typeface="Questrial"/>
                <a:ea typeface="Questrial"/>
                <a:cs typeface="Questrial"/>
                <a:sym typeface="Questrial"/>
              </a:rPr>
              <a:t>5 quais :</a:t>
            </a:r>
            <a:r>
              <a:rPr lang="fr-FR"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7217750" y="2010525"/>
            <a:ext cx="5024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-FR" sz="3000" u="sng">
                <a:latin typeface="Questrial"/>
                <a:ea typeface="Questrial"/>
                <a:cs typeface="Questrial"/>
                <a:sym typeface="Questrial"/>
              </a:rPr>
              <a:t>Impact sur les indicateurs :</a:t>
            </a:r>
            <a:r>
              <a:rPr lang="fr-FR" u="sng"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269225" y="893025"/>
            <a:ext cx="11619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fr-FR" sz="3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SOLUTION 3 : Ajout du quai de Alaigne 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3972975" y="5871025"/>
            <a:ext cx="36306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-F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Frais totaux = </a:t>
            </a:r>
            <a:r>
              <a:rPr lang="fr-F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141 820</a:t>
            </a:r>
            <a:r>
              <a:rPr lang="fr-F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€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10164300" y="-1"/>
            <a:ext cx="2027700" cy="5847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Résultats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325" name="Shape 325"/>
          <p:cNvSpPr txBox="1"/>
          <p:nvPr/>
        </p:nvSpPr>
        <p:spPr>
          <a:xfrm>
            <a:off x="0" y="0"/>
            <a:ext cx="27111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Introduction</a:t>
            </a: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2711091" y="0"/>
            <a:ext cx="46842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Etude et Modélisation 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7395410" y="0"/>
            <a:ext cx="27690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Démarche 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0164300" y="-1"/>
            <a:ext cx="20277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Résultats</a:t>
            </a: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3863100" y="686400"/>
            <a:ext cx="44658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-FR" sz="36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Tableau de Bord</a:t>
            </a:r>
            <a:r>
              <a:rPr lang="fr-FR" sz="36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261900" y="1667400"/>
            <a:ext cx="116682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fr-FR" sz="2400">
                <a:latin typeface="Helvetica Neue"/>
                <a:ea typeface="Helvetica Neue"/>
                <a:cs typeface="Helvetica Neue"/>
                <a:sym typeface="Helvetica Neue"/>
              </a:rPr>
              <a:t>Objectif :</a:t>
            </a:r>
            <a:r>
              <a:rPr lang="fr-FR" sz="2400">
                <a:latin typeface="Helvetica Neue"/>
                <a:ea typeface="Helvetica Neue"/>
                <a:cs typeface="Helvetica Neue"/>
                <a:sym typeface="Helvetica Neue"/>
              </a:rPr>
              <a:t> Visualisation rapide de la qualité de chaque solution =&gt; aide à la décision</a:t>
            </a:r>
            <a:r>
              <a:rPr lang="fr-FR"/>
              <a:t> </a:t>
            </a:r>
          </a:p>
        </p:txBody>
      </p:sp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00" y="2219075"/>
            <a:ext cx="4881599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00" y="4237075"/>
            <a:ext cx="4881599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dar.png" id="333" name="Shape 3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7199" y="2219074"/>
            <a:ext cx="5492500" cy="418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/>
              <a:t>‹#›</a:t>
            </a:fld>
          </a:p>
        </p:txBody>
      </p:sp>
      <p:sp>
        <p:nvSpPr>
          <p:cNvPr id="340" name="Shape 340"/>
          <p:cNvSpPr txBox="1"/>
          <p:nvPr/>
        </p:nvSpPr>
        <p:spPr>
          <a:xfrm>
            <a:off x="-76200" y="0"/>
            <a:ext cx="24087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fr-FR" sz="3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Introduction</a:t>
            </a:r>
            <a:r>
              <a:rPr b="0" i="0" lang="fr-FR" sz="3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2330125" y="0"/>
            <a:ext cx="38655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b="0" i="0" lang="fr-FR" sz="3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Etude et Modélisation 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6191725" y="0"/>
            <a:ext cx="21150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b="0" i="0" lang="fr-FR" sz="3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Démarche 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8335500" y="0"/>
            <a:ext cx="17874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b="0" i="0" lang="fr-FR" sz="3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Résultats 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0101000" y="0"/>
            <a:ext cx="2115000" cy="5847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Conclusion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1845300" y="1106600"/>
            <a:ext cx="9085800" cy="49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-FR" sz="4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lang="fr-FR" sz="6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Idées majeures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5334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Questrial"/>
              <a:buChar char="■"/>
            </a:pPr>
            <a:r>
              <a:rPr lang="fr-FR" sz="4800">
                <a:latin typeface="Questrial"/>
                <a:ea typeface="Questrial"/>
                <a:cs typeface="Questrial"/>
                <a:sym typeface="Questrial"/>
              </a:rPr>
              <a:t>Objectif</a:t>
            </a:r>
          </a:p>
          <a:p>
            <a:pPr indent="-5334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Questrial"/>
              <a:buChar char="■"/>
            </a:pPr>
            <a:r>
              <a:rPr lang="fr-FR" sz="4800">
                <a:latin typeface="Questrial"/>
                <a:ea typeface="Questrial"/>
                <a:cs typeface="Questrial"/>
                <a:sym typeface="Questrial"/>
              </a:rPr>
              <a:t>Indicateurs</a:t>
            </a:r>
          </a:p>
          <a:p>
            <a:pPr indent="-5334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Questrial"/>
              <a:buChar char="■"/>
            </a:pPr>
            <a:r>
              <a:rPr lang="fr-FR" sz="4800">
                <a:latin typeface="Questrial"/>
                <a:ea typeface="Questrial"/>
                <a:cs typeface="Questrial"/>
                <a:sym typeface="Questrial"/>
              </a:rPr>
              <a:t>Solutions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2" type="sldNum"/>
          </p:nvPr>
        </p:nvSpPr>
        <p:spPr>
          <a:xfrm>
            <a:off x="10363200" y="5426075"/>
            <a:ext cx="1142100" cy="669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/>
              <a:t>‹#›</a:t>
            </a:fld>
          </a:p>
        </p:txBody>
      </p:sp>
      <p:sp>
        <p:nvSpPr>
          <p:cNvPr id="352" name="Shape 352"/>
          <p:cNvSpPr txBox="1"/>
          <p:nvPr/>
        </p:nvSpPr>
        <p:spPr>
          <a:xfrm>
            <a:off x="-76200" y="0"/>
            <a:ext cx="24087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fr-FR" sz="3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Introduction</a:t>
            </a:r>
            <a:r>
              <a:rPr b="0" i="0" lang="fr-FR" sz="3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2330125" y="0"/>
            <a:ext cx="38655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b="0" i="0" lang="fr-FR" sz="3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Etude et Modélisation 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6191725" y="0"/>
            <a:ext cx="21150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b="0" i="0" lang="fr-FR" sz="3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Démarche 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8335500" y="0"/>
            <a:ext cx="17874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b="0" i="0" lang="fr-FR" sz="3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Résultats 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0101000" y="0"/>
            <a:ext cx="2115000" cy="5847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fr-FR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Conclusion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109374" y="995450"/>
            <a:ext cx="104763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4800">
                <a:latin typeface="Helvetica Neue"/>
                <a:ea typeface="Helvetica Neue"/>
                <a:cs typeface="Helvetica Neue"/>
                <a:sym typeface="Helvetica Neue"/>
              </a:rPr>
              <a:t>MERCI POUR VOTRE </a:t>
            </a:r>
            <a:r>
              <a:rPr b="1" lang="fr-FR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ATTENTION</a:t>
            </a:r>
          </a:p>
        </p:txBody>
      </p:sp>
      <p:pic>
        <p:nvPicPr>
          <p:cNvPr descr="question 2.jpg"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378" y="2090426"/>
            <a:ext cx="2486218" cy="236720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 txBox="1"/>
          <p:nvPr/>
        </p:nvSpPr>
        <p:spPr>
          <a:xfrm>
            <a:off x="1178900" y="5506300"/>
            <a:ext cx="100113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-FR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AVEZ - VOUS</a:t>
            </a:r>
            <a:r>
              <a:rPr lang="fr-FR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4800">
                <a:latin typeface="Helvetica Neue"/>
                <a:ea typeface="Helvetica Neue"/>
                <a:cs typeface="Helvetica Neue"/>
                <a:sym typeface="Helvetica Neue"/>
              </a:rPr>
              <a:t>DES QUESTIONS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2" type="sldNum"/>
          </p:nvPr>
        </p:nvSpPr>
        <p:spPr>
          <a:xfrm>
            <a:off x="10363200" y="5578475"/>
            <a:ext cx="1142244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fr-FR" sz="32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55" name="Shape 155"/>
          <p:cNvSpPr txBox="1"/>
          <p:nvPr/>
        </p:nvSpPr>
        <p:spPr>
          <a:xfrm>
            <a:off x="0" y="0"/>
            <a:ext cx="2711116" cy="584774"/>
          </a:xfrm>
          <a:prstGeom prst="rect">
            <a:avLst/>
          </a:prstGeom>
          <a:solidFill>
            <a:srgbClr val="0B5394"/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Introduction 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711116" y="0"/>
            <a:ext cx="4684294" cy="584773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Etude et Modélisation 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7395410" y="0"/>
            <a:ext cx="2768889" cy="584773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Démarche 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0164300" y="-1"/>
            <a:ext cx="2027699" cy="584774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Résultats 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812800" y="903100"/>
            <a:ext cx="10060500" cy="5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-FR" sz="3000">
                <a:latin typeface="Questrial"/>
                <a:ea typeface="Questrial"/>
                <a:cs typeface="Questrial"/>
                <a:sym typeface="Questrial"/>
              </a:rPr>
              <a:t>VINICORB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-FR" sz="2400">
                <a:latin typeface="Questrial"/>
                <a:ea typeface="Questrial"/>
                <a:cs typeface="Questrial"/>
                <a:sym typeface="Questrial"/>
              </a:rPr>
              <a:t>500 Adhérents / 700 parcelles / 63000 tonnes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  <a:p>
            <a:pPr indent="-419100" lvl="0" marL="457200" rtl="0">
              <a:spcBef>
                <a:spcPts val="0"/>
              </a:spcBef>
              <a:buSzPct val="100000"/>
              <a:buFont typeface="Questrial"/>
              <a:buChar char="➢"/>
            </a:pPr>
            <a:r>
              <a:rPr b="1" lang="fr-FR" sz="3000">
                <a:latin typeface="Questrial"/>
                <a:ea typeface="Questrial"/>
                <a:cs typeface="Questrial"/>
                <a:sym typeface="Questrial"/>
              </a:rPr>
              <a:t>Problématique :  </a:t>
            </a:r>
          </a:p>
          <a:p>
            <a:pPr indent="-381000" lvl="2" marL="1371600" rtl="0">
              <a:spcBef>
                <a:spcPts val="0"/>
              </a:spcBef>
              <a:buSzPct val="100000"/>
              <a:buFont typeface="Questrial"/>
              <a:buChar char="■"/>
            </a:pPr>
            <a:r>
              <a:rPr lang="fr-FR" sz="2400">
                <a:latin typeface="Questrial"/>
                <a:ea typeface="Questrial"/>
                <a:cs typeface="Questrial"/>
                <a:sym typeface="Questrial"/>
              </a:rPr>
              <a:t>Courte période de récolte : 10-20 jours</a:t>
            </a:r>
          </a:p>
          <a:p>
            <a:pPr indent="-381000" lvl="2" marL="1371600" rtl="0">
              <a:spcBef>
                <a:spcPts val="0"/>
              </a:spcBef>
              <a:buSzPct val="100000"/>
              <a:buFont typeface="Questrial"/>
              <a:buChar char="■"/>
            </a:pPr>
            <a:r>
              <a:rPr lang="fr-FR" sz="2400">
                <a:latin typeface="Questrial"/>
                <a:ea typeface="Questrial"/>
                <a:cs typeface="Questrial"/>
                <a:sym typeface="Questrial"/>
              </a:rPr>
              <a:t>Satisfaction des exploitants</a:t>
            </a:r>
          </a:p>
          <a:p>
            <a:pPr indent="-3810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Char char="■"/>
            </a:pPr>
            <a:r>
              <a:rPr lang="fr-FR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Minimiser les coûts</a:t>
            </a:r>
          </a:p>
          <a:p>
            <a:pPr indent="-381000" lvl="0" marL="457200" rtl="0" algn="ctr">
              <a:spcBef>
                <a:spcPts val="0"/>
              </a:spcBef>
              <a:buSzPct val="100000"/>
              <a:buFont typeface="Questrial"/>
              <a:buChar char="➔"/>
            </a:pPr>
            <a:r>
              <a:rPr lang="fr-FR" sz="2400">
                <a:latin typeface="Questrial"/>
                <a:ea typeface="Questrial"/>
                <a:cs typeface="Questrial"/>
                <a:sym typeface="Questrial"/>
              </a:rPr>
              <a:t>Unique période d’approvisionnement !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000">
              <a:latin typeface="Questrial"/>
              <a:ea typeface="Questrial"/>
              <a:cs typeface="Questrial"/>
              <a:sym typeface="Questrial"/>
            </a:endParaRP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Questrial"/>
              <a:buChar char="➢"/>
            </a:pPr>
            <a:r>
              <a:rPr b="1" lang="fr-FR" sz="3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Notre objectif : </a:t>
            </a:r>
          </a:p>
          <a:p>
            <a:pPr indent="457200" lvl="0" rtl="0" algn="ctr">
              <a:spcBef>
                <a:spcPts val="0"/>
              </a:spcBef>
              <a:buNone/>
            </a:pPr>
            <a:r>
              <a:rPr lang="fr-FR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Étudier le système existant et proposer des évolutions dans le but d’optimiser le processus d’approvisionnement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/>
              <a:t>‹#›</a:t>
            </a:fld>
          </a:p>
        </p:txBody>
      </p:sp>
      <p:sp>
        <p:nvSpPr>
          <p:cNvPr id="166" name="Shape 166"/>
          <p:cNvSpPr txBox="1"/>
          <p:nvPr/>
        </p:nvSpPr>
        <p:spPr>
          <a:xfrm>
            <a:off x="0" y="0"/>
            <a:ext cx="27111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Introduction</a:t>
            </a: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2711116" y="0"/>
            <a:ext cx="4684200" cy="5847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Etude et Modélisation 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0164300" y="-1"/>
            <a:ext cx="20277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Résultats 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7395410" y="0"/>
            <a:ext cx="2769000" cy="584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Démarche </a:t>
            </a:r>
          </a:p>
        </p:txBody>
      </p:sp>
      <p:pic>
        <p:nvPicPr>
          <p:cNvPr descr="Logigramme 1.2 - Page 1 (1).pn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712" y="584700"/>
            <a:ext cx="4887228" cy="632462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0" y="761000"/>
            <a:ext cx="58557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-FR" sz="1800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Logigramme du processus d’approvisionnement initial</a:t>
            </a:r>
            <a:br>
              <a:rPr lang="fr-FR" sz="1800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</a:b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/>
              <a:t>‹#›</a:t>
            </a:fld>
          </a:p>
        </p:txBody>
      </p:sp>
      <p:sp>
        <p:nvSpPr>
          <p:cNvPr id="178" name="Shape 178"/>
          <p:cNvSpPr txBox="1"/>
          <p:nvPr/>
        </p:nvSpPr>
        <p:spPr>
          <a:xfrm>
            <a:off x="0" y="0"/>
            <a:ext cx="27111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Introduction</a:t>
            </a: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2711116" y="0"/>
            <a:ext cx="4684200" cy="5847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Etude et Modélisation 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10164300" y="-1"/>
            <a:ext cx="20277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Résultats 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7395410" y="0"/>
            <a:ext cx="2769000" cy="584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Démarche </a:t>
            </a:r>
          </a:p>
        </p:txBody>
      </p:sp>
      <p:pic>
        <p:nvPicPr>
          <p:cNvPr descr="Caves&amp;Quais&amp;Parcelles.PNG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25" y="1198149"/>
            <a:ext cx="11102926" cy="5567074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83" name="Shape 183"/>
          <p:cNvSpPr txBox="1"/>
          <p:nvPr/>
        </p:nvSpPr>
        <p:spPr>
          <a:xfrm>
            <a:off x="-974425" y="668200"/>
            <a:ext cx="54567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-FR" sz="1800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Modèle géographique :</a:t>
            </a:r>
            <a:br>
              <a:rPr lang="fr-FR" sz="1800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</a:b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igramme 1.2.2 - Page 1 (4).png" id="189" name="Shape 189"/>
          <p:cNvPicPr preferRelativeResize="0"/>
          <p:nvPr/>
        </p:nvPicPr>
        <p:blipFill rotWithShape="1">
          <a:blip r:embed="rId3">
            <a:alphaModFix/>
          </a:blip>
          <a:srcRect b="-3155" l="-1280" r="1279" t="30119"/>
          <a:stretch/>
        </p:blipFill>
        <p:spPr>
          <a:xfrm>
            <a:off x="2762775" y="278575"/>
            <a:ext cx="6666452" cy="755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4">
            <a:alphaModFix/>
          </a:blip>
          <a:srcRect b="0" l="0" r="0" t="14690"/>
          <a:stretch/>
        </p:blipFill>
        <p:spPr>
          <a:xfrm>
            <a:off x="2762775" y="-780500"/>
            <a:ext cx="6666452" cy="735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5">
            <a:alphaModFix/>
          </a:blip>
          <a:srcRect b="0" l="0" r="0" t="27235"/>
          <a:stretch/>
        </p:blipFill>
        <p:spPr>
          <a:xfrm>
            <a:off x="2316212" y="278575"/>
            <a:ext cx="7559570" cy="616054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/>
              <a:t>‹#›</a:t>
            </a:fld>
          </a:p>
        </p:txBody>
      </p:sp>
      <p:sp>
        <p:nvSpPr>
          <p:cNvPr id="193" name="Shape 193"/>
          <p:cNvSpPr txBox="1"/>
          <p:nvPr/>
        </p:nvSpPr>
        <p:spPr>
          <a:xfrm>
            <a:off x="0" y="0"/>
            <a:ext cx="27111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Introduction</a:t>
            </a: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711116" y="0"/>
            <a:ext cx="46842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Etude et Modélisation 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7395410" y="0"/>
            <a:ext cx="2769000" cy="5847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Démarche 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0164300" y="-1"/>
            <a:ext cx="20277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Résultats 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4549" y="702850"/>
            <a:ext cx="6974125" cy="59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/>
              <a:t>‹#›</a:t>
            </a:fld>
          </a:p>
        </p:txBody>
      </p:sp>
      <p:sp>
        <p:nvSpPr>
          <p:cNvPr id="204" name="Shape 204"/>
          <p:cNvSpPr txBox="1"/>
          <p:nvPr/>
        </p:nvSpPr>
        <p:spPr>
          <a:xfrm>
            <a:off x="0" y="0"/>
            <a:ext cx="27111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Introduction</a:t>
            </a: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2711116" y="0"/>
            <a:ext cx="46842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Etude et Modélisation 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7395410" y="0"/>
            <a:ext cx="2769000" cy="5847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Démarche 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10164300" y="-1"/>
            <a:ext cx="20277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Résultats 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486" y="1061037"/>
            <a:ext cx="5225574" cy="534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4675" y="1061012"/>
            <a:ext cx="5877163" cy="53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4687" y="908569"/>
            <a:ext cx="5877149" cy="5650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4699" y="766287"/>
            <a:ext cx="5677125" cy="59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6350" y="724837"/>
            <a:ext cx="5313800" cy="60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31975" y="807728"/>
            <a:ext cx="6422537" cy="593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/>
              <a:t>‹#›</a:t>
            </a:fld>
          </a:p>
        </p:txBody>
      </p:sp>
      <p:sp>
        <p:nvSpPr>
          <p:cNvPr id="220" name="Shape 220"/>
          <p:cNvSpPr txBox="1"/>
          <p:nvPr/>
        </p:nvSpPr>
        <p:spPr>
          <a:xfrm>
            <a:off x="0" y="0"/>
            <a:ext cx="27111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Introduction</a:t>
            </a: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711116" y="0"/>
            <a:ext cx="46842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Etude et Modélisation 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7395410" y="0"/>
            <a:ext cx="27690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Démarche 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10164300" y="-1"/>
            <a:ext cx="2027700" cy="5847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Résultats 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812800" y="903100"/>
            <a:ext cx="10060500" cy="5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-FR" sz="3000">
                <a:latin typeface="Questrial"/>
                <a:ea typeface="Questrial"/>
                <a:cs typeface="Questrial"/>
                <a:sym typeface="Questrial"/>
              </a:rPr>
              <a:t>INDICATEURS &amp; SOLUTIONS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000">
              <a:latin typeface="Questrial"/>
              <a:ea typeface="Questrial"/>
              <a:cs typeface="Questrial"/>
              <a:sym typeface="Questrial"/>
            </a:endParaRPr>
          </a:p>
          <a:p>
            <a:pPr indent="-419100" lvl="0" marL="457200" rtl="0">
              <a:spcBef>
                <a:spcPts val="0"/>
              </a:spcBef>
              <a:buSzPct val="100000"/>
              <a:buFont typeface="Questrial"/>
              <a:buChar char="➢"/>
            </a:pPr>
            <a:r>
              <a:rPr b="1" lang="fr-FR" sz="3000">
                <a:latin typeface="Questrial"/>
                <a:ea typeface="Questrial"/>
                <a:cs typeface="Questrial"/>
                <a:sym typeface="Questrial"/>
              </a:rPr>
              <a:t>Nos Indicateurs </a:t>
            </a:r>
            <a:r>
              <a:rPr b="1" lang="fr-FR" sz="3000">
                <a:latin typeface="Questrial"/>
                <a:ea typeface="Questrial"/>
                <a:cs typeface="Questrial"/>
                <a:sym typeface="Questrial"/>
              </a:rPr>
              <a:t> :  </a:t>
            </a:r>
          </a:p>
          <a:p>
            <a:pPr indent="-381000" lvl="2" marL="1371600" rtl="0">
              <a:spcBef>
                <a:spcPts val="0"/>
              </a:spcBef>
              <a:buSzPct val="100000"/>
              <a:buFont typeface="Questrial"/>
              <a:buChar char="■"/>
            </a:pPr>
            <a:r>
              <a:rPr lang="fr-FR" sz="2400">
                <a:latin typeface="Questrial"/>
                <a:ea typeface="Questrial"/>
                <a:cs typeface="Questrial"/>
                <a:sym typeface="Questrial"/>
              </a:rPr>
              <a:t>Le nombre de camions</a:t>
            </a:r>
          </a:p>
          <a:p>
            <a:pPr indent="-381000" lvl="2" marL="1371600" rtl="0">
              <a:spcBef>
                <a:spcPts val="0"/>
              </a:spcBef>
              <a:buSzPct val="100000"/>
              <a:buFont typeface="Questrial"/>
              <a:buChar char="■"/>
            </a:pPr>
            <a:r>
              <a:rPr lang="fr-FR" sz="2400">
                <a:latin typeface="Questrial"/>
                <a:ea typeface="Questrial"/>
                <a:cs typeface="Questrial"/>
                <a:sym typeface="Questrial"/>
              </a:rPr>
              <a:t>La distance parcourue par les camions</a:t>
            </a:r>
          </a:p>
          <a:p>
            <a:pPr indent="-381000" lvl="2" marL="1371600" rtl="0">
              <a:spcBef>
                <a:spcPts val="0"/>
              </a:spcBef>
              <a:buSzPct val="100000"/>
              <a:buFont typeface="Questrial"/>
              <a:buChar char="■"/>
            </a:pPr>
            <a:r>
              <a:rPr lang="fr-FR" sz="2400">
                <a:latin typeface="Questrial"/>
                <a:ea typeface="Questrial"/>
                <a:cs typeface="Questrial"/>
                <a:sym typeface="Questrial"/>
              </a:rPr>
              <a:t>L’émission de C02</a:t>
            </a:r>
          </a:p>
          <a:p>
            <a:pPr indent="-381000" lvl="2" marL="1371600" rtl="0">
              <a:spcBef>
                <a:spcPts val="0"/>
              </a:spcBef>
              <a:buSzPct val="100000"/>
              <a:buFont typeface="Questrial"/>
              <a:buChar char="■"/>
            </a:pPr>
            <a:r>
              <a:rPr lang="fr-FR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Le coût du transport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000">
              <a:latin typeface="Questrial"/>
              <a:ea typeface="Questrial"/>
              <a:cs typeface="Questrial"/>
              <a:sym typeface="Questrial"/>
            </a:endParaRP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Questrial"/>
              <a:buChar char="➢"/>
            </a:pPr>
            <a:r>
              <a:rPr b="1" lang="fr-FR" sz="3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Nos Propositions  de solutions: </a:t>
            </a:r>
          </a:p>
          <a:p>
            <a:pPr indent="-381000" lvl="2" marL="1371600" rtl="0">
              <a:spcBef>
                <a:spcPts val="0"/>
              </a:spcBef>
              <a:buClr>
                <a:srgbClr val="FFFFFF"/>
              </a:buClr>
              <a:buSzPct val="100000"/>
              <a:buFont typeface="Questrial"/>
              <a:buChar char="■"/>
            </a:pPr>
            <a:r>
              <a:rPr lang="fr-FR" sz="2400">
                <a:latin typeface="Questrial"/>
                <a:ea typeface="Questrial"/>
                <a:cs typeface="Questrial"/>
                <a:sym typeface="Questrial"/>
              </a:rPr>
              <a:t>une 1</a:t>
            </a:r>
            <a:r>
              <a:rPr baseline="30000" lang="fr-FR" sz="2400">
                <a:latin typeface="Questrial"/>
                <a:ea typeface="Questrial"/>
                <a:cs typeface="Questrial"/>
                <a:sym typeface="Questrial"/>
              </a:rPr>
              <a:t>ère </a:t>
            </a:r>
            <a:r>
              <a:rPr lang="fr-FR" sz="2400">
                <a:latin typeface="Questrial"/>
                <a:ea typeface="Questrial"/>
                <a:cs typeface="Questrial"/>
                <a:sym typeface="Questrial"/>
              </a:rPr>
              <a:t>solution </a:t>
            </a:r>
            <a:r>
              <a:rPr lang="fr-FR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      :    </a:t>
            </a:r>
            <a:r>
              <a:rPr lang="fr-FR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déplacement du quai de Moussoulens.</a:t>
            </a:r>
          </a:p>
          <a:p>
            <a:pPr indent="-381000" lvl="2" marL="1371600" rtl="0">
              <a:spcBef>
                <a:spcPts val="0"/>
              </a:spcBef>
              <a:buClr>
                <a:srgbClr val="FFFFFF"/>
              </a:buClr>
              <a:buSzPct val="100000"/>
              <a:buFont typeface="Questrial"/>
              <a:buChar char="■"/>
            </a:pPr>
            <a:r>
              <a:rPr lang="fr-FR" sz="2400">
                <a:latin typeface="Questrial"/>
                <a:ea typeface="Questrial"/>
                <a:cs typeface="Questrial"/>
                <a:sym typeface="Questrial"/>
              </a:rPr>
              <a:t>une 2</a:t>
            </a:r>
            <a:r>
              <a:rPr baseline="30000" lang="fr-FR" sz="2400">
                <a:latin typeface="Questrial"/>
                <a:ea typeface="Questrial"/>
                <a:cs typeface="Questrial"/>
                <a:sym typeface="Questrial"/>
              </a:rPr>
              <a:t>ème </a:t>
            </a:r>
            <a:r>
              <a:rPr lang="fr-FR" sz="2400">
                <a:latin typeface="Questrial"/>
                <a:ea typeface="Questrial"/>
                <a:cs typeface="Questrial"/>
                <a:sym typeface="Questrial"/>
              </a:rPr>
              <a:t>solution	      :     </a:t>
            </a:r>
            <a:r>
              <a:rPr lang="fr-FR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ajout d’un quai à la solution 1,</a:t>
            </a:r>
          </a:p>
          <a:p>
            <a:pPr indent="-381000" lvl="2" marL="1371600" rtl="0">
              <a:spcBef>
                <a:spcPts val="0"/>
              </a:spcBef>
              <a:buClr>
                <a:srgbClr val="FFFFFF"/>
              </a:buClr>
              <a:buSzPct val="100000"/>
              <a:buFont typeface="Questrial"/>
              <a:buChar char="■"/>
            </a:pPr>
            <a:r>
              <a:rPr lang="fr-FR" sz="2400">
                <a:latin typeface="Questrial"/>
                <a:ea typeface="Questrial"/>
                <a:cs typeface="Questrial"/>
                <a:sym typeface="Questrial"/>
              </a:rPr>
              <a:t>et une 3</a:t>
            </a:r>
            <a:r>
              <a:rPr baseline="30000" lang="fr-FR" sz="2400">
                <a:latin typeface="Questrial"/>
                <a:ea typeface="Questrial"/>
                <a:cs typeface="Questrial"/>
                <a:sym typeface="Questrial"/>
              </a:rPr>
              <a:t>ème</a:t>
            </a:r>
            <a:r>
              <a:rPr lang="fr-FR" sz="2400">
                <a:latin typeface="Questrial"/>
                <a:ea typeface="Questrial"/>
                <a:cs typeface="Questrial"/>
                <a:sym typeface="Questrial"/>
              </a:rPr>
              <a:t>  solution :</a:t>
            </a:r>
            <a:r>
              <a:rPr lang="fr-FR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    ajout d’un autre quai à la solution 2.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2" type="sldNum"/>
          </p:nvPr>
        </p:nvSpPr>
        <p:spPr>
          <a:xfrm>
            <a:off x="10210800" y="5578475"/>
            <a:ext cx="1142100" cy="669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/>
              <a:t>‹#›</a:t>
            </a:fld>
          </a:p>
        </p:txBody>
      </p:sp>
      <p:sp>
        <p:nvSpPr>
          <p:cNvPr id="231" name="Shape 231"/>
          <p:cNvSpPr txBox="1"/>
          <p:nvPr/>
        </p:nvSpPr>
        <p:spPr>
          <a:xfrm>
            <a:off x="0" y="0"/>
            <a:ext cx="27111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Introduction</a:t>
            </a: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711116" y="0"/>
            <a:ext cx="46842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Etude et Modélisation 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7395410" y="0"/>
            <a:ext cx="27690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Démarche 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0164300" y="-1"/>
            <a:ext cx="2027700" cy="5847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Résultats 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4678375" y="2766775"/>
            <a:ext cx="2499000" cy="25941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fr-FR" sz="3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SOLUTION 1</a:t>
            </a:r>
          </a:p>
        </p:txBody>
      </p:sp>
      <p:sp>
        <p:nvSpPr>
          <p:cNvPr id="236" name="Shape 236"/>
          <p:cNvSpPr/>
          <p:nvPr/>
        </p:nvSpPr>
        <p:spPr>
          <a:xfrm rot="10800000">
            <a:off x="7177500" y="3552758"/>
            <a:ext cx="991500" cy="385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7" name="Shape 237"/>
          <p:cNvSpPr/>
          <p:nvPr/>
        </p:nvSpPr>
        <p:spPr>
          <a:xfrm rot="10800000">
            <a:off x="7177500" y="4204354"/>
            <a:ext cx="991500" cy="385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Shape 238"/>
          <p:cNvSpPr/>
          <p:nvPr/>
        </p:nvSpPr>
        <p:spPr>
          <a:xfrm rot="10800000">
            <a:off x="7177500" y="4855950"/>
            <a:ext cx="991500" cy="385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/>
          <p:nvPr/>
        </p:nvSpPr>
        <p:spPr>
          <a:xfrm rot="10800000">
            <a:off x="7177500" y="2977400"/>
            <a:ext cx="991500" cy="385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952700" y="2766775"/>
            <a:ext cx="2405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Alzonne </a:t>
            </a:r>
            <a:r>
              <a:rPr lang="fr-F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(15.35%) </a:t>
            </a: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028900" y="3637475"/>
            <a:ext cx="2329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Lassère </a:t>
            </a:r>
            <a:r>
              <a:rPr lang="fr-F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(62.48%)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8248550" y="2928625"/>
            <a:ext cx="3728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42</a:t>
            </a: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.1% </a:t>
            </a: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adhérents</a:t>
            </a: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&gt;10 km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8252351" y="3504000"/>
            <a:ext cx="3871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29</a:t>
            </a: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camions / </a:t>
            </a: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8 580.02</a:t>
            </a: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km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8252350" y="4102925"/>
            <a:ext cx="3728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42 042,098 </a:t>
            </a: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kg de CO2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8248550" y="4754425"/>
            <a:ext cx="41460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127 000 </a:t>
            </a: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€ de frais Transport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269225" y="893025"/>
            <a:ext cx="11619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fr-FR" sz="3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SOLUTION 1:  D</a:t>
            </a:r>
            <a:r>
              <a:rPr lang="fr-FR" sz="3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éplacement du quai de Moussoulens</a:t>
            </a:r>
          </a:p>
        </p:txBody>
      </p:sp>
      <p:sp>
        <p:nvSpPr>
          <p:cNvPr id="247" name="Shape 247"/>
          <p:cNvSpPr/>
          <p:nvPr/>
        </p:nvSpPr>
        <p:spPr>
          <a:xfrm>
            <a:off x="3686750" y="3758400"/>
            <a:ext cx="991500" cy="397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3686750" y="2860375"/>
            <a:ext cx="991500" cy="397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3663775" y="4656425"/>
            <a:ext cx="1056600" cy="397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-50150" y="1827600"/>
            <a:ext cx="1653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-FR" sz="3000" u="sng">
                <a:latin typeface="Questrial"/>
                <a:ea typeface="Questrial"/>
                <a:cs typeface="Questrial"/>
                <a:sym typeface="Questrial"/>
              </a:rPr>
              <a:t>3</a:t>
            </a:r>
            <a:r>
              <a:rPr lang="fr-FR" sz="3000" u="sng">
                <a:latin typeface="Questrial"/>
                <a:ea typeface="Questrial"/>
                <a:cs typeface="Questrial"/>
                <a:sym typeface="Questrial"/>
              </a:rPr>
              <a:t> quais :</a:t>
            </a:r>
            <a:r>
              <a:rPr lang="fr-FR"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7217750" y="1781925"/>
            <a:ext cx="5024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-FR" sz="3000" u="sng">
                <a:latin typeface="Questrial"/>
                <a:ea typeface="Questrial"/>
                <a:cs typeface="Questrial"/>
                <a:sym typeface="Questrial"/>
              </a:rPr>
              <a:t>Impact sur les indicateurs :</a:t>
            </a:r>
            <a:r>
              <a:rPr lang="fr-FR" u="sng"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83925" y="5857250"/>
            <a:ext cx="105996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fr-F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Frais totaux (transport+manutention(1850 €) = 128 850</a:t>
            </a:r>
            <a:r>
              <a:rPr b="1"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fr-F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€ 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985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426800" y="4286075"/>
            <a:ext cx="34572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NE - Nouveau </a:t>
            </a: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(Moussoulens)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fr-F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(22.17%)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/>
              <a:t>‹#›</a:t>
            </a:fld>
          </a:p>
        </p:txBody>
      </p:sp>
      <p:sp>
        <p:nvSpPr>
          <p:cNvPr id="260" name="Shape 260"/>
          <p:cNvSpPr txBox="1"/>
          <p:nvPr/>
        </p:nvSpPr>
        <p:spPr>
          <a:xfrm>
            <a:off x="0" y="0"/>
            <a:ext cx="27111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Introduction</a:t>
            </a: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2711116" y="0"/>
            <a:ext cx="46842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Etude et Modélisation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7395410" y="0"/>
            <a:ext cx="2769000" cy="584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Démarche 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0164300" y="-1"/>
            <a:ext cx="2027700" cy="5847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Résultats 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269225" y="893025"/>
            <a:ext cx="11619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fr-FR" sz="3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SOLUTION 2:  Ajout d’un quai à la solution 1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4678375" y="2766775"/>
            <a:ext cx="2499000" cy="29859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fr-FR" sz="3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SOLUTION 2</a:t>
            </a:r>
          </a:p>
        </p:txBody>
      </p:sp>
      <p:sp>
        <p:nvSpPr>
          <p:cNvPr id="266" name="Shape 266"/>
          <p:cNvSpPr/>
          <p:nvPr/>
        </p:nvSpPr>
        <p:spPr>
          <a:xfrm rot="10800000">
            <a:off x="7177450" y="3400363"/>
            <a:ext cx="1056600" cy="385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Shape 267"/>
          <p:cNvSpPr/>
          <p:nvPr/>
        </p:nvSpPr>
        <p:spPr>
          <a:xfrm rot="10800000">
            <a:off x="7177450" y="4128151"/>
            <a:ext cx="1056600" cy="385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" name="Shape 268"/>
          <p:cNvSpPr/>
          <p:nvPr/>
        </p:nvSpPr>
        <p:spPr>
          <a:xfrm rot="10800000">
            <a:off x="7177450" y="4779739"/>
            <a:ext cx="1056600" cy="385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9" name="Shape 269"/>
          <p:cNvSpPr/>
          <p:nvPr/>
        </p:nvSpPr>
        <p:spPr>
          <a:xfrm rot="10800000">
            <a:off x="7177450" y="2825011"/>
            <a:ext cx="1056600" cy="385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952700" y="2614375"/>
            <a:ext cx="2306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Alzonne </a:t>
            </a:r>
            <a:r>
              <a:rPr lang="fr-F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(10.89%)</a:t>
            </a: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028900" y="3332675"/>
            <a:ext cx="2306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Lassère </a:t>
            </a:r>
            <a:r>
              <a:rPr lang="fr-F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(43.42%)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381000" y="3874325"/>
            <a:ext cx="34572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NE - </a:t>
            </a: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Nouveau </a:t>
            </a: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(Moussoulens)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fr-F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(13.56%)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8324750" y="2776225"/>
            <a:ext cx="3762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42.1% </a:t>
            </a: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adhérents</a:t>
            </a: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&gt;10 km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8328537" y="3351600"/>
            <a:ext cx="3515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31 camions/ 8640 km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8328537" y="4026725"/>
            <a:ext cx="3515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42 339,98 kg de CO2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8324750" y="4678225"/>
            <a:ext cx="40257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136 600 </a:t>
            </a: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€ de frais Transport</a:t>
            </a:r>
          </a:p>
        </p:txBody>
      </p:sp>
      <p:sp>
        <p:nvSpPr>
          <p:cNvPr id="277" name="Shape 277"/>
          <p:cNvSpPr/>
          <p:nvPr/>
        </p:nvSpPr>
        <p:spPr>
          <a:xfrm>
            <a:off x="3686750" y="3453600"/>
            <a:ext cx="991500" cy="397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3686750" y="2784175"/>
            <a:ext cx="991500" cy="397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3663775" y="4275425"/>
            <a:ext cx="1056600" cy="397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3663775" y="5241150"/>
            <a:ext cx="1056600" cy="397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269225" y="5251250"/>
            <a:ext cx="3340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SE - </a:t>
            </a: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Alaigne</a:t>
            </a:r>
            <a:r>
              <a:rPr b="1" lang="fr-F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fr-F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(32.12%)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-50150" y="1675200"/>
            <a:ext cx="1653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-FR" sz="3000" u="sng">
                <a:latin typeface="Questrial"/>
                <a:ea typeface="Questrial"/>
                <a:cs typeface="Questrial"/>
                <a:sym typeface="Questrial"/>
              </a:rPr>
              <a:t>4</a:t>
            </a:r>
            <a:r>
              <a:rPr lang="fr-FR" sz="3000" u="sng">
                <a:latin typeface="Questrial"/>
                <a:ea typeface="Questrial"/>
                <a:cs typeface="Questrial"/>
                <a:sym typeface="Questrial"/>
              </a:rPr>
              <a:t> quais :</a:t>
            </a:r>
            <a:r>
              <a:rPr lang="fr-FR"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7217750" y="1705725"/>
            <a:ext cx="5024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-FR" sz="3000" u="sng">
                <a:latin typeface="Questrial"/>
                <a:ea typeface="Questrial"/>
                <a:cs typeface="Questrial"/>
                <a:sym typeface="Questrial"/>
              </a:rPr>
              <a:t>Impact sur les indicateurs :</a:t>
            </a:r>
            <a:r>
              <a:rPr lang="fr-FR" u="sng"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7525225" y="5396825"/>
            <a:ext cx="3515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Frais totaux = 138 450 €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eur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