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7AE62-8CF6-4FAC-B164-22C08BED0A7F}">
  <a:tblStyle styleId="{BEE7AE62-8CF6-4FAC-B164-22C08BED0A7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dk2"/>
                </a:solidFill>
              </a:rPr>
              <a:t>‹N°›</a:t>
            </a:fld>
            <a:endParaRPr lang="fr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42150"/>
            <a:ext cx="7772400" cy="137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" sz="4800" dirty="0">
                <a:solidFill>
                  <a:srgbClr val="FFFFFF"/>
                </a:solidFill>
              </a:rPr>
              <a:t>“Sécurité des systèmes d’information”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696198" y="4198367"/>
            <a:ext cx="1489454" cy="3539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Équipe 2 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650" y="4050925"/>
            <a:ext cx="2537349" cy="10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127822" y="-68824"/>
            <a:ext cx="9399639" cy="10633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400" dirty="0"/>
              <a:t>Les mesures déjà mises en place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-14750" y="738034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200" b="1" u="sng" dirty="0">
              <a:solidFill>
                <a:schemeClr val="bg2">
                  <a:lumMod val="7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800" b="1" u="sng" dirty="0">
                <a:solidFill>
                  <a:schemeClr val="bg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 types de mesure :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fr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Prévention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fr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Protection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fr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Récupération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l="47232" t="25920" r="836" b="27341"/>
          <a:stretch/>
        </p:blipFill>
        <p:spPr>
          <a:xfrm>
            <a:off x="2772694" y="1115454"/>
            <a:ext cx="6362000" cy="4067374"/>
          </a:xfrm>
          <a:prstGeom prst="rect">
            <a:avLst/>
          </a:prstGeom>
          <a:noFill/>
          <a:ln>
            <a:solidFill>
              <a:srgbClr val="2388DB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400" b="0" dirty="0"/>
              <a:t>Les objectifs de sécurité :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1313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fr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choix des options de traitement :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graphicFrame>
        <p:nvGraphicFramePr>
          <p:cNvPr id="116" name="Shape 116"/>
          <p:cNvGraphicFramePr/>
          <p:nvPr>
            <p:extLst>
              <p:ext uri="{D42A27DB-BD31-4B8C-83A1-F6EECF244321}">
                <p14:modId xmlns:p14="http://schemas.microsoft.com/office/powerpoint/2010/main" val="3152161462"/>
              </p:ext>
            </p:extLst>
          </p:nvPr>
        </p:nvGraphicFramePr>
        <p:xfrm>
          <a:off x="952500" y="1719266"/>
          <a:ext cx="7239000" cy="3426224"/>
        </p:xfrm>
        <a:graphic>
          <a:graphicData uri="http://schemas.openxmlformats.org/drawingml/2006/table">
            <a:tbl>
              <a:tblPr>
                <a:noFill/>
                <a:tableStyleId>{BEE7AE62-8CF6-4FAC-B164-22C08BED0A7F}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6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6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Risques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6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Objectifs de sécurité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6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Commentaires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928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Indisponibilité de la base de données plus d'une heure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Réduire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effectuer des sauvegardes régulières permettant sa récupération dans des brefs délais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832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Indisponibilité du site web plus qu’une heur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fr" sz="160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Réduire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60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Former les responsable du site a fin qu’il interviennent plus rapidement.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954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Divulgation des coordonnes des clients entraînant une perte de confiance 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Réduire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Crypté les informations relatif au client 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02249" y="127432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400" dirty="0"/>
              <a:t>Les objectifs de sécurité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-43465" y="866730"/>
            <a:ext cx="929567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2. </a:t>
            </a:r>
            <a:r>
              <a:rPr lang="fr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Analyse des risques résiduels: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Les métriques retrouvé pendant l'analyse de risque :</a:t>
            </a:r>
          </a:p>
          <a:p>
            <a:pPr lvl="0" rtl="0">
              <a:spcBef>
                <a:spcPts val="0"/>
              </a:spcBef>
              <a:buNone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fr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Niveaux de gravité :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114300" lvl="0" rtl="0">
              <a:spcBef>
                <a:spcPts val="0"/>
              </a:spcBef>
              <a:buSzPct val="100000"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114300" lvl="0" rtl="0">
              <a:spcBef>
                <a:spcPts val="0"/>
              </a:spcBef>
              <a:buSzPct val="100000"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114300" lvl="0" rtl="0">
              <a:spcBef>
                <a:spcPts val="0"/>
              </a:spcBef>
              <a:buSzPct val="100000"/>
            </a:pPr>
            <a:endParaRPr lang="fr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fr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Niveaux de vraisemblance : </a:t>
            </a: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3807409769"/>
              </p:ext>
            </p:extLst>
          </p:nvPr>
        </p:nvGraphicFramePr>
        <p:xfrm>
          <a:off x="3224981" y="2199698"/>
          <a:ext cx="5594554" cy="1188630"/>
        </p:xfrm>
        <a:graphic>
          <a:graphicData uri="http://schemas.openxmlformats.org/drawingml/2006/table">
            <a:tbl>
              <a:tblPr>
                <a:noFill/>
                <a:tableStyleId>{BEE7AE62-8CF6-4FAC-B164-22C08BED0A7F}</a:tableStyleId>
              </a:tblPr>
              <a:tblGrid>
                <a:gridCol w="1269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40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Négligeable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40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La société surmontera les impacts sans difficulté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40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Limitée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40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La société surmontera les impacts malgré quelques difficultés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4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40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Importante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fr" sz="140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La société surmontera les impacts avec de sérieuses difficultés</a:t>
                      </a:r>
                      <a:endParaRPr sz="14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1476872050"/>
              </p:ext>
            </p:extLst>
          </p:nvPr>
        </p:nvGraphicFramePr>
        <p:xfrm>
          <a:off x="3224981" y="3858502"/>
          <a:ext cx="5594554" cy="792420"/>
        </p:xfrm>
        <a:graphic>
          <a:graphicData uri="http://schemas.openxmlformats.org/drawingml/2006/table">
            <a:tbl>
              <a:tblPr>
                <a:noFill/>
                <a:tableStyleId>{BEE7AE62-8CF6-4FAC-B164-22C08BED0A7F}</a:tableStyleId>
              </a:tblPr>
              <a:tblGrid>
                <a:gridCol w="126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Significative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Cela pourrait se (re)produire.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Forte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Cela devrait se (re)produire un jour ou l'autre.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8493" y="3736258"/>
            <a:ext cx="8849084" cy="10815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4355" y="2015613"/>
            <a:ext cx="8849084" cy="15478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b="0" dirty="0"/>
              <a:t>Les objectifs de sécurité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32742" y="115099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2. Analyse des risques résiduels:</a:t>
            </a:r>
          </a:p>
          <a:p>
            <a:pPr lvl="0">
              <a:spcBef>
                <a:spcPts val="0"/>
              </a:spcBef>
              <a:buNone/>
            </a:pPr>
            <a:endParaRPr sz="32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131" name="Shape 131"/>
          <p:cNvGraphicFramePr/>
          <p:nvPr>
            <p:extLst>
              <p:ext uri="{D42A27DB-BD31-4B8C-83A1-F6EECF244321}">
                <p14:modId xmlns:p14="http://schemas.microsoft.com/office/powerpoint/2010/main" val="1486328365"/>
              </p:ext>
            </p:extLst>
          </p:nvPr>
        </p:nvGraphicFramePr>
        <p:xfrm>
          <a:off x="275303" y="1739183"/>
          <a:ext cx="8711380" cy="3203395"/>
        </p:xfrm>
        <a:graphic>
          <a:graphicData uri="http://schemas.openxmlformats.org/drawingml/2006/table">
            <a:tbl>
              <a:tblPr>
                <a:noFill/>
                <a:tableStyleId>{BEE7AE62-8CF6-4FAC-B164-22C08BED0A7F}</a:tableStyleId>
              </a:tblPr>
              <a:tblGrid>
                <a:gridCol w="504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4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j-lt"/>
                          <a:cs typeface="Adobe Devanagari" panose="02040503050201020203" pitchFamily="18" charset="0"/>
                        </a:rPr>
                        <a:t>Risques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8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j-lt"/>
                        </a:rPr>
                        <a:t>Gravité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8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j-lt"/>
                        </a:rPr>
                        <a:t>Vraisemblance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Indisponibilité de la base de donné plus d’une heure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Limité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Significative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Indisponibilité du site Web plus qu’une heur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Limité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60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Forte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8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Divulgation des coordonnes des clients entraînant une perte de confiance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fr" sz="160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Importante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Significative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675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Altération des coordonnées clients entraînant des erreurs de livraison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Négligeable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Forte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" y="68330"/>
            <a:ext cx="9049693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b="0" dirty="0"/>
              <a:t>Les mesures à mettre en place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-141644" y="1200755"/>
            <a:ext cx="5043300" cy="3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600" b="1" u="sng" dirty="0">
                <a:solidFill>
                  <a:schemeClr val="bg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Types de mesures: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1ère              =&gt;  Prévention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fr" sz="2600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ème</a:t>
            </a: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=&gt;  </a:t>
            </a:r>
            <a:r>
              <a:rPr lang="fr-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rotection</a:t>
            </a:r>
          </a:p>
          <a:p>
            <a:pPr marL="457200" lvl="0" indent="-355600">
              <a:lnSpc>
                <a:spcPct val="200000"/>
              </a:lnSpc>
              <a:buChar char="-"/>
            </a:pP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fr" sz="2600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ème</a:t>
            </a: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&amp; 4</a:t>
            </a:r>
            <a:r>
              <a:rPr lang="fr" sz="2600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ème</a:t>
            </a:r>
            <a:r>
              <a:rPr lang="fr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=&gt;  Récupération</a:t>
            </a:r>
          </a:p>
        </p:txBody>
      </p:sp>
      <p:pic>
        <p:nvPicPr>
          <p:cNvPr id="138" name="Shape 138" descr="EPPrestifiacomo2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16" y="1144730"/>
            <a:ext cx="5043300" cy="4018434"/>
          </a:xfrm>
          <a:prstGeom prst="rect">
            <a:avLst/>
          </a:prstGeom>
          <a:noFill/>
          <a:ln>
            <a:solidFill>
              <a:srgbClr val="2388DB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1"/>
          <p:cNvSpPr txBox="1">
            <a:spLocks noGrp="1"/>
          </p:cNvSpPr>
          <p:nvPr>
            <p:ph type="sldNum" idx="12"/>
          </p:nvPr>
        </p:nvSpPr>
        <p:spPr>
          <a:xfrm>
            <a:off x="10363200" y="5426075"/>
            <a:ext cx="1142100" cy="6699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 lang="fr-FR"/>
          </a:p>
        </p:txBody>
      </p:sp>
      <p:sp>
        <p:nvSpPr>
          <p:cNvPr id="10" name="Shape 357"/>
          <p:cNvSpPr txBox="1"/>
          <p:nvPr/>
        </p:nvSpPr>
        <p:spPr>
          <a:xfrm>
            <a:off x="346578" y="518633"/>
            <a:ext cx="8383200" cy="894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000" dirty="0">
                <a:latin typeface="Helvetica Neue"/>
                <a:ea typeface="Helvetica Neue"/>
                <a:cs typeface="Adobe Devanagari" panose="02040503050201020203" pitchFamily="18" charset="0"/>
                <a:sym typeface="Helvetica Neue"/>
              </a:rPr>
              <a:t>MERCI POUR VOTRE </a:t>
            </a:r>
            <a:r>
              <a:rPr lang="fr-FR" sz="4000" b="1" dirty="0">
                <a:solidFill>
                  <a:srgbClr val="FFFFFF"/>
                </a:solidFill>
                <a:latin typeface="Helvetica Neue"/>
                <a:ea typeface="Helvetica Neue"/>
                <a:cs typeface="Adobe Devanagari" panose="02040503050201020203" pitchFamily="18" charset="0"/>
                <a:sym typeface="Helvetica Neue"/>
              </a:rPr>
              <a:t>ATTENTION</a:t>
            </a:r>
          </a:p>
        </p:txBody>
      </p:sp>
      <p:pic>
        <p:nvPicPr>
          <p:cNvPr id="11" name="Shape 358" descr="question 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4683" y="1845554"/>
            <a:ext cx="1849790" cy="176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359"/>
          <p:cNvSpPr txBox="1"/>
          <p:nvPr/>
        </p:nvSpPr>
        <p:spPr>
          <a:xfrm>
            <a:off x="57150" y="4220660"/>
            <a:ext cx="9038256" cy="894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AVEZ - VOUS</a:t>
            </a:r>
            <a:r>
              <a:rPr lang="fr-FR" sz="4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4400" dirty="0">
                <a:latin typeface="Helvetica Neue"/>
                <a:ea typeface="Helvetica Neue"/>
                <a:cs typeface="Helvetica Neue"/>
                <a:sym typeface="Helvetica Neue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8378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6000" dirty="0">
                <a:latin typeface="+mj-lt"/>
                <a:cs typeface="Adobe Devanagari" panose="02040503050201020203" pitchFamily="18" charset="0"/>
              </a:rPr>
              <a:t>Sommaire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Le cadre d’étude des risques 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Les menaces retenues et les événements redoutes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Risques analysés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Les mesures déjà mises en place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Les objectifs de sécurité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buSzPct val="100000"/>
              <a:buAutoNum type="romanUcPeriod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Les mesures à mettre en place</a:t>
            </a:r>
          </a:p>
          <a:p>
            <a:pPr lvl="0">
              <a:spcBef>
                <a:spcPts val="0"/>
              </a:spcBef>
              <a:buNone/>
            </a:pPr>
            <a:endParaRPr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884" y="1217280"/>
            <a:ext cx="6026116" cy="386867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-213360" y="0"/>
            <a:ext cx="9357360" cy="11104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400" dirty="0">
                <a:latin typeface="+mj-lt"/>
                <a:cs typeface="Adobe Devanagari" panose="02040503050201020203" pitchFamily="18" charset="0"/>
              </a:rPr>
              <a:t>Le cadre d’études </a:t>
            </a:r>
            <a:r>
              <a:rPr lang="fr" sz="5400" dirty="0">
                <a:latin typeface="+mj-lt"/>
                <a:cs typeface="Adobe Devanagari" panose="02040503050201020203" pitchFamily="18" charset="0"/>
              </a:rPr>
              <a:t>des risques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-213360" y="1237600"/>
            <a:ext cx="873536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502920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2800" b="1" u="sng" dirty="0">
                <a:solidFill>
                  <a:schemeClr val="bg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Objectif </a:t>
            </a:r>
          </a:p>
          <a:p>
            <a:pPr marL="5029200" lvl="0" indent="3873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r" sz="1600" b="1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Cartographie des risques avec l’établissement de mesures de sécurité afin de vérifier qu’elle n’est pas soumise à des risques non maîtrisés.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689" y="1160822"/>
            <a:ext cx="5348308" cy="398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dirty="0"/>
              <a:t>Périmètre d’étude</a:t>
            </a:r>
            <a:r>
              <a:rPr lang="fr" sz="6000" dirty="0"/>
              <a:t>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88376" y="1200150"/>
            <a:ext cx="8932605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 périmètre de l’étude se  porte sur la gestion des commandes faites par internet (depuis 2 ans). </a:t>
            </a:r>
          </a:p>
          <a:p>
            <a:pPr marL="45720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</a:t>
            </a:r>
          </a:p>
          <a:p>
            <a:pPr marL="45720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</a:t>
            </a:r>
            <a:r>
              <a:rPr lang="fr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Nous avons les processus : </a:t>
            </a:r>
            <a:endParaRPr lang="fr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686300"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fr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-Gestion des services Web </a:t>
            </a:r>
          </a:p>
          <a:p>
            <a:pPr marL="4686300" lv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fr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-Mise à jour du site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6000" dirty="0">
                <a:solidFill>
                  <a:srgbClr val="FFFF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Les menaces retenues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70" y="1156250"/>
            <a:ext cx="6028030" cy="39085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157030" y="1236668"/>
            <a:ext cx="2858458" cy="3649964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fr" sz="2000" b="1" i="1" dirty="0">
              <a:latin typeface="Adobe Devanagari" panose="02040503050201020203" pitchFamily="18" charset="0"/>
              <a:ea typeface="Times New Roman"/>
              <a:cs typeface="Adobe Devanagari" panose="02040503050201020203" pitchFamily="18" charset="0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 b="1" i="1" dirty="0">
                <a:latin typeface="Adobe Devanagari" panose="02040503050201020203" pitchFamily="18" charset="0"/>
                <a:ea typeface="Times New Roman"/>
                <a:cs typeface="Adobe Devanagari" panose="02040503050201020203" pitchFamily="18" charset="0"/>
                <a:sym typeface="Times New Roman"/>
              </a:rPr>
              <a:t>l</a:t>
            </a:r>
            <a:r>
              <a:rPr lang="fr" sz="2000" i="1" dirty="0">
                <a:latin typeface="Adobe Devanagari" panose="02040503050201020203" pitchFamily="18" charset="0"/>
                <a:ea typeface="Times New Roman"/>
                <a:cs typeface="Adobe Devanagari" panose="02040503050201020203" pitchFamily="18" charset="0"/>
                <a:sym typeface="Times New Roman"/>
              </a:rPr>
              <a:t>es menaces sont  souvent liées à</a:t>
            </a:r>
          </a:p>
          <a:p>
            <a:pPr marL="457200" lvl="0" indent="-298450" rtl="0">
              <a:lnSpc>
                <a:spcPct val="200000"/>
              </a:lnSpc>
              <a:spcBef>
                <a:spcPts val="0"/>
              </a:spcBef>
              <a:buClr>
                <a:srgbClr val="CC0000"/>
              </a:buClr>
              <a:buSzPct val="100000"/>
              <a:buChar char="❖"/>
            </a:pPr>
            <a:r>
              <a:rPr lang="fr" sz="1200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d</a:t>
            </a:r>
            <a:r>
              <a:rPr lang="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 erreurs humaines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fr" dirty="0">
                <a:solidFill>
                  <a:schemeClr val="dk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des erreurs d’implémentation des systèmes</a:t>
            </a:r>
          </a:p>
          <a:p>
            <a:pPr marL="457200" lvl="0" indent="-304800" rtl="0">
              <a:spcBef>
                <a:spcPts val="0"/>
              </a:spcBef>
              <a:buClr>
                <a:srgbClr val="CC0000"/>
              </a:buClr>
              <a:buSzPct val="100000"/>
              <a:buChar char="❖"/>
            </a:pPr>
            <a:r>
              <a:rPr lang="fr-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 négligence du personnel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91666"/>
              <a:buChar char="❖"/>
            </a:pPr>
            <a:r>
              <a:rPr lang="fr-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’</a:t>
            </a:r>
            <a:r>
              <a:rPr lang="fr-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ntroduction d’un viru</a:t>
            </a:r>
            <a:r>
              <a:rPr lang="fr-FR" dirty="0">
                <a:solidFill>
                  <a:srgbClr val="CC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s.</a:t>
            </a:r>
            <a:r>
              <a:rPr lang="fr" sz="1200" dirty="0">
                <a:solidFill>
                  <a:schemeClr val="dk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117487"/>
            <a:ext cx="9144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400" dirty="0"/>
              <a:t> Les événement redoutes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2441" y="1176115"/>
            <a:ext cx="5417999" cy="38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b="1" u="sng" dirty="0">
                <a:solidFill>
                  <a:schemeClr val="bg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Niveau de gravité </a:t>
            </a:r>
          </a:p>
          <a:p>
            <a:pPr marL="501650" lvl="0" indent="-342900" rtl="0">
              <a:lnSpc>
                <a:spcPct val="2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Limitée</a:t>
            </a:r>
          </a:p>
          <a:p>
            <a:pPr marL="501650" lvl="0" indent="-342900" rtl="0">
              <a:lnSpc>
                <a:spcPct val="2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Importante</a:t>
            </a:r>
          </a:p>
          <a:p>
            <a:pPr marL="501650" lvl="0" indent="-342900" rtl="0">
              <a:lnSpc>
                <a:spcPct val="2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fr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critique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20" y="1142034"/>
            <a:ext cx="6620380" cy="406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99884" y="176482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400" dirty="0"/>
              <a:t>Risques analysés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57316" y="1200150"/>
            <a:ext cx="8858866" cy="362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8 risques :</a:t>
            </a:r>
          </a:p>
          <a:p>
            <a:pPr marL="800100" lvl="0" indent="-5715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Gravité et vraisemblance variable selon le risque.</a:t>
            </a:r>
          </a:p>
          <a:p>
            <a:pPr marL="800100" lvl="0" indent="-5715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Sans mesure/Avec mesures/Avec mesures complémentaires .</a:t>
            </a:r>
          </a:p>
          <a:p>
            <a:pPr marL="8001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Exemple montrant un résultat.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666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dirty="0"/>
              <a:t>Évaluer les risques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5" y="1200137"/>
            <a:ext cx="7872374" cy="3780274"/>
          </a:xfrm>
          <a:prstGeom prst="rect">
            <a:avLst/>
          </a:prstGeom>
          <a:noFill/>
          <a:ln>
            <a:solidFill>
              <a:srgbClr val="2388DB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6482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dirty="0"/>
              <a:t>Évaluer les risques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50"/>
            <a:ext cx="9143999" cy="4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427</Words>
  <Application>Microsoft Office PowerPoint</Application>
  <PresentationFormat>Affichage à l'écran (16:9)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Helvetica Neue</vt:lpstr>
      <vt:lpstr>Times New Roman</vt:lpstr>
      <vt:lpstr>Wingdings</vt:lpstr>
      <vt:lpstr>biz</vt:lpstr>
      <vt:lpstr>“Sécurité des systèmes d’information” </vt:lpstr>
      <vt:lpstr>Sommaire </vt:lpstr>
      <vt:lpstr>Le cadre d’études des risques</vt:lpstr>
      <vt:lpstr>Périmètre d’étude </vt:lpstr>
      <vt:lpstr>Les menaces retenues </vt:lpstr>
      <vt:lpstr> Les événement redoutes</vt:lpstr>
      <vt:lpstr>Risques analysés</vt:lpstr>
      <vt:lpstr>Évaluer les risques</vt:lpstr>
      <vt:lpstr>Évaluer les risques</vt:lpstr>
      <vt:lpstr>Les mesures déjà mises en place</vt:lpstr>
      <vt:lpstr>Les objectifs de sécurité :</vt:lpstr>
      <vt:lpstr>Les objectifs de sécurité </vt:lpstr>
      <vt:lpstr>Les objectifs de sécurité </vt:lpstr>
      <vt:lpstr>Les mesures à mettre en place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“Sécurité des systèmes d’information” </dc:title>
  <cp:lastModifiedBy>Bernardin Houessou</cp:lastModifiedBy>
  <cp:revision>9</cp:revision>
  <dcterms:modified xsi:type="dcterms:W3CDTF">2017-01-20T20:49:22Z</dcterms:modified>
</cp:coreProperties>
</file>