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7" r:id="rId2"/>
    <p:sldId id="259" r:id="rId3"/>
    <p:sldId id="260"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35259-FF2D-EE93-901F-40278AFCFA19}" v="179" dt="2024-10-15T07:56:19.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82212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56955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9539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20124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2172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06290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a:p>
        </p:txBody>
      </p:sp>
    </p:spTree>
    <p:extLst>
      <p:ext uri="{BB962C8B-B14F-4D97-AF65-F5344CB8AC3E}">
        <p14:creationId xmlns:p14="http://schemas.microsoft.com/office/powerpoint/2010/main" val="125996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66310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20753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0645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a:p>
        </p:txBody>
      </p:sp>
    </p:spTree>
    <p:extLst>
      <p:ext uri="{BB962C8B-B14F-4D97-AF65-F5344CB8AC3E}">
        <p14:creationId xmlns:p14="http://schemas.microsoft.com/office/powerpoint/2010/main" val="26998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94747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03656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43443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a:p>
        </p:txBody>
      </p:sp>
    </p:spTree>
    <p:extLst>
      <p:ext uri="{BB962C8B-B14F-4D97-AF65-F5344CB8AC3E}">
        <p14:creationId xmlns:p14="http://schemas.microsoft.com/office/powerpoint/2010/main" val="421199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62541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a:p>
        </p:txBody>
      </p:sp>
    </p:spTree>
    <p:extLst>
      <p:ext uri="{BB962C8B-B14F-4D97-AF65-F5344CB8AC3E}">
        <p14:creationId xmlns:p14="http://schemas.microsoft.com/office/powerpoint/2010/main" val="3503818187"/>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DB98A-C070-A88F-8E5C-F1C2C0B60A6D}"/>
              </a:ext>
            </a:extLst>
          </p:cNvPr>
          <p:cNvSpPr>
            <a:spLocks noGrp="1"/>
          </p:cNvSpPr>
          <p:nvPr>
            <p:ph type="title"/>
          </p:nvPr>
        </p:nvSpPr>
        <p:spPr>
          <a:xfrm>
            <a:off x="3721510" y="0"/>
            <a:ext cx="4748980" cy="1325563"/>
          </a:xfrm>
        </p:spPr>
        <p:txBody>
          <a:bodyPr/>
          <a:lstStyle/>
          <a:p>
            <a:r>
              <a:rPr lang="en-US" u="sng" err="1">
                <a:effectLst>
                  <a:outerShdw blurRad="38100" dist="38100" dir="2700000" algn="tl">
                    <a:srgbClr val="000000">
                      <a:alpha val="43137"/>
                    </a:srgbClr>
                  </a:outerShdw>
                </a:effectLst>
              </a:rPr>
              <a:t>Introductie</a:t>
            </a:r>
            <a:r>
              <a:rPr lang="en-US" u="sng">
                <a:effectLst>
                  <a:outerShdw blurRad="38100" dist="38100" dir="2700000" algn="tl">
                    <a:srgbClr val="000000">
                      <a:alpha val="43137"/>
                    </a:srgbClr>
                  </a:outerShdw>
                </a:effectLst>
              </a:rPr>
              <a:t> </a:t>
            </a:r>
            <a:r>
              <a:rPr lang="en-US" u="sng" err="1">
                <a:effectLst>
                  <a:outerShdw blurRad="38100" dist="38100" dir="2700000" algn="tl">
                    <a:srgbClr val="000000">
                      <a:alpha val="43137"/>
                    </a:srgbClr>
                  </a:outerShdw>
                </a:effectLst>
              </a:rPr>
              <a:t>Javascript</a:t>
            </a:r>
            <a:endParaRPr lang="nl-NL" u="sng">
              <a:effectLst>
                <a:outerShdw blurRad="38100" dist="38100" dir="2700000" algn="tl">
                  <a:srgbClr val="000000">
                    <a:alpha val="43137"/>
                  </a:srgbClr>
                </a:outerShdw>
              </a:effectLst>
            </a:endParaRPr>
          </a:p>
        </p:txBody>
      </p:sp>
      <p:sp>
        <p:nvSpPr>
          <p:cNvPr id="3" name="Tijdelijke aanduiding voor inhoud 2">
            <a:extLst>
              <a:ext uri="{FF2B5EF4-FFF2-40B4-BE49-F238E27FC236}">
                <a16:creationId xmlns:a16="http://schemas.microsoft.com/office/drawing/2014/main" id="{D6A36822-7078-468C-B619-5FD0331D58AF}"/>
              </a:ext>
            </a:extLst>
          </p:cNvPr>
          <p:cNvSpPr>
            <a:spLocks noGrp="1"/>
          </p:cNvSpPr>
          <p:nvPr>
            <p:ph idx="1"/>
          </p:nvPr>
        </p:nvSpPr>
        <p:spPr>
          <a:xfrm>
            <a:off x="7344697" y="5245228"/>
            <a:ext cx="4847303" cy="1612772"/>
          </a:xfrm>
        </p:spPr>
        <p:txBody>
          <a:bodyPr/>
          <a:lstStyle/>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Marcellino de Wit.</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Bernardo de Macedo </a:t>
            </a:r>
            <a:r>
              <a:rPr lang="en-US" b="1" i="1"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Lorete</a:t>
            </a:r>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 Goncalves.</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Abou Kourouma.</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Ro </a:t>
            </a:r>
            <a:r>
              <a:rPr lang="en-US" b="1" i="1"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elias</a:t>
            </a:r>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nl-NL" b="1" i="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64846A4-AA22-89EF-48EF-A9D41B32A77A}"/>
              </a:ext>
            </a:extLst>
          </p:cNvPr>
          <p:cNvSpPr txBox="1">
            <a:spLocks noChangeArrowheads="1"/>
          </p:cNvSpPr>
          <p:nvPr/>
        </p:nvSpPr>
        <p:spPr bwMode="auto">
          <a:xfrm>
            <a:off x="0" y="704792"/>
            <a:ext cx="66627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nl-NL" altLang="nl-NL" sz="3600" u="sng">
                <a:solidFill>
                  <a:schemeClr val="accent1"/>
                </a:solidFill>
                <a:effectLst>
                  <a:outerShdw blurRad="38100" dist="38100" dir="2700000" algn="tl">
                    <a:srgbClr val="000000">
                      <a:alpha val="43137"/>
                    </a:srgbClr>
                  </a:outerShdw>
                </a:effectLst>
                <a:latin typeface="Arial"/>
                <a:cs typeface="Arial"/>
              </a:rPr>
              <a:t>Inleiding</a:t>
            </a:r>
          </a:p>
          <a:p>
            <a:pPr marL="0" indent="0" defTabSz="914400" eaLnBrk="0" fontAlgn="base" hangingPunct="0">
              <a:spcBef>
                <a:spcPct val="0"/>
              </a:spcBef>
              <a:spcAft>
                <a:spcPct val="0"/>
              </a:spcAft>
              <a:buClrTx/>
              <a:buSzTx/>
              <a:buFontTx/>
              <a:buNone/>
            </a:pPr>
            <a:endParaRPr lang="nl-NL" altLang="nl-NL">
              <a:effectLst>
                <a:outerShdw blurRad="38100" dist="38100" dir="2700000" algn="tl">
                  <a:srgbClr val="000000">
                    <a:alpha val="43137"/>
                  </a:srgbClr>
                </a:outerShdw>
              </a:effectLst>
              <a:latin typeface="Arial" panose="020B0604020202020204" pitchFamily="34" charset="0"/>
            </a:endParaRPr>
          </a:p>
          <a:p>
            <a:pPr marL="0" indent="0" defTabSz="914400" eaLnBrk="0" fontAlgn="base" hangingPunct="0">
              <a:spcBef>
                <a:spcPct val="0"/>
              </a:spcBef>
              <a:spcAft>
                <a:spcPct val="0"/>
              </a:spcAft>
              <a:buClrTx/>
              <a:buSzTx/>
              <a:buNone/>
            </a:pPr>
            <a:r>
              <a:rPr lang="nl-NL" altLang="nl-NL" err="1">
                <a:solidFill>
                  <a:schemeClr val="tx1"/>
                </a:solidFill>
                <a:effectLst>
                  <a:outerShdw blurRad="38100" dist="38100" dir="2700000" algn="tl">
                    <a:srgbClr val="000000">
                      <a:alpha val="43137"/>
                    </a:srgbClr>
                  </a:outerShdw>
                </a:effectLst>
                <a:latin typeface="Arial"/>
                <a:cs typeface="Arial"/>
              </a:rPr>
              <a:t>JavaScript</a:t>
            </a:r>
            <a:r>
              <a:rPr lang="nl-NL" altLang="nl-NL">
                <a:solidFill>
                  <a:schemeClr val="tx1"/>
                </a:solidFill>
                <a:effectLst>
                  <a:outerShdw blurRad="38100" dist="38100" dir="2700000" algn="tl">
                    <a:srgbClr val="000000">
                      <a:alpha val="43137"/>
                    </a:srgbClr>
                  </a:outerShdw>
                </a:effectLst>
                <a:latin typeface="Arial"/>
                <a:cs typeface="Arial"/>
              </a:rPr>
              <a:t> is een programmeertaal die webpagina's interactief maakt. Het wordt gebruikt voor dingen zoals knoppen die reageren op klikken, animaties en formulieren. Naast websites kan het ook op servers gebruikt worden, waardoor het een veelzijdige taal is. Als je op een website 3d afbeeldingen of bewegende objecten ziet, is de kans heel groot dat Javascript hiervoor gebruikt is.</a:t>
            </a:r>
            <a:endParaRPr lang="nl-NL" altLang="nl-NL">
              <a:solidFill>
                <a:schemeClr val="tx1"/>
              </a:solidFill>
              <a:effectLst>
                <a:outerShdw blurRad="38100" dist="38100" dir="2700000" algn="tl">
                  <a:srgbClr val="000000">
                    <a:alpha val="43137"/>
                  </a:srgbClr>
                </a:outerShdw>
              </a:effectLst>
              <a:latin typeface="Arial" panose="020B0604020202020204" pitchFamily="34" charset="0"/>
              <a:cs typeface="Arial"/>
            </a:endParaRPr>
          </a:p>
          <a:p>
            <a:pPr marL="0" indent="0" defTabSz="914400" eaLnBrk="0" fontAlgn="base" hangingPunct="0">
              <a:spcBef>
                <a:spcPct val="0"/>
              </a:spcBef>
              <a:spcAft>
                <a:spcPct val="0"/>
              </a:spcAft>
              <a:buClrTx/>
              <a:buSzTx/>
              <a:buFontTx/>
              <a:buNone/>
            </a:pPr>
            <a:endParaRPr lang="nl-NL" altLang="nl-NL">
              <a:solidFill>
                <a:schemeClr val="tx1"/>
              </a:solidFill>
              <a:latin typeface="Arial" panose="020B0604020202020204" pitchFamily="34" charset="0"/>
            </a:endParaRPr>
          </a:p>
        </p:txBody>
      </p:sp>
      <p:pic>
        <p:nvPicPr>
          <p:cNvPr id="5" name="Afbeelding 4" descr="JavaScript Tutorial - An Ultimate Guide for Beginners">
            <a:extLst>
              <a:ext uri="{FF2B5EF4-FFF2-40B4-BE49-F238E27FC236}">
                <a16:creationId xmlns:a16="http://schemas.microsoft.com/office/drawing/2014/main" id="{00406F0A-745D-0BBA-9E33-18897824780B}"/>
              </a:ext>
            </a:extLst>
          </p:cNvPr>
          <p:cNvPicPr>
            <a:picLocks noChangeAspect="1"/>
          </p:cNvPicPr>
          <p:nvPr/>
        </p:nvPicPr>
        <p:blipFill>
          <a:blip r:embed="rId2"/>
          <a:stretch>
            <a:fillRect/>
          </a:stretch>
        </p:blipFill>
        <p:spPr>
          <a:xfrm>
            <a:off x="8696325" y="0"/>
            <a:ext cx="3495675" cy="1304925"/>
          </a:xfrm>
          <a:prstGeom prst="rect">
            <a:avLst/>
          </a:prstGeom>
        </p:spPr>
      </p:pic>
    </p:spTree>
    <p:extLst>
      <p:ext uri="{BB962C8B-B14F-4D97-AF65-F5344CB8AC3E}">
        <p14:creationId xmlns:p14="http://schemas.microsoft.com/office/powerpoint/2010/main" val="237321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2B4A8-4422-017E-BCEB-11B07EC9F847}"/>
              </a:ext>
            </a:extLst>
          </p:cNvPr>
          <p:cNvSpPr>
            <a:spLocks noGrp="1"/>
          </p:cNvSpPr>
          <p:nvPr>
            <p:ph type="title"/>
          </p:nvPr>
        </p:nvSpPr>
        <p:spPr>
          <a:xfrm>
            <a:off x="3338051" y="0"/>
            <a:ext cx="3275234" cy="1320800"/>
          </a:xfrm>
        </p:spPr>
        <p:txBody>
          <a:bodyPr/>
          <a:lstStyle/>
          <a:p>
            <a:r>
              <a:rPr lang="en-US" u="sng" err="1">
                <a:effectLst>
                  <a:outerShdw blurRad="38100" dist="38100" dir="2700000" algn="tl">
                    <a:srgbClr val="000000">
                      <a:alpha val="43137"/>
                    </a:srgbClr>
                  </a:outerShdw>
                </a:effectLst>
              </a:rPr>
              <a:t>Inhoudsopgave</a:t>
            </a:r>
            <a:endParaRPr lang="nl-NL" u="sng">
              <a:effectLst>
                <a:outerShdw blurRad="38100" dist="38100" dir="2700000" algn="tl">
                  <a:srgbClr val="000000">
                    <a:alpha val="43137"/>
                  </a:srgbClr>
                </a:outerShdw>
              </a:effectLst>
            </a:endParaRPr>
          </a:p>
        </p:txBody>
      </p:sp>
      <p:sp>
        <p:nvSpPr>
          <p:cNvPr id="3" name="Tijdelijke aanduiding voor inhoud 2">
            <a:extLst>
              <a:ext uri="{FF2B5EF4-FFF2-40B4-BE49-F238E27FC236}">
                <a16:creationId xmlns:a16="http://schemas.microsoft.com/office/drawing/2014/main" id="{750EEE8E-ADFD-07D3-C839-799BD420FC63}"/>
              </a:ext>
            </a:extLst>
          </p:cNvPr>
          <p:cNvSpPr>
            <a:spLocks noGrp="1"/>
          </p:cNvSpPr>
          <p:nvPr>
            <p:ph idx="1"/>
          </p:nvPr>
        </p:nvSpPr>
        <p:spPr>
          <a:xfrm>
            <a:off x="0" y="1320800"/>
            <a:ext cx="6184490" cy="3606800"/>
          </a:xfrm>
        </p:spPr>
        <p:txBody>
          <a:bodyPr>
            <a:noAutofit/>
          </a:bodyPr>
          <a:lstStyle/>
          <a:p>
            <a:pPr>
              <a:buFont typeface="+mj-lt"/>
              <a:buAutoNum type="arabicPeriod"/>
            </a:pPr>
            <a:r>
              <a:rPr lang="en-US" sz="2800" err="1"/>
              <a:t>Inleiding</a:t>
            </a:r>
            <a:r>
              <a:rPr lang="en-US" sz="2800"/>
              <a:t>.</a:t>
            </a:r>
          </a:p>
          <a:p>
            <a:pPr>
              <a:buFont typeface="+mj-lt"/>
              <a:buAutoNum type="arabicPeriod"/>
            </a:pPr>
            <a:r>
              <a:rPr lang="en-US" sz="2800" err="1"/>
              <a:t>Inhoudsopgave</a:t>
            </a:r>
            <a:r>
              <a:rPr lang="en-US" sz="2800"/>
              <a:t>.</a:t>
            </a:r>
          </a:p>
          <a:p>
            <a:pPr>
              <a:buFont typeface="+mj-lt"/>
              <a:buAutoNum type="arabicPeriod"/>
            </a:pPr>
            <a:r>
              <a:rPr lang="en-US" sz="2800"/>
              <a:t>Hoe </a:t>
            </a:r>
            <a:r>
              <a:rPr lang="en-US" sz="2800" err="1"/>
              <a:t>Gebruiken</a:t>
            </a:r>
            <a:r>
              <a:rPr lang="en-US" sz="2800"/>
              <a:t> </a:t>
            </a:r>
            <a:r>
              <a:rPr lang="en-US" sz="2800" err="1"/>
              <a:t>Wij</a:t>
            </a:r>
            <a:r>
              <a:rPr lang="en-US" sz="2800"/>
              <a:t> </a:t>
            </a:r>
            <a:r>
              <a:rPr lang="en-US" sz="2800" err="1"/>
              <a:t>Javascript</a:t>
            </a:r>
            <a:r>
              <a:rPr lang="en-US" sz="2800"/>
              <a:t>.</a:t>
            </a:r>
          </a:p>
          <a:p>
            <a:pPr>
              <a:buFont typeface="+mj-lt"/>
              <a:buAutoNum type="arabicPeriod"/>
            </a:pPr>
            <a:r>
              <a:rPr lang="en-US" sz="2800" err="1"/>
              <a:t>Waarom</a:t>
            </a:r>
            <a:r>
              <a:rPr lang="en-US" sz="2800"/>
              <a:t> </a:t>
            </a:r>
            <a:r>
              <a:rPr lang="en-US" sz="2800" err="1"/>
              <a:t>Gebruiken</a:t>
            </a:r>
            <a:r>
              <a:rPr lang="en-US" sz="2800"/>
              <a:t> </a:t>
            </a:r>
            <a:r>
              <a:rPr lang="en-US" sz="2800" err="1"/>
              <a:t>Wij</a:t>
            </a:r>
            <a:r>
              <a:rPr lang="en-US" sz="2800"/>
              <a:t> </a:t>
            </a:r>
            <a:r>
              <a:rPr lang="en-US" sz="2800" err="1"/>
              <a:t>Javascript</a:t>
            </a:r>
            <a:r>
              <a:rPr lang="en-US" sz="2800"/>
              <a:t>.</a:t>
            </a:r>
          </a:p>
          <a:p>
            <a:pPr>
              <a:buFont typeface="+mj-lt"/>
              <a:buAutoNum type="arabicPeriod"/>
            </a:pPr>
            <a:r>
              <a:rPr lang="en-US" sz="2800" err="1"/>
              <a:t>Einde</a:t>
            </a:r>
            <a:r>
              <a:rPr lang="en-US" sz="2800"/>
              <a:t>.</a:t>
            </a:r>
            <a:endParaRPr lang="nl-NL" sz="2800"/>
          </a:p>
        </p:txBody>
      </p:sp>
    </p:spTree>
    <p:extLst>
      <p:ext uri="{BB962C8B-B14F-4D97-AF65-F5344CB8AC3E}">
        <p14:creationId xmlns:p14="http://schemas.microsoft.com/office/powerpoint/2010/main" val="9965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75D9FF-73AC-8B28-0784-AE53A0673C1E}"/>
              </a:ext>
            </a:extLst>
          </p:cNvPr>
          <p:cNvSpPr>
            <a:spLocks noGrp="1"/>
          </p:cNvSpPr>
          <p:nvPr>
            <p:ph type="title"/>
          </p:nvPr>
        </p:nvSpPr>
        <p:spPr/>
        <p:txBody>
          <a:bodyPr/>
          <a:lstStyle/>
          <a:p>
            <a:r>
              <a:rPr lang="nl-NL"/>
              <a:t>Hoe Gebruiken Wij Javascript?</a:t>
            </a:r>
          </a:p>
        </p:txBody>
      </p:sp>
      <p:sp>
        <p:nvSpPr>
          <p:cNvPr id="3" name="Tijdelijke aanduiding voor inhoud 2">
            <a:extLst>
              <a:ext uri="{FF2B5EF4-FFF2-40B4-BE49-F238E27FC236}">
                <a16:creationId xmlns:a16="http://schemas.microsoft.com/office/drawing/2014/main" id="{113D3CFC-4ABB-B030-3263-14816670F1B8}"/>
              </a:ext>
            </a:extLst>
          </p:cNvPr>
          <p:cNvSpPr>
            <a:spLocks noGrp="1"/>
          </p:cNvSpPr>
          <p:nvPr>
            <p:ph idx="1"/>
          </p:nvPr>
        </p:nvSpPr>
        <p:spPr>
          <a:xfrm>
            <a:off x="677334" y="1377712"/>
            <a:ext cx="8596668" cy="5321266"/>
          </a:xfrm>
        </p:spPr>
        <p:txBody>
          <a:bodyPr vert="horz" lIns="91440" tIns="45720" rIns="91440" bIns="45720" rtlCol="0" anchor="t">
            <a:normAutofit/>
          </a:bodyPr>
          <a:lstStyle/>
          <a:p>
            <a:pPr marL="0" indent="0">
              <a:buNone/>
            </a:pPr>
            <a:endParaRPr lang="nl-NL"/>
          </a:p>
          <a:p>
            <a:pPr marL="285750" indent="-285750">
              <a:buFont typeface="Wingdings" charset="2"/>
              <a:buChar char="Ø"/>
            </a:pPr>
            <a:r>
              <a:rPr lang="nl-NL"/>
              <a:t>Websites interactief mken </a:t>
            </a:r>
          </a:p>
          <a:p>
            <a:pPr marL="285750" indent="-285750">
              <a:buFont typeface="Wingdings" charset="2"/>
              <a:buChar char="Ø"/>
            </a:pPr>
            <a:r>
              <a:rPr lang="nl-NL"/>
              <a:t>Animaties toevoegen</a:t>
            </a:r>
          </a:p>
          <a:p>
            <a:pPr marL="285750" indent="-285750">
              <a:buFont typeface="Wingdings" charset="2"/>
              <a:buChar char="Ø"/>
            </a:pPr>
            <a:r>
              <a:rPr lang="nl-NL"/>
              <a:t>Games en applicaties bouwen </a:t>
            </a:r>
          </a:p>
          <a:p>
            <a:pPr marL="285750" indent="-285750">
              <a:buFont typeface="Wingdings" charset="2"/>
              <a:buChar char="Ø"/>
            </a:pPr>
            <a:r>
              <a:rPr lang="nl-NL"/>
              <a:t>Gegevens ophalen van servers </a:t>
            </a:r>
          </a:p>
          <a:p>
            <a:pPr marL="0" indent="0">
              <a:buNone/>
            </a:pPr>
            <a:r>
              <a:rPr lang="nl-NL"/>
              <a:t>      </a:t>
            </a:r>
          </a:p>
          <a:p>
            <a:pPr marL="0" indent="0">
              <a:buNone/>
            </a:pPr>
            <a:r>
              <a:rPr lang="nl-NL"/>
              <a:t> </a:t>
            </a:r>
          </a:p>
          <a:p>
            <a:pPr marL="285750" indent="-285750">
              <a:buFont typeface="Wingdings" charset="2"/>
              <a:buChar char="Ø"/>
            </a:pPr>
            <a:endParaRPr lang="nl-NL"/>
          </a:p>
          <a:p>
            <a:pPr marL="285750" indent="-285750">
              <a:buFont typeface="Wingdings" charset="2"/>
              <a:buChar char="Ø"/>
            </a:pPr>
            <a:endParaRPr lang="nl-NL"/>
          </a:p>
        </p:txBody>
      </p:sp>
      <p:pic>
        <p:nvPicPr>
          <p:cNvPr id="4" name="Camera 3">
            <a:extLst>
              <a:ext uri="{FF2B5EF4-FFF2-40B4-BE49-F238E27FC236}">
                <a16:creationId xmlns:a16="http://schemas.microsoft.com/office/drawing/2014/main" id="{A05A76E3-AB2F-C30D-C976-58B090D8B65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7880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16A59-238A-5981-6E6C-0C8E85AB1177}"/>
              </a:ext>
            </a:extLst>
          </p:cNvPr>
          <p:cNvSpPr>
            <a:spLocks noGrp="1"/>
          </p:cNvSpPr>
          <p:nvPr>
            <p:ph type="title"/>
          </p:nvPr>
        </p:nvSpPr>
        <p:spPr/>
        <p:txBody>
          <a:bodyPr/>
          <a:lstStyle/>
          <a:p>
            <a:r>
              <a:rPr lang="nl-NL"/>
              <a:t>Waarom Gebruiken Wij Javascript?</a:t>
            </a:r>
          </a:p>
        </p:txBody>
      </p:sp>
      <p:sp>
        <p:nvSpPr>
          <p:cNvPr id="3" name="Tijdelijke aanduiding voor inhoud 2">
            <a:extLst>
              <a:ext uri="{FF2B5EF4-FFF2-40B4-BE49-F238E27FC236}">
                <a16:creationId xmlns:a16="http://schemas.microsoft.com/office/drawing/2014/main" id="{012A1803-57A1-DDD0-79BF-9CBE26ADF838}"/>
              </a:ext>
            </a:extLst>
          </p:cNvPr>
          <p:cNvSpPr>
            <a:spLocks noGrp="1"/>
          </p:cNvSpPr>
          <p:nvPr>
            <p:ph idx="1"/>
          </p:nvPr>
        </p:nvSpPr>
        <p:spPr/>
        <p:txBody>
          <a:bodyPr vert="horz" lIns="91440" tIns="45720" rIns="91440" bIns="45720" rtlCol="0" anchor="t">
            <a:normAutofit/>
          </a:bodyPr>
          <a:lstStyle/>
          <a:p>
            <a:pPr marL="0" indent="0">
              <a:buNone/>
            </a:pPr>
            <a:endParaRPr lang="nl-NL">
              <a:solidFill>
                <a:srgbClr val="404040"/>
              </a:solidFill>
            </a:endParaRPr>
          </a:p>
          <a:p>
            <a:pPr marL="285750" indent="-285750">
              <a:buFont typeface="Wingdings,Sans-Serif" charset="2"/>
              <a:buChar char="Ø"/>
            </a:pPr>
            <a:r>
              <a:rPr lang="nl-NL"/>
              <a:t>Gebruikersvriendelijkheid</a:t>
            </a:r>
            <a:endParaRPr lang="en-US">
              <a:solidFill>
                <a:srgbClr val="000000"/>
              </a:solidFill>
            </a:endParaRPr>
          </a:p>
          <a:p>
            <a:pPr marL="285750" indent="-285750">
              <a:buFont typeface="Wingdings,Sans-Serif" charset="2"/>
              <a:buChar char="Ø"/>
            </a:pPr>
            <a:r>
              <a:rPr lang="nl-NL"/>
              <a:t>Snelheid </a:t>
            </a:r>
            <a:endParaRPr lang="en-US">
              <a:solidFill>
                <a:srgbClr val="000000"/>
              </a:solidFill>
            </a:endParaRPr>
          </a:p>
          <a:p>
            <a:pPr marL="285750" indent="-285750">
              <a:buFont typeface="Wingdings,Sans-Serif" charset="2"/>
              <a:buChar char="Ø"/>
            </a:pPr>
            <a:r>
              <a:rPr lang="nl-NL"/>
              <a:t>Compatibiliteit</a:t>
            </a:r>
            <a:endParaRPr lang="nl-NL">
              <a:solidFill>
                <a:srgbClr val="000000"/>
              </a:solidFill>
            </a:endParaRPr>
          </a:p>
          <a:p>
            <a:pPr marL="285750" indent="-285750">
              <a:buFont typeface="Wingdings,Sans-Serif" charset="2"/>
              <a:buChar char="Ø"/>
            </a:pPr>
            <a:r>
              <a:rPr lang="nl-NL"/>
              <a:t>Brede toepassing</a:t>
            </a:r>
            <a:endParaRPr lang="en-US">
              <a:solidFill>
                <a:srgbClr val="000000"/>
              </a:solidFill>
            </a:endParaRPr>
          </a:p>
          <a:p>
            <a:pPr marL="285750" indent="-285750">
              <a:buFont typeface="Wingdings,Sans-Serif" charset="2"/>
              <a:buChar char="Ø"/>
            </a:pPr>
            <a:r>
              <a:rPr lang="nl-NL">
                <a:solidFill>
                  <a:srgbClr val="FFFFFF"/>
                </a:solidFill>
              </a:rPr>
              <a:t>Interactieve websites</a:t>
            </a:r>
          </a:p>
          <a:p>
            <a:pPr marL="285750" indent="-285750">
              <a:buFont typeface="Wingdings,Sans-Serif" charset="2"/>
              <a:buChar char="Ø"/>
            </a:pPr>
            <a:r>
              <a:rPr lang="nl-NL">
                <a:solidFill>
                  <a:srgbClr val="FFFFFF"/>
                </a:solidFill>
              </a:rPr>
              <a:t>Vele websites gebruiken het</a:t>
            </a:r>
          </a:p>
          <a:p>
            <a:endParaRPr lang="nl-NL">
              <a:solidFill>
                <a:srgbClr val="000000"/>
              </a:solidFill>
            </a:endParaRPr>
          </a:p>
          <a:p>
            <a:endParaRPr lang="nl-NL">
              <a:solidFill>
                <a:srgbClr val="000000"/>
              </a:solidFill>
            </a:endParaRPr>
          </a:p>
          <a:p>
            <a:endParaRPr lang="nl-NL">
              <a:solidFill>
                <a:srgbClr val="000000"/>
              </a:solidFill>
            </a:endParaRPr>
          </a:p>
          <a:p>
            <a:endParaRPr lang="nl-NL">
              <a:solidFill>
                <a:srgbClr val="FFFFFF"/>
              </a:solidFill>
            </a:endParaRPr>
          </a:p>
        </p:txBody>
      </p:sp>
    </p:spTree>
    <p:extLst>
      <p:ext uri="{BB962C8B-B14F-4D97-AF65-F5344CB8AC3E}">
        <p14:creationId xmlns:p14="http://schemas.microsoft.com/office/powerpoint/2010/main" val="216907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A87EF-B3D1-ADFD-CD40-A3942136301D}"/>
              </a:ext>
            </a:extLst>
          </p:cNvPr>
          <p:cNvSpPr>
            <a:spLocks noGrp="1"/>
          </p:cNvSpPr>
          <p:nvPr>
            <p:ph type="title"/>
          </p:nvPr>
        </p:nvSpPr>
        <p:spPr/>
        <p:txBody>
          <a:bodyPr/>
          <a:lstStyle/>
          <a:p>
            <a:r>
              <a:rPr lang="nl-NL" u="sng">
                <a:effectLst>
                  <a:outerShdw blurRad="38100" dist="38100" dir="2700000" algn="tl">
                    <a:srgbClr val="000000">
                      <a:alpha val="43137"/>
                    </a:srgbClr>
                  </a:outerShdw>
                </a:effectLst>
              </a:rPr>
              <a:t>Einde</a:t>
            </a:r>
            <a:r>
              <a:rPr lang="nl-NL"/>
              <a:t> </a:t>
            </a:r>
          </a:p>
        </p:txBody>
      </p:sp>
      <p:sp>
        <p:nvSpPr>
          <p:cNvPr id="3" name="Tekstvak 2">
            <a:extLst>
              <a:ext uri="{FF2B5EF4-FFF2-40B4-BE49-F238E27FC236}">
                <a16:creationId xmlns:a16="http://schemas.microsoft.com/office/drawing/2014/main" id="{95144515-9B57-6FE1-DCC7-1FE2B5FD0A56}"/>
              </a:ext>
            </a:extLst>
          </p:cNvPr>
          <p:cNvSpPr txBox="1"/>
          <p:nvPr/>
        </p:nvSpPr>
        <p:spPr>
          <a:xfrm>
            <a:off x="677334" y="1456956"/>
            <a:ext cx="74510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Slot: Wij hebben jullie verteld over de Software Javascript, de taken die je ermee kan uitvoeren en waarom we het gebruiken.</a:t>
            </a:r>
          </a:p>
        </p:txBody>
      </p:sp>
      <p:sp>
        <p:nvSpPr>
          <p:cNvPr id="4" name="Tekstvak 3">
            <a:extLst>
              <a:ext uri="{FF2B5EF4-FFF2-40B4-BE49-F238E27FC236}">
                <a16:creationId xmlns:a16="http://schemas.microsoft.com/office/drawing/2014/main" id="{1814AC3F-2A18-25DA-FBF2-11B4BBA9E951}"/>
              </a:ext>
            </a:extLst>
          </p:cNvPr>
          <p:cNvSpPr txBox="1"/>
          <p:nvPr/>
        </p:nvSpPr>
        <p:spPr>
          <a:xfrm>
            <a:off x="965167" y="2676732"/>
            <a:ext cx="69492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Dank jullie wel voor het luisteren en hopelijk hebben jullie meer geleerd over Javascript.</a:t>
            </a:r>
          </a:p>
        </p:txBody>
      </p:sp>
    </p:spTree>
    <p:extLst>
      <p:ext uri="{BB962C8B-B14F-4D97-AF65-F5344CB8AC3E}">
        <p14:creationId xmlns:p14="http://schemas.microsoft.com/office/powerpoint/2010/main" val="822317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Breedbeeld</PresentationFormat>
  <Slides>5</Slides>
  <Notes>0</Notes>
  <HiddenSlides>0</HiddenSlides>
  <ScaleCrop>false</ScaleCrop>
  <HeadingPairs>
    <vt:vector size="4" baseType="variant">
      <vt:variant>
        <vt:lpstr>Thema</vt:lpstr>
      </vt:variant>
      <vt:variant>
        <vt:i4>1</vt:i4>
      </vt:variant>
      <vt:variant>
        <vt:lpstr>Diatitels</vt:lpstr>
      </vt:variant>
      <vt:variant>
        <vt:i4>5</vt:i4>
      </vt:variant>
    </vt:vector>
  </HeadingPairs>
  <TitlesOfParts>
    <vt:vector size="6" baseType="lpstr">
      <vt:lpstr>Facet</vt:lpstr>
      <vt:lpstr>Introductie Javascript</vt:lpstr>
      <vt:lpstr>Inhoudsopgave</vt:lpstr>
      <vt:lpstr>Hoe Gebruiken Wij Javascript?</vt:lpstr>
      <vt:lpstr>Waarom Gebruiken Wij Javascript?</vt:lpstr>
      <vt:lpstr>Einde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Marcellino de Wit</dc:creator>
  <cp:revision>2</cp:revision>
  <dcterms:created xsi:type="dcterms:W3CDTF">2024-09-23T11:58:50Z</dcterms:created>
  <dcterms:modified xsi:type="dcterms:W3CDTF">2024-10-15T08:12:47Z</dcterms:modified>
</cp:coreProperties>
</file>