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</p:sldMasterIdLst>
  <p:notesMasterIdLst>
    <p:notesMasterId r:id="rId17"/>
  </p:notesMasterIdLst>
  <p:sldIdLst>
    <p:sldId id="256" r:id="rId3"/>
    <p:sldId id="374" r:id="rId4"/>
    <p:sldId id="396" r:id="rId5"/>
    <p:sldId id="379" r:id="rId6"/>
    <p:sldId id="391" r:id="rId7"/>
    <p:sldId id="375" r:id="rId8"/>
    <p:sldId id="394" r:id="rId9"/>
    <p:sldId id="377" r:id="rId10"/>
    <p:sldId id="392" r:id="rId11"/>
    <p:sldId id="387" r:id="rId12"/>
    <p:sldId id="395" r:id="rId13"/>
    <p:sldId id="389" r:id="rId14"/>
    <p:sldId id="393" r:id="rId15"/>
    <p:sldId id="384" r:id="rId16"/>
  </p:sldIdLst>
  <p:sldSz cx="10080625" cy="5670550"/>
  <p:notesSz cx="6858000" cy="9144000"/>
  <p:embeddedFontLst>
    <p:embeddedFont>
      <p:font typeface="Oswald Regular" panose="020B0604020202020204" charset="0"/>
      <p:regular r:id="rId18"/>
      <p:bold r:id="rId19"/>
    </p:embeddedFont>
    <p:embeddedFont>
      <p:font typeface="Roboto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6C00"/>
    <a:srgbClr val="010C40"/>
    <a:srgbClr val="1C316B"/>
    <a:srgbClr val="FF6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146246-BD99-4C4A-B144-6AF7D7436F9C}">
  <a:tblStyle styleId="{81146246-BD99-4C4A-B144-6AF7D7436F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72362" autoAdjust="0"/>
  </p:normalViewPr>
  <p:slideViewPr>
    <p:cSldViewPr snapToGrid="0">
      <p:cViewPr varScale="1">
        <p:scale>
          <a:sx n="114" d="100"/>
          <a:sy n="114" d="100"/>
        </p:scale>
        <p:origin x="120" y="173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2135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775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2964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074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43CDBE72-4FC8-4E66-AB11-4D69E31949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02784" y="4909040"/>
            <a:ext cx="1519950" cy="4755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88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brinquedo, lego&#10;&#10;Descrição gerada automaticamente">
            <a:extLst>
              <a:ext uri="{FF2B5EF4-FFF2-40B4-BE49-F238E27FC236}">
                <a16:creationId xmlns:a16="http://schemas.microsoft.com/office/drawing/2014/main" id="{2C5901EA-2391-4C1F-B824-C81658BFED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9"/>
            <a:ext cx="10080625" cy="567035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270000"/>
            <a:ext cx="72000" cy="4680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9CD392F1-68D9-4D13-A45D-7F5E9BAE1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114" y="2449211"/>
            <a:ext cx="5147610" cy="161064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66ACF4B-C38A-4166-A631-FCA38C46F721}"/>
              </a:ext>
            </a:extLst>
          </p:cNvPr>
          <p:cNvSpPr txBox="1"/>
          <p:nvPr/>
        </p:nvSpPr>
        <p:spPr>
          <a:xfrm>
            <a:off x="1090247" y="1829554"/>
            <a:ext cx="5040922" cy="619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65A4"/>
              </a:buClr>
              <a:buSzPts val="1800"/>
            </a:pPr>
            <a:r>
              <a:rPr lang="pt-BR" sz="3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Bem-vindo 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F806E7-0CAB-47CC-BB79-A8B2CC25F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10125981" cy="56705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652DAF-CE46-4ABE-9A83-3D48CE682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080" y="4099679"/>
            <a:ext cx="4340360" cy="43870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597A83D-D78D-4529-B1B2-0D989793E8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696" y="1554395"/>
            <a:ext cx="8381232" cy="24158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9CD392F1-68D9-4D13-A45D-7F5E9BAE1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114" y="2449211"/>
            <a:ext cx="5147610" cy="161064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66ACF4B-C38A-4166-A631-FCA38C46F721}"/>
              </a:ext>
            </a:extLst>
          </p:cNvPr>
          <p:cNvSpPr txBox="1"/>
          <p:nvPr/>
        </p:nvSpPr>
        <p:spPr>
          <a:xfrm>
            <a:off x="1090247" y="1829554"/>
            <a:ext cx="5040922" cy="619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65A4"/>
              </a:buClr>
              <a:buSzPts val="1800"/>
            </a:pPr>
            <a:r>
              <a:rPr lang="pt-BR" sz="3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Bem-vindo 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F806E7-0CAB-47CC-BB79-A8B2CC25F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10125981" cy="56705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652DAF-CE46-4ABE-9A83-3D48CE682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080" y="4099679"/>
            <a:ext cx="4340360" cy="43870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597A83D-D78D-4529-B1B2-0D989793E8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696" y="1554395"/>
            <a:ext cx="8381232" cy="241582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6C36627-275F-473A-B5D0-EDF4D8C1C4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248" y="2344075"/>
            <a:ext cx="7753178" cy="10973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3EE9576-88B1-4B9A-B915-8AE7BB836D2C}"/>
              </a:ext>
            </a:extLst>
          </p:cNvPr>
          <p:cNvSpPr txBox="1"/>
          <p:nvPr/>
        </p:nvSpPr>
        <p:spPr>
          <a:xfrm>
            <a:off x="423028" y="2231042"/>
            <a:ext cx="9400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3º desafio – </a:t>
            </a:r>
            <a:r>
              <a:rPr lang="pt-BR" sz="4000" dirty="0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Aplicativo para acompanhamento de proposta</a:t>
            </a:r>
          </a:p>
        </p:txBody>
      </p:sp>
    </p:spTree>
    <p:extLst>
      <p:ext uri="{BB962C8B-B14F-4D97-AF65-F5344CB8AC3E}">
        <p14:creationId xmlns:p14="http://schemas.microsoft.com/office/powerpoint/2010/main" val="196018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A262E45E-C363-46EA-83AA-2CD4FE94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658" y="4850943"/>
            <a:ext cx="3429297" cy="64775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BA6E1A8-3A9D-4CA5-A089-8836A590873F}"/>
              </a:ext>
            </a:extLst>
          </p:cNvPr>
          <p:cNvSpPr/>
          <p:nvPr/>
        </p:nvSpPr>
        <p:spPr>
          <a:xfrm>
            <a:off x="-1" y="4959178"/>
            <a:ext cx="10080625" cy="7222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8" name="Imagem 97" descr="Logotipo&#10;&#10;Descrição gerada automaticamente">
            <a:extLst>
              <a:ext uri="{FF2B5EF4-FFF2-40B4-BE49-F238E27FC236}">
                <a16:creationId xmlns:a16="http://schemas.microsoft.com/office/drawing/2014/main" id="{90F52101-E7CD-4C2B-81EE-EAD01AB60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19" y="5103242"/>
            <a:ext cx="2732474" cy="434114"/>
          </a:xfrm>
          <a:prstGeom prst="rect">
            <a:avLst/>
          </a:prstGeom>
        </p:spPr>
      </p:pic>
      <p:sp>
        <p:nvSpPr>
          <p:cNvPr id="10" name="Google Shape;84;p20">
            <a:extLst>
              <a:ext uri="{FF2B5EF4-FFF2-40B4-BE49-F238E27FC236}">
                <a16:creationId xmlns:a16="http://schemas.microsoft.com/office/drawing/2014/main" id="{91CF23BB-3B72-4973-A76D-7E96ED246ACC}"/>
              </a:ext>
            </a:extLst>
          </p:cNvPr>
          <p:cNvSpPr/>
          <p:nvPr/>
        </p:nvSpPr>
        <p:spPr>
          <a:xfrm>
            <a:off x="507364" y="1320133"/>
            <a:ext cx="9573260" cy="58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Noto sams"/>
                <a:ea typeface="Roboto" pitchFamily="2" charset="0"/>
                <a:cs typeface="Oswald Regular"/>
                <a:sym typeface="Oswald Regular"/>
              </a:rPr>
              <a:t>Quais áreas são impactadas?</a:t>
            </a:r>
            <a:endParaRPr lang="pt-BR" sz="2400" dirty="0">
              <a:solidFill>
                <a:schemeClr val="tx1"/>
              </a:solidFill>
              <a:latin typeface="Noto sams"/>
              <a:ea typeface="Roboto" pitchFamily="2" charset="0"/>
              <a:cs typeface="Oswald Regular"/>
              <a:sym typeface="Oswald Regula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7" name="Google Shape;84;p20">
            <a:extLst>
              <a:ext uri="{FF2B5EF4-FFF2-40B4-BE49-F238E27FC236}">
                <a16:creationId xmlns:a16="http://schemas.microsoft.com/office/drawing/2014/main" id="{099DBE8A-EEEB-451D-8E84-D25C1915420F}"/>
              </a:ext>
            </a:extLst>
          </p:cNvPr>
          <p:cNvSpPr/>
          <p:nvPr/>
        </p:nvSpPr>
        <p:spPr>
          <a:xfrm>
            <a:off x="507363" y="1902940"/>
            <a:ext cx="9573260" cy="58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Noto sams"/>
                <a:ea typeface="Roboto" pitchFamily="2" charset="0"/>
                <a:cs typeface="Oswald Regular"/>
                <a:sym typeface="Oswald Regular"/>
              </a:rPr>
              <a:t>Como fazemos atualmente?</a:t>
            </a:r>
            <a:endParaRPr lang="pt-BR" sz="2400" dirty="0">
              <a:solidFill>
                <a:schemeClr val="tx1"/>
              </a:solidFill>
              <a:latin typeface="Noto sams"/>
              <a:ea typeface="Roboto" pitchFamily="2" charset="0"/>
              <a:cs typeface="Oswald Regular"/>
              <a:sym typeface="Oswald Regula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8" name="Google Shape;84;p20">
            <a:extLst>
              <a:ext uri="{FF2B5EF4-FFF2-40B4-BE49-F238E27FC236}">
                <a16:creationId xmlns:a16="http://schemas.microsoft.com/office/drawing/2014/main" id="{BE3D8398-A14A-4511-9DE5-F83E45AB79C0}"/>
              </a:ext>
            </a:extLst>
          </p:cNvPr>
          <p:cNvSpPr/>
          <p:nvPr/>
        </p:nvSpPr>
        <p:spPr>
          <a:xfrm>
            <a:off x="507364" y="2483390"/>
            <a:ext cx="9573260" cy="58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Noto sams"/>
                <a:ea typeface="Roboto" pitchFamily="2" charset="0"/>
                <a:cs typeface="Oswald Regular"/>
                <a:sym typeface="Oswald Regular"/>
              </a:rPr>
              <a:t>Quais benefícios essa solução irá trazer?</a:t>
            </a:r>
            <a:endParaRPr lang="pt-BR" sz="2400" dirty="0">
              <a:solidFill>
                <a:schemeClr val="tx1"/>
              </a:solidFill>
              <a:latin typeface="Noto sams"/>
              <a:ea typeface="Roboto" pitchFamily="2" charset="0"/>
              <a:cs typeface="Oswald Regular"/>
              <a:sym typeface="Oswald Regula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1" name="Google Shape;84;p20">
            <a:extLst>
              <a:ext uri="{FF2B5EF4-FFF2-40B4-BE49-F238E27FC236}">
                <a16:creationId xmlns:a16="http://schemas.microsoft.com/office/drawing/2014/main" id="{D0CC2394-DB56-4BB2-8B9F-D6CFF46DCFE3}"/>
              </a:ext>
            </a:extLst>
          </p:cNvPr>
          <p:cNvSpPr/>
          <p:nvPr/>
        </p:nvSpPr>
        <p:spPr>
          <a:xfrm>
            <a:off x="106017" y="292342"/>
            <a:ext cx="1064418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24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Aplicativo para acompanhamento de proposta</a:t>
            </a:r>
            <a:endParaRPr lang="pt-BR" sz="2400" dirty="0">
              <a:solidFill>
                <a:schemeClr val="tx1"/>
              </a:solidFill>
              <a:latin typeface="Roboto" pitchFamily="2" charset="0"/>
              <a:ea typeface="Roboto" pitchFamily="2" charset="0"/>
              <a:cs typeface="Oswald Regular"/>
              <a:sym typeface="Oswal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1519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A262E45E-C363-46EA-83AA-2CD4FE94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658" y="4850943"/>
            <a:ext cx="3429297" cy="64775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BA6E1A8-3A9D-4CA5-A089-8836A590873F}"/>
              </a:ext>
            </a:extLst>
          </p:cNvPr>
          <p:cNvSpPr/>
          <p:nvPr/>
        </p:nvSpPr>
        <p:spPr>
          <a:xfrm>
            <a:off x="-1" y="4959178"/>
            <a:ext cx="10080625" cy="7222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8" name="Imagem 97" descr="Logotipo&#10;&#10;Descrição gerada automaticamente">
            <a:extLst>
              <a:ext uri="{FF2B5EF4-FFF2-40B4-BE49-F238E27FC236}">
                <a16:creationId xmlns:a16="http://schemas.microsoft.com/office/drawing/2014/main" id="{90F52101-E7CD-4C2B-81EE-EAD01AB60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19" y="5103242"/>
            <a:ext cx="2732474" cy="434114"/>
          </a:xfrm>
          <a:prstGeom prst="rect">
            <a:avLst/>
          </a:prstGeom>
        </p:spPr>
      </p:pic>
      <p:sp>
        <p:nvSpPr>
          <p:cNvPr id="11" name="Google Shape;84;p20">
            <a:extLst>
              <a:ext uri="{FF2B5EF4-FFF2-40B4-BE49-F238E27FC236}">
                <a16:creationId xmlns:a16="http://schemas.microsoft.com/office/drawing/2014/main" id="{3083D4A8-1EF5-4031-B3ED-810C7A0C3A8F}"/>
              </a:ext>
            </a:extLst>
          </p:cNvPr>
          <p:cNvSpPr/>
          <p:nvPr/>
        </p:nvSpPr>
        <p:spPr>
          <a:xfrm>
            <a:off x="154828" y="1396967"/>
            <a:ext cx="9573260" cy="1965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z="1600" b="1" dirty="0">
              <a:solidFill>
                <a:schemeClr val="tx1"/>
              </a:solidFill>
              <a:latin typeface="Noto sams"/>
              <a:ea typeface="Roboto" pitchFamily="2" charset="0"/>
              <a:cs typeface="Oswald Regular"/>
              <a:sym typeface="Oswald Regular"/>
            </a:endParaRPr>
          </a:p>
          <a:p>
            <a:pPr lvl="0"/>
            <a:r>
              <a:rPr lang="pt-BR" sz="1800" dirty="0">
                <a:solidFill>
                  <a:schemeClr val="tx1"/>
                </a:solidFill>
                <a:latin typeface="Noto sams"/>
                <a:ea typeface="Roboto" pitchFamily="2" charset="0"/>
              </a:rPr>
              <a:t>Criar um aplicativo em que o cliente tenha uma área de usuário, que permita localizar todas as suas propostas e também acompanhar o andamento de um novo contrato e </a:t>
            </a:r>
            <a:r>
              <a:rPr lang="pt-BR" sz="1800" dirty="0" err="1">
                <a:solidFill>
                  <a:schemeClr val="tx1"/>
                </a:solidFill>
                <a:latin typeface="Noto sams"/>
                <a:ea typeface="Roboto" pitchFamily="2" charset="0"/>
              </a:rPr>
              <a:t>push</a:t>
            </a:r>
            <a:r>
              <a:rPr lang="pt-BR" sz="1800" dirty="0">
                <a:solidFill>
                  <a:schemeClr val="tx1"/>
                </a:solidFill>
                <a:latin typeface="Noto sams"/>
                <a:ea typeface="Roboto" pitchFamily="2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Noto sams"/>
                <a:ea typeface="Roboto" pitchFamily="2" charset="0"/>
              </a:rPr>
              <a:t>notification</a:t>
            </a:r>
            <a:r>
              <a:rPr lang="pt-BR" sz="1800" dirty="0">
                <a:solidFill>
                  <a:schemeClr val="tx1"/>
                </a:solidFill>
                <a:latin typeface="Noto sams"/>
                <a:ea typeface="Roboto" pitchFamily="2" charset="0"/>
              </a:rPr>
              <a:t> de ofertas.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z="1800" dirty="0">
              <a:solidFill>
                <a:schemeClr val="tx1"/>
              </a:solidFill>
              <a:latin typeface="Noto sams"/>
              <a:ea typeface="Roboto" pitchFamily="2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z="1800" dirty="0">
              <a:solidFill>
                <a:schemeClr val="tx1"/>
              </a:solidFill>
              <a:latin typeface="Noto sams"/>
              <a:ea typeface="Roboto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0" name="Google Shape;84;p20">
            <a:extLst>
              <a:ext uri="{FF2B5EF4-FFF2-40B4-BE49-F238E27FC236}">
                <a16:creationId xmlns:a16="http://schemas.microsoft.com/office/drawing/2014/main" id="{91CF23BB-3B72-4973-A76D-7E96ED246ACC}"/>
              </a:ext>
            </a:extLst>
          </p:cNvPr>
          <p:cNvSpPr/>
          <p:nvPr/>
        </p:nvSpPr>
        <p:spPr>
          <a:xfrm>
            <a:off x="154828" y="1031809"/>
            <a:ext cx="9573260" cy="56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Noto sams"/>
                <a:ea typeface="Roboto" pitchFamily="2" charset="0"/>
                <a:cs typeface="Oswald Regular"/>
                <a:sym typeface="Oswald Regular"/>
              </a:rPr>
              <a:t>Qual é o desafio?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z="1600" b="1" dirty="0">
              <a:solidFill>
                <a:schemeClr val="tx1"/>
              </a:solidFill>
              <a:latin typeface="Noto sams"/>
              <a:ea typeface="Roboto" pitchFamily="2" charset="0"/>
              <a:cs typeface="Oswald Regular"/>
              <a:sym typeface="Oswald Regula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8" name="Google Shape;84;p20">
            <a:extLst>
              <a:ext uri="{FF2B5EF4-FFF2-40B4-BE49-F238E27FC236}">
                <a16:creationId xmlns:a16="http://schemas.microsoft.com/office/drawing/2014/main" id="{52576DF3-B789-40FD-97F9-FA436471B348}"/>
              </a:ext>
            </a:extLst>
          </p:cNvPr>
          <p:cNvSpPr/>
          <p:nvPr/>
        </p:nvSpPr>
        <p:spPr>
          <a:xfrm>
            <a:off x="106017" y="292342"/>
            <a:ext cx="1064418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24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Aplicativo para acompanhamento de proposta</a:t>
            </a:r>
            <a:endParaRPr lang="pt-BR" sz="2400" dirty="0">
              <a:solidFill>
                <a:schemeClr val="tx1"/>
              </a:solidFill>
              <a:latin typeface="Roboto" pitchFamily="2" charset="0"/>
              <a:ea typeface="Roboto" pitchFamily="2" charset="0"/>
              <a:cs typeface="Oswald Regular"/>
              <a:sym typeface="Oswal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3276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A262E45E-C363-46EA-83AA-2CD4FE94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658" y="4850943"/>
            <a:ext cx="3429297" cy="64775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BA6E1A8-3A9D-4CA5-A089-8836A590873F}"/>
              </a:ext>
            </a:extLst>
          </p:cNvPr>
          <p:cNvSpPr/>
          <p:nvPr/>
        </p:nvSpPr>
        <p:spPr>
          <a:xfrm>
            <a:off x="-1" y="4959178"/>
            <a:ext cx="10080625" cy="7222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8" name="Imagem 97" descr="Logotipo&#10;&#10;Descrição gerada automaticamente">
            <a:extLst>
              <a:ext uri="{FF2B5EF4-FFF2-40B4-BE49-F238E27FC236}">
                <a16:creationId xmlns:a16="http://schemas.microsoft.com/office/drawing/2014/main" id="{90F52101-E7CD-4C2B-81EE-EAD01AB60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19" y="5103242"/>
            <a:ext cx="2732474" cy="434114"/>
          </a:xfrm>
          <a:prstGeom prst="rect">
            <a:avLst/>
          </a:prstGeom>
        </p:spPr>
      </p:pic>
      <p:sp>
        <p:nvSpPr>
          <p:cNvPr id="10" name="Google Shape;84;p20">
            <a:extLst>
              <a:ext uri="{FF2B5EF4-FFF2-40B4-BE49-F238E27FC236}">
                <a16:creationId xmlns:a16="http://schemas.microsoft.com/office/drawing/2014/main" id="{91CF23BB-3B72-4973-A76D-7E96ED246ACC}"/>
              </a:ext>
            </a:extLst>
          </p:cNvPr>
          <p:cNvSpPr/>
          <p:nvPr/>
        </p:nvSpPr>
        <p:spPr>
          <a:xfrm>
            <a:off x="579772" y="1589140"/>
            <a:ext cx="8810777" cy="58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tx1"/>
                </a:solidFill>
                <a:latin typeface="Noto sams"/>
                <a:ea typeface="Roboto" pitchFamily="2" charset="0"/>
                <a:cs typeface="Oswald Regular"/>
                <a:sym typeface="Oswald Regular"/>
              </a:rPr>
              <a:t>Quais linguagens de programação?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6" name="Google Shape;84;p20">
            <a:extLst>
              <a:ext uri="{FF2B5EF4-FFF2-40B4-BE49-F238E27FC236}">
                <a16:creationId xmlns:a16="http://schemas.microsoft.com/office/drawing/2014/main" id="{2D6039BA-49E0-46C8-B493-614948F83977}"/>
              </a:ext>
            </a:extLst>
          </p:cNvPr>
          <p:cNvSpPr/>
          <p:nvPr/>
        </p:nvSpPr>
        <p:spPr>
          <a:xfrm>
            <a:off x="507364" y="1898821"/>
            <a:ext cx="9573260" cy="58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7" name="Google Shape;84;p20">
            <a:extLst>
              <a:ext uri="{FF2B5EF4-FFF2-40B4-BE49-F238E27FC236}">
                <a16:creationId xmlns:a16="http://schemas.microsoft.com/office/drawing/2014/main" id="{099DBE8A-EEEB-451D-8E84-D25C1915420F}"/>
              </a:ext>
            </a:extLst>
          </p:cNvPr>
          <p:cNvSpPr/>
          <p:nvPr/>
        </p:nvSpPr>
        <p:spPr>
          <a:xfrm>
            <a:off x="579773" y="2157678"/>
            <a:ext cx="8810776" cy="58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tx1"/>
                </a:solidFill>
                <a:latin typeface="Noto sams"/>
                <a:ea typeface="Roboto" pitchFamily="2" charset="0"/>
                <a:cs typeface="Oswald Regular"/>
                <a:sym typeface="Oswald Regular"/>
              </a:rPr>
              <a:t>Quais tecnologias?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8" name="Google Shape;84;p20">
            <a:extLst>
              <a:ext uri="{FF2B5EF4-FFF2-40B4-BE49-F238E27FC236}">
                <a16:creationId xmlns:a16="http://schemas.microsoft.com/office/drawing/2014/main" id="{BE3D8398-A14A-4511-9DE5-F83E45AB79C0}"/>
              </a:ext>
            </a:extLst>
          </p:cNvPr>
          <p:cNvSpPr/>
          <p:nvPr/>
        </p:nvSpPr>
        <p:spPr>
          <a:xfrm>
            <a:off x="579772" y="2711302"/>
            <a:ext cx="8723371" cy="58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Noto sams"/>
                <a:ea typeface="Roboto" pitchFamily="2" charset="0"/>
                <a:cs typeface="Oswald Regular"/>
                <a:sym typeface="Oswald Regular"/>
              </a:rPr>
              <a:t>Qual arquitetura do projeto? </a:t>
            </a:r>
            <a:endParaRPr lang="pt-BR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z="2400" dirty="0">
              <a:solidFill>
                <a:schemeClr val="tx1"/>
              </a:solidFill>
              <a:latin typeface="Noto sams"/>
              <a:ea typeface="Roboto" pitchFamily="2" charset="0"/>
              <a:cs typeface="Oswald Regular"/>
              <a:sym typeface="Oswald Regula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1" name="Google Shape;84;p20">
            <a:extLst>
              <a:ext uri="{FF2B5EF4-FFF2-40B4-BE49-F238E27FC236}">
                <a16:creationId xmlns:a16="http://schemas.microsoft.com/office/drawing/2014/main" id="{E12ED469-2E3C-45F7-A26C-20534512456C}"/>
              </a:ext>
            </a:extLst>
          </p:cNvPr>
          <p:cNvSpPr/>
          <p:nvPr/>
        </p:nvSpPr>
        <p:spPr>
          <a:xfrm>
            <a:off x="154828" y="1031809"/>
            <a:ext cx="9573260" cy="1965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Noto sams"/>
                <a:ea typeface="Roboto" pitchFamily="2" charset="0"/>
                <a:cs typeface="Oswald Regular"/>
                <a:sym typeface="Oswald Regular"/>
              </a:rPr>
              <a:t>Sugestões Técnicas</a:t>
            </a:r>
          </a:p>
        </p:txBody>
      </p:sp>
      <p:sp>
        <p:nvSpPr>
          <p:cNvPr id="20" name="Google Shape;84;p20">
            <a:extLst>
              <a:ext uri="{FF2B5EF4-FFF2-40B4-BE49-F238E27FC236}">
                <a16:creationId xmlns:a16="http://schemas.microsoft.com/office/drawing/2014/main" id="{B09EF09F-F173-4204-A5C2-708ABBDFA372}"/>
              </a:ext>
            </a:extLst>
          </p:cNvPr>
          <p:cNvSpPr/>
          <p:nvPr/>
        </p:nvSpPr>
        <p:spPr>
          <a:xfrm>
            <a:off x="579772" y="3602334"/>
            <a:ext cx="7983781" cy="58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tx1"/>
                </a:solidFill>
                <a:latin typeface="Noto sams"/>
                <a:ea typeface="Roboto" pitchFamily="2" charset="0"/>
                <a:cs typeface="Oswald Regular"/>
                <a:sym typeface="Oswald Regular"/>
              </a:rPr>
              <a:t>Vocês receberão um documento em CSV com os dados fictícios no pack do desafio.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3" name="Google Shape;84;p20">
            <a:extLst>
              <a:ext uri="{FF2B5EF4-FFF2-40B4-BE49-F238E27FC236}">
                <a16:creationId xmlns:a16="http://schemas.microsoft.com/office/drawing/2014/main" id="{9AF7D7F6-0A34-4DEB-BABE-AC9262849B29}"/>
              </a:ext>
            </a:extLst>
          </p:cNvPr>
          <p:cNvSpPr/>
          <p:nvPr/>
        </p:nvSpPr>
        <p:spPr>
          <a:xfrm>
            <a:off x="106017" y="292342"/>
            <a:ext cx="1064418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24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Aplicativo para acompanhamento de proposta</a:t>
            </a:r>
            <a:endParaRPr lang="pt-BR" sz="2400" dirty="0">
              <a:solidFill>
                <a:schemeClr val="tx1"/>
              </a:solidFill>
              <a:latin typeface="Roboto" pitchFamily="2" charset="0"/>
              <a:ea typeface="Roboto" pitchFamily="2" charset="0"/>
              <a:cs typeface="Oswald Regular"/>
              <a:sym typeface="Oswal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4649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9CD392F1-68D9-4D13-A45D-7F5E9BAE1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114" y="2449211"/>
            <a:ext cx="5147610" cy="161064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66ACF4B-C38A-4166-A631-FCA38C46F721}"/>
              </a:ext>
            </a:extLst>
          </p:cNvPr>
          <p:cNvSpPr txBox="1"/>
          <p:nvPr/>
        </p:nvSpPr>
        <p:spPr>
          <a:xfrm>
            <a:off x="1090247" y="1829554"/>
            <a:ext cx="5040922" cy="619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65A4"/>
              </a:buClr>
              <a:buSzPts val="1800"/>
            </a:pPr>
            <a:r>
              <a:rPr lang="pt-BR" sz="3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Bem-vindo 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F806E7-0CAB-47CC-BB79-A8B2CC25F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10125981" cy="56705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652DAF-CE46-4ABE-9A83-3D48CE682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080" y="4099679"/>
            <a:ext cx="4340360" cy="43870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597A83D-D78D-4529-B1B2-0D989793E8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696" y="1554395"/>
            <a:ext cx="8381232" cy="241582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A40585-C8E1-4139-BA98-409C669D0B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247" y="2398182"/>
            <a:ext cx="8630764" cy="105275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DFA8046-5F0A-490E-9625-87CF0411F025}"/>
              </a:ext>
            </a:extLst>
          </p:cNvPr>
          <p:cNvSpPr txBox="1"/>
          <p:nvPr/>
        </p:nvSpPr>
        <p:spPr>
          <a:xfrm>
            <a:off x="2467512" y="2187086"/>
            <a:ext cx="5296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BORA CODAR?</a:t>
            </a:r>
            <a:endParaRPr lang="pt-BR" sz="6000" dirty="0">
              <a:solidFill>
                <a:schemeClr val="bg1">
                  <a:lumMod val="9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87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9CD392F1-68D9-4D13-A45D-7F5E9BAE1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114" y="2449211"/>
            <a:ext cx="5147610" cy="161064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66ACF4B-C38A-4166-A631-FCA38C46F721}"/>
              </a:ext>
            </a:extLst>
          </p:cNvPr>
          <p:cNvSpPr txBox="1"/>
          <p:nvPr/>
        </p:nvSpPr>
        <p:spPr>
          <a:xfrm>
            <a:off x="1090247" y="1829554"/>
            <a:ext cx="5040922" cy="619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65A4"/>
              </a:buClr>
              <a:buSzPts val="1800"/>
            </a:pPr>
            <a:r>
              <a:rPr lang="pt-BR" sz="3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Bem-vindo 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F806E7-0CAB-47CC-BB79-A8B2CC25F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10125981" cy="56705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652DAF-CE46-4ABE-9A83-3D48CE682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080" y="4099679"/>
            <a:ext cx="4340360" cy="43870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597A83D-D78D-4529-B1B2-0D989793E8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696" y="1554395"/>
            <a:ext cx="8381232" cy="241582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6C36627-275F-473A-B5D0-EDF4D8C1C4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248" y="2344075"/>
            <a:ext cx="7753178" cy="10973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3EE9576-88B1-4B9A-B915-8AE7BB836D2C}"/>
              </a:ext>
            </a:extLst>
          </p:cNvPr>
          <p:cNvSpPr txBox="1"/>
          <p:nvPr/>
        </p:nvSpPr>
        <p:spPr>
          <a:xfrm>
            <a:off x="423028" y="2208389"/>
            <a:ext cx="9400656" cy="199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1º </a:t>
            </a:r>
            <a:r>
              <a:rPr lang="pt-BR" sz="40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desafio – </a:t>
            </a:r>
            <a:r>
              <a:rPr lang="pt-BR" sz="40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sym typeface="Oswald Regular"/>
              </a:rPr>
              <a:t>Processamento de Empréstimo Consignado Online</a:t>
            </a:r>
          </a:p>
          <a:p>
            <a:endParaRPr lang="pt-BR" sz="4000" dirty="0">
              <a:solidFill>
                <a:schemeClr val="bg1">
                  <a:lumMod val="9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2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A262E45E-C363-46EA-83AA-2CD4FE94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658" y="4850943"/>
            <a:ext cx="3429297" cy="64775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BA6E1A8-3A9D-4CA5-A089-8836A590873F}"/>
              </a:ext>
            </a:extLst>
          </p:cNvPr>
          <p:cNvSpPr/>
          <p:nvPr/>
        </p:nvSpPr>
        <p:spPr>
          <a:xfrm>
            <a:off x="-1" y="4959178"/>
            <a:ext cx="10080625" cy="7222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8" name="Imagem 97" descr="Logotipo&#10;&#10;Descrição gerada automaticamente">
            <a:extLst>
              <a:ext uri="{FF2B5EF4-FFF2-40B4-BE49-F238E27FC236}">
                <a16:creationId xmlns:a16="http://schemas.microsoft.com/office/drawing/2014/main" id="{90F52101-E7CD-4C2B-81EE-EAD01AB60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19" y="5103242"/>
            <a:ext cx="2732474" cy="434114"/>
          </a:xfrm>
          <a:prstGeom prst="rect">
            <a:avLst/>
          </a:prstGeom>
        </p:spPr>
      </p:pic>
      <p:sp>
        <p:nvSpPr>
          <p:cNvPr id="10" name="Google Shape;84;p20">
            <a:extLst>
              <a:ext uri="{FF2B5EF4-FFF2-40B4-BE49-F238E27FC236}">
                <a16:creationId xmlns:a16="http://schemas.microsoft.com/office/drawing/2014/main" id="{91CF23BB-3B72-4973-A76D-7E96ED246ACC}"/>
              </a:ext>
            </a:extLst>
          </p:cNvPr>
          <p:cNvSpPr/>
          <p:nvPr/>
        </p:nvSpPr>
        <p:spPr>
          <a:xfrm>
            <a:off x="507364" y="1320133"/>
            <a:ext cx="9573260" cy="58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Noto sams"/>
                <a:ea typeface="Roboto" pitchFamily="2" charset="0"/>
                <a:cs typeface="Oswald Regular"/>
                <a:sym typeface="Oswald Regular"/>
              </a:rPr>
              <a:t>Quais áreas são impactadas?</a:t>
            </a:r>
            <a:endParaRPr lang="pt-BR" sz="2400" dirty="0">
              <a:solidFill>
                <a:schemeClr val="tx1"/>
              </a:solidFill>
              <a:latin typeface="Noto sams"/>
              <a:ea typeface="Roboto" pitchFamily="2" charset="0"/>
              <a:cs typeface="Oswald Regular"/>
              <a:sym typeface="Oswald Regula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7" name="Google Shape;84;p20">
            <a:extLst>
              <a:ext uri="{FF2B5EF4-FFF2-40B4-BE49-F238E27FC236}">
                <a16:creationId xmlns:a16="http://schemas.microsoft.com/office/drawing/2014/main" id="{099DBE8A-EEEB-451D-8E84-D25C1915420F}"/>
              </a:ext>
            </a:extLst>
          </p:cNvPr>
          <p:cNvSpPr/>
          <p:nvPr/>
        </p:nvSpPr>
        <p:spPr>
          <a:xfrm>
            <a:off x="507363" y="1902940"/>
            <a:ext cx="9573260" cy="58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Noto sams"/>
                <a:ea typeface="Roboto" pitchFamily="2" charset="0"/>
                <a:cs typeface="Oswald Regular"/>
                <a:sym typeface="Oswald Regular"/>
              </a:rPr>
              <a:t>Como fazemos atualmente?</a:t>
            </a:r>
            <a:endParaRPr lang="pt-BR" sz="2400" dirty="0">
              <a:solidFill>
                <a:schemeClr val="tx1"/>
              </a:solidFill>
              <a:latin typeface="Noto sams"/>
              <a:ea typeface="Roboto" pitchFamily="2" charset="0"/>
              <a:cs typeface="Oswald Regular"/>
              <a:sym typeface="Oswald Regula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8" name="Google Shape;84;p20">
            <a:extLst>
              <a:ext uri="{FF2B5EF4-FFF2-40B4-BE49-F238E27FC236}">
                <a16:creationId xmlns:a16="http://schemas.microsoft.com/office/drawing/2014/main" id="{BE3D8398-A14A-4511-9DE5-F83E45AB79C0}"/>
              </a:ext>
            </a:extLst>
          </p:cNvPr>
          <p:cNvSpPr/>
          <p:nvPr/>
        </p:nvSpPr>
        <p:spPr>
          <a:xfrm>
            <a:off x="507364" y="2483390"/>
            <a:ext cx="9573260" cy="58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Noto sams"/>
                <a:ea typeface="Roboto" pitchFamily="2" charset="0"/>
                <a:cs typeface="Oswald Regular"/>
                <a:sym typeface="Oswald Regular"/>
              </a:rPr>
              <a:t>Quais benefícios essa solução irá trazer?</a:t>
            </a:r>
            <a:endParaRPr lang="pt-BR" sz="2400" dirty="0">
              <a:solidFill>
                <a:schemeClr val="tx1"/>
              </a:solidFill>
              <a:latin typeface="Noto sams"/>
              <a:ea typeface="Roboto" pitchFamily="2" charset="0"/>
              <a:cs typeface="Oswald Regular"/>
              <a:sym typeface="Oswald Regula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1" name="Google Shape;84;p20">
            <a:extLst>
              <a:ext uri="{FF2B5EF4-FFF2-40B4-BE49-F238E27FC236}">
                <a16:creationId xmlns:a16="http://schemas.microsoft.com/office/drawing/2014/main" id="{FAD548E9-6BFC-491D-BCF3-3B4951C2CD8C}"/>
              </a:ext>
            </a:extLst>
          </p:cNvPr>
          <p:cNvSpPr/>
          <p:nvPr/>
        </p:nvSpPr>
        <p:spPr>
          <a:xfrm>
            <a:off x="32058" y="312179"/>
            <a:ext cx="1064418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24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sym typeface="Oswald Regular"/>
              </a:rPr>
              <a:t>Processamento de Empréstimo Consignado Online</a:t>
            </a:r>
          </a:p>
        </p:txBody>
      </p:sp>
    </p:spTree>
    <p:extLst>
      <p:ext uri="{BB962C8B-B14F-4D97-AF65-F5344CB8AC3E}">
        <p14:creationId xmlns:p14="http://schemas.microsoft.com/office/powerpoint/2010/main" val="45763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A262E45E-C363-46EA-83AA-2CD4FE94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658" y="4850943"/>
            <a:ext cx="3429297" cy="64775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BA6E1A8-3A9D-4CA5-A089-8836A590873F}"/>
              </a:ext>
            </a:extLst>
          </p:cNvPr>
          <p:cNvSpPr/>
          <p:nvPr/>
        </p:nvSpPr>
        <p:spPr>
          <a:xfrm>
            <a:off x="-1" y="4959178"/>
            <a:ext cx="10080625" cy="7222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8" name="Imagem 97" descr="Logotipo&#10;&#10;Descrição gerada automaticamente">
            <a:extLst>
              <a:ext uri="{FF2B5EF4-FFF2-40B4-BE49-F238E27FC236}">
                <a16:creationId xmlns:a16="http://schemas.microsoft.com/office/drawing/2014/main" id="{90F52101-E7CD-4C2B-81EE-EAD01AB60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19" y="5103242"/>
            <a:ext cx="2732474" cy="434114"/>
          </a:xfrm>
          <a:prstGeom prst="rect">
            <a:avLst/>
          </a:prstGeom>
        </p:spPr>
      </p:pic>
      <p:sp>
        <p:nvSpPr>
          <p:cNvPr id="11" name="Google Shape;84;p20">
            <a:extLst>
              <a:ext uri="{FF2B5EF4-FFF2-40B4-BE49-F238E27FC236}">
                <a16:creationId xmlns:a16="http://schemas.microsoft.com/office/drawing/2014/main" id="{3083D4A8-1EF5-4031-B3ED-810C7A0C3A8F}"/>
              </a:ext>
            </a:extLst>
          </p:cNvPr>
          <p:cNvSpPr/>
          <p:nvPr/>
        </p:nvSpPr>
        <p:spPr>
          <a:xfrm>
            <a:off x="154828" y="1790995"/>
            <a:ext cx="9372413" cy="104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1800" dirty="0">
                <a:solidFill>
                  <a:schemeClr val="tx1"/>
                </a:solidFill>
                <a:latin typeface="Neo sans"/>
                <a:ea typeface="Roboto" pitchFamily="2" charset="0"/>
              </a:rPr>
              <a:t>Desenvolver um fluxo de compra pensado na jornada do usuário e na experiência do cliente, no qual coletamos todos os dados necessários para a solicitação de um empréstimo consignado 100% online. </a:t>
            </a:r>
            <a:endParaRPr lang="pt-BR" sz="1800" dirty="0">
              <a:solidFill>
                <a:schemeClr val="tx1"/>
              </a:solidFill>
              <a:latin typeface="Noto sams"/>
              <a:ea typeface="Roboto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0" name="Google Shape;84;p20">
            <a:extLst>
              <a:ext uri="{FF2B5EF4-FFF2-40B4-BE49-F238E27FC236}">
                <a16:creationId xmlns:a16="http://schemas.microsoft.com/office/drawing/2014/main" id="{91CF23BB-3B72-4973-A76D-7E96ED246ACC}"/>
              </a:ext>
            </a:extLst>
          </p:cNvPr>
          <p:cNvSpPr/>
          <p:nvPr/>
        </p:nvSpPr>
        <p:spPr>
          <a:xfrm>
            <a:off x="101039" y="1250421"/>
            <a:ext cx="9573260" cy="1965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Noto sams"/>
                <a:ea typeface="Roboto" pitchFamily="2" charset="0"/>
                <a:cs typeface="Oswald Regular"/>
                <a:sym typeface="Oswald Regular"/>
              </a:rPr>
              <a:t>Qual é o desafio? </a:t>
            </a:r>
          </a:p>
        </p:txBody>
      </p:sp>
      <p:sp>
        <p:nvSpPr>
          <p:cNvPr id="12" name="Google Shape;84;p20">
            <a:extLst>
              <a:ext uri="{FF2B5EF4-FFF2-40B4-BE49-F238E27FC236}">
                <a16:creationId xmlns:a16="http://schemas.microsoft.com/office/drawing/2014/main" id="{0EB80EBB-B6AE-4A22-8A70-5D707D2123FC}"/>
              </a:ext>
            </a:extLst>
          </p:cNvPr>
          <p:cNvSpPr/>
          <p:nvPr/>
        </p:nvSpPr>
        <p:spPr>
          <a:xfrm>
            <a:off x="154828" y="1731514"/>
            <a:ext cx="9573260" cy="1163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6" name="Google Shape;84;p20">
            <a:extLst>
              <a:ext uri="{FF2B5EF4-FFF2-40B4-BE49-F238E27FC236}">
                <a16:creationId xmlns:a16="http://schemas.microsoft.com/office/drawing/2014/main" id="{8E2731C1-3DC7-4AFB-8F76-FF3FEB900642}"/>
              </a:ext>
            </a:extLst>
          </p:cNvPr>
          <p:cNvSpPr/>
          <p:nvPr/>
        </p:nvSpPr>
        <p:spPr>
          <a:xfrm>
            <a:off x="32058" y="312179"/>
            <a:ext cx="1064418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24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sym typeface="Oswald Regular"/>
              </a:rPr>
              <a:t>Processamento de Empréstimo Consignado Online</a:t>
            </a:r>
          </a:p>
        </p:txBody>
      </p:sp>
      <p:sp>
        <p:nvSpPr>
          <p:cNvPr id="13" name="Google Shape;84;p20">
            <a:extLst>
              <a:ext uri="{FF2B5EF4-FFF2-40B4-BE49-F238E27FC236}">
                <a16:creationId xmlns:a16="http://schemas.microsoft.com/office/drawing/2014/main" id="{9F9003A1-F485-4EF4-893E-024608753063}"/>
              </a:ext>
            </a:extLst>
          </p:cNvPr>
          <p:cNvSpPr/>
          <p:nvPr/>
        </p:nvSpPr>
        <p:spPr>
          <a:xfrm>
            <a:off x="154828" y="2802100"/>
            <a:ext cx="9372413" cy="104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1800" dirty="0">
                <a:solidFill>
                  <a:schemeClr val="tx1"/>
                </a:solidFill>
                <a:latin typeface="Neo sans"/>
                <a:ea typeface="Roboto" pitchFamily="2" charset="0"/>
              </a:rPr>
              <a:t>Logo após o preenchimento completo do carrinho o usuário segue para o fluxo de formalização digital do Banco PAN.</a:t>
            </a:r>
            <a:endParaRPr lang="pt-BR" sz="1800" dirty="0">
              <a:solidFill>
                <a:schemeClr val="tx1"/>
              </a:solidFill>
              <a:latin typeface="Noto sams"/>
              <a:ea typeface="Roboto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4518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4;p20">
            <a:extLst>
              <a:ext uri="{FF2B5EF4-FFF2-40B4-BE49-F238E27FC236}">
                <a16:creationId xmlns:a16="http://schemas.microsoft.com/office/drawing/2014/main" id="{12B321F4-D269-4461-A7BB-4AD5B2824B54}"/>
              </a:ext>
            </a:extLst>
          </p:cNvPr>
          <p:cNvSpPr/>
          <p:nvPr/>
        </p:nvSpPr>
        <p:spPr>
          <a:xfrm>
            <a:off x="32058" y="312179"/>
            <a:ext cx="1064418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24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sym typeface="Oswald Regular"/>
              </a:rPr>
              <a:t>Processamento de Empréstimo Consignado Online</a:t>
            </a:r>
            <a:endParaRPr sz="2400" dirty="0">
              <a:solidFill>
                <a:schemeClr val="tx1"/>
              </a:solidFill>
              <a:latin typeface="Roboto" pitchFamily="2" charset="0"/>
              <a:ea typeface="Roboto" pitchFamily="2" charset="0"/>
              <a:sym typeface="Oswald Regular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262E45E-C363-46EA-83AA-2CD4FE94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658" y="4850943"/>
            <a:ext cx="3429297" cy="64775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BA6E1A8-3A9D-4CA5-A089-8836A590873F}"/>
              </a:ext>
            </a:extLst>
          </p:cNvPr>
          <p:cNvSpPr/>
          <p:nvPr/>
        </p:nvSpPr>
        <p:spPr>
          <a:xfrm>
            <a:off x="-1" y="4959178"/>
            <a:ext cx="10080625" cy="7222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8" name="Imagem 97" descr="Logotipo&#10;&#10;Descrição gerada automaticamente">
            <a:extLst>
              <a:ext uri="{FF2B5EF4-FFF2-40B4-BE49-F238E27FC236}">
                <a16:creationId xmlns:a16="http://schemas.microsoft.com/office/drawing/2014/main" id="{90F52101-E7CD-4C2B-81EE-EAD01AB60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19" y="5103242"/>
            <a:ext cx="2732474" cy="434114"/>
          </a:xfrm>
          <a:prstGeom prst="rect">
            <a:avLst/>
          </a:prstGeom>
        </p:spPr>
      </p:pic>
      <p:sp>
        <p:nvSpPr>
          <p:cNvPr id="10" name="Google Shape;84;p20">
            <a:extLst>
              <a:ext uri="{FF2B5EF4-FFF2-40B4-BE49-F238E27FC236}">
                <a16:creationId xmlns:a16="http://schemas.microsoft.com/office/drawing/2014/main" id="{91CF23BB-3B72-4973-A76D-7E96ED246ACC}"/>
              </a:ext>
            </a:extLst>
          </p:cNvPr>
          <p:cNvSpPr/>
          <p:nvPr/>
        </p:nvSpPr>
        <p:spPr>
          <a:xfrm>
            <a:off x="579772" y="1589140"/>
            <a:ext cx="8810777" cy="58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tx1"/>
                </a:solidFill>
                <a:latin typeface="Noto sams"/>
                <a:ea typeface="Roboto" pitchFamily="2" charset="0"/>
                <a:cs typeface="Oswald Regular"/>
                <a:sym typeface="Oswald Regular"/>
              </a:rPr>
              <a:t>Quais linguagens de programação?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6" name="Google Shape;84;p20">
            <a:extLst>
              <a:ext uri="{FF2B5EF4-FFF2-40B4-BE49-F238E27FC236}">
                <a16:creationId xmlns:a16="http://schemas.microsoft.com/office/drawing/2014/main" id="{2D6039BA-49E0-46C8-B493-614948F83977}"/>
              </a:ext>
            </a:extLst>
          </p:cNvPr>
          <p:cNvSpPr/>
          <p:nvPr/>
        </p:nvSpPr>
        <p:spPr>
          <a:xfrm>
            <a:off x="507364" y="1898821"/>
            <a:ext cx="9573260" cy="58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7" name="Google Shape;84;p20">
            <a:extLst>
              <a:ext uri="{FF2B5EF4-FFF2-40B4-BE49-F238E27FC236}">
                <a16:creationId xmlns:a16="http://schemas.microsoft.com/office/drawing/2014/main" id="{099DBE8A-EEEB-451D-8E84-D25C1915420F}"/>
              </a:ext>
            </a:extLst>
          </p:cNvPr>
          <p:cNvSpPr/>
          <p:nvPr/>
        </p:nvSpPr>
        <p:spPr>
          <a:xfrm>
            <a:off x="579773" y="2157678"/>
            <a:ext cx="8810776" cy="58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tx1"/>
                </a:solidFill>
                <a:latin typeface="Noto sams"/>
                <a:ea typeface="Roboto" pitchFamily="2" charset="0"/>
                <a:cs typeface="Oswald Regular"/>
                <a:sym typeface="Oswald Regular"/>
              </a:rPr>
              <a:t>Quais tecnologias?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8" name="Google Shape;84;p20">
            <a:extLst>
              <a:ext uri="{FF2B5EF4-FFF2-40B4-BE49-F238E27FC236}">
                <a16:creationId xmlns:a16="http://schemas.microsoft.com/office/drawing/2014/main" id="{BE3D8398-A14A-4511-9DE5-F83E45AB79C0}"/>
              </a:ext>
            </a:extLst>
          </p:cNvPr>
          <p:cNvSpPr/>
          <p:nvPr/>
        </p:nvSpPr>
        <p:spPr>
          <a:xfrm>
            <a:off x="579772" y="2711302"/>
            <a:ext cx="8723371" cy="58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Noto sams"/>
                <a:ea typeface="Roboto" pitchFamily="2" charset="0"/>
                <a:cs typeface="Oswald Regular"/>
                <a:sym typeface="Oswald Regular"/>
              </a:rPr>
              <a:t>Qual arquitetura do projeto? </a:t>
            </a:r>
            <a:endParaRPr lang="pt-BR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z="2400" dirty="0">
              <a:solidFill>
                <a:schemeClr val="tx1"/>
              </a:solidFill>
              <a:latin typeface="Noto sams"/>
              <a:ea typeface="Roboto" pitchFamily="2" charset="0"/>
              <a:cs typeface="Oswald Regular"/>
              <a:sym typeface="Oswald Regula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1" name="Google Shape;84;p20">
            <a:extLst>
              <a:ext uri="{FF2B5EF4-FFF2-40B4-BE49-F238E27FC236}">
                <a16:creationId xmlns:a16="http://schemas.microsoft.com/office/drawing/2014/main" id="{E12ED469-2E3C-45F7-A26C-20534512456C}"/>
              </a:ext>
            </a:extLst>
          </p:cNvPr>
          <p:cNvSpPr/>
          <p:nvPr/>
        </p:nvSpPr>
        <p:spPr>
          <a:xfrm>
            <a:off x="154828" y="1031809"/>
            <a:ext cx="9573260" cy="1965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Noto sams"/>
                <a:ea typeface="Roboto" pitchFamily="2" charset="0"/>
                <a:cs typeface="Oswald Regular"/>
                <a:sym typeface="Oswald Regular"/>
              </a:rPr>
              <a:t>Sugestões Técnicas</a:t>
            </a:r>
          </a:p>
        </p:txBody>
      </p:sp>
      <p:sp>
        <p:nvSpPr>
          <p:cNvPr id="13" name="Google Shape;84;p20">
            <a:extLst>
              <a:ext uri="{FF2B5EF4-FFF2-40B4-BE49-F238E27FC236}">
                <a16:creationId xmlns:a16="http://schemas.microsoft.com/office/drawing/2014/main" id="{078240D4-05E0-4285-8A84-C7830BB1B4AF}"/>
              </a:ext>
            </a:extLst>
          </p:cNvPr>
          <p:cNvSpPr/>
          <p:nvPr/>
        </p:nvSpPr>
        <p:spPr>
          <a:xfrm>
            <a:off x="445301" y="3484406"/>
            <a:ext cx="7983781" cy="58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Noto sams"/>
                <a:ea typeface="Roboto" pitchFamily="2" charset="0"/>
                <a:cs typeface="Oswald Regular"/>
                <a:sym typeface="Oswald Regular"/>
              </a:rPr>
              <a:t>Vocês receberão um documento CSV com os dados fictícios e</a:t>
            </a:r>
            <a:r>
              <a:rPr lang="pt-BR" sz="2400" dirty="0">
                <a:solidFill>
                  <a:schemeClr val="tx1"/>
                </a:solidFill>
                <a:latin typeface="Neo sans"/>
                <a:ea typeface="Roboto" pitchFamily="2" charset="0"/>
              </a:rPr>
              <a:t> campos necessários para o processamento no pack do desafio.</a:t>
            </a:r>
            <a:endParaRPr lang="pt-BR" sz="2400" dirty="0">
              <a:solidFill>
                <a:schemeClr val="tx1"/>
              </a:solidFill>
              <a:latin typeface="Noto sams"/>
              <a:ea typeface="Roboto" pitchFamily="2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z="2400" dirty="0">
              <a:solidFill>
                <a:schemeClr val="tx1"/>
              </a:solidFill>
              <a:latin typeface="Noto sams"/>
              <a:ea typeface="Roboto" pitchFamily="2" charset="0"/>
              <a:cs typeface="Oswald Regular"/>
              <a:sym typeface="Oswald Regular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1569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9CD392F1-68D9-4D13-A45D-7F5E9BAE1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114" y="2449211"/>
            <a:ext cx="5147610" cy="161064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66ACF4B-C38A-4166-A631-FCA38C46F721}"/>
              </a:ext>
            </a:extLst>
          </p:cNvPr>
          <p:cNvSpPr txBox="1"/>
          <p:nvPr/>
        </p:nvSpPr>
        <p:spPr>
          <a:xfrm>
            <a:off x="1090247" y="1829554"/>
            <a:ext cx="5040922" cy="619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65A4"/>
              </a:buClr>
              <a:buSzPts val="1800"/>
            </a:pPr>
            <a:r>
              <a:rPr lang="pt-BR" sz="3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Bem-vindo 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F806E7-0CAB-47CC-BB79-A8B2CC25F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10125981" cy="56705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652DAF-CE46-4ABE-9A83-3D48CE682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080" y="4099679"/>
            <a:ext cx="4340360" cy="43870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597A83D-D78D-4529-B1B2-0D989793E8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696" y="1554395"/>
            <a:ext cx="8381232" cy="241582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6C36627-275F-473A-B5D0-EDF4D8C1C4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248" y="2344075"/>
            <a:ext cx="7753178" cy="10973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3EE9576-88B1-4B9A-B915-8AE7BB836D2C}"/>
              </a:ext>
            </a:extLst>
          </p:cNvPr>
          <p:cNvSpPr txBox="1"/>
          <p:nvPr/>
        </p:nvSpPr>
        <p:spPr>
          <a:xfrm>
            <a:off x="423028" y="2231042"/>
            <a:ext cx="9400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2º desafio – </a:t>
            </a:r>
            <a:r>
              <a:rPr lang="pt-BR" sz="40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Oswald Regular"/>
              </a:rPr>
              <a:t>Automação</a:t>
            </a:r>
            <a:r>
              <a:rPr lang="pt-BR" sz="4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pt-BR" sz="40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Oswald Regular"/>
              </a:rPr>
              <a:t>de </a:t>
            </a:r>
            <a:r>
              <a:rPr lang="pt-BR" sz="40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Oswald Regular"/>
                <a:sym typeface="Oswald Regular"/>
              </a:rPr>
              <a:t>feedbacks através de transcrição de voz</a:t>
            </a:r>
          </a:p>
          <a:p>
            <a:endParaRPr lang="pt-BR" sz="4000" dirty="0">
              <a:solidFill>
                <a:schemeClr val="bg1">
                  <a:lumMod val="9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3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A262E45E-C363-46EA-83AA-2CD4FE94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658" y="4850943"/>
            <a:ext cx="3429297" cy="64775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BA6E1A8-3A9D-4CA5-A089-8836A590873F}"/>
              </a:ext>
            </a:extLst>
          </p:cNvPr>
          <p:cNvSpPr/>
          <p:nvPr/>
        </p:nvSpPr>
        <p:spPr>
          <a:xfrm>
            <a:off x="-1" y="4959178"/>
            <a:ext cx="10080625" cy="7222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8" name="Imagem 97" descr="Logotipo&#10;&#10;Descrição gerada automaticamente">
            <a:extLst>
              <a:ext uri="{FF2B5EF4-FFF2-40B4-BE49-F238E27FC236}">
                <a16:creationId xmlns:a16="http://schemas.microsoft.com/office/drawing/2014/main" id="{90F52101-E7CD-4C2B-81EE-EAD01AB60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19" y="5103242"/>
            <a:ext cx="2732474" cy="434114"/>
          </a:xfrm>
          <a:prstGeom prst="rect">
            <a:avLst/>
          </a:prstGeom>
        </p:spPr>
      </p:pic>
      <p:sp>
        <p:nvSpPr>
          <p:cNvPr id="10" name="Google Shape;84;p20">
            <a:extLst>
              <a:ext uri="{FF2B5EF4-FFF2-40B4-BE49-F238E27FC236}">
                <a16:creationId xmlns:a16="http://schemas.microsoft.com/office/drawing/2014/main" id="{91CF23BB-3B72-4973-A76D-7E96ED246ACC}"/>
              </a:ext>
            </a:extLst>
          </p:cNvPr>
          <p:cNvSpPr/>
          <p:nvPr/>
        </p:nvSpPr>
        <p:spPr>
          <a:xfrm>
            <a:off x="507364" y="1320133"/>
            <a:ext cx="9573260" cy="58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Noto sams"/>
                <a:ea typeface="Roboto" pitchFamily="2" charset="0"/>
                <a:cs typeface="Oswald Regular"/>
                <a:sym typeface="Oswald Regular"/>
              </a:rPr>
              <a:t>Quais áreas são impactadas?</a:t>
            </a:r>
            <a:endParaRPr lang="pt-BR" sz="2400" dirty="0">
              <a:solidFill>
                <a:schemeClr val="tx1"/>
              </a:solidFill>
              <a:latin typeface="Noto sams"/>
              <a:ea typeface="Roboto" pitchFamily="2" charset="0"/>
              <a:cs typeface="Oswald Regular"/>
              <a:sym typeface="Oswald Regula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7" name="Google Shape;84;p20">
            <a:extLst>
              <a:ext uri="{FF2B5EF4-FFF2-40B4-BE49-F238E27FC236}">
                <a16:creationId xmlns:a16="http://schemas.microsoft.com/office/drawing/2014/main" id="{099DBE8A-EEEB-451D-8E84-D25C1915420F}"/>
              </a:ext>
            </a:extLst>
          </p:cNvPr>
          <p:cNvSpPr/>
          <p:nvPr/>
        </p:nvSpPr>
        <p:spPr>
          <a:xfrm>
            <a:off x="507363" y="1902940"/>
            <a:ext cx="9573260" cy="58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Noto sams"/>
                <a:ea typeface="Roboto" pitchFamily="2" charset="0"/>
                <a:cs typeface="Oswald Regular"/>
                <a:sym typeface="Oswald Regular"/>
              </a:rPr>
              <a:t>Como fazemos atualmente?</a:t>
            </a:r>
            <a:endParaRPr lang="pt-BR" sz="2400" dirty="0">
              <a:solidFill>
                <a:schemeClr val="tx1"/>
              </a:solidFill>
              <a:latin typeface="Noto sams"/>
              <a:ea typeface="Roboto" pitchFamily="2" charset="0"/>
              <a:cs typeface="Oswald Regular"/>
              <a:sym typeface="Oswald Regula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8" name="Google Shape;84;p20">
            <a:extLst>
              <a:ext uri="{FF2B5EF4-FFF2-40B4-BE49-F238E27FC236}">
                <a16:creationId xmlns:a16="http://schemas.microsoft.com/office/drawing/2014/main" id="{BE3D8398-A14A-4511-9DE5-F83E45AB79C0}"/>
              </a:ext>
            </a:extLst>
          </p:cNvPr>
          <p:cNvSpPr/>
          <p:nvPr/>
        </p:nvSpPr>
        <p:spPr>
          <a:xfrm>
            <a:off x="507364" y="2483390"/>
            <a:ext cx="9573260" cy="58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Noto sams"/>
                <a:ea typeface="Roboto" pitchFamily="2" charset="0"/>
                <a:cs typeface="Oswald Regular"/>
                <a:sym typeface="Oswald Regular"/>
              </a:rPr>
              <a:t>Quais benefícios essa solução irá trazer?</a:t>
            </a:r>
            <a:endParaRPr lang="pt-BR" sz="2400" dirty="0">
              <a:solidFill>
                <a:schemeClr val="tx1"/>
              </a:solidFill>
              <a:latin typeface="Noto sams"/>
              <a:ea typeface="Roboto" pitchFamily="2" charset="0"/>
              <a:cs typeface="Oswald Regular"/>
              <a:sym typeface="Oswald Regula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2" name="Google Shape;84;p20">
            <a:extLst>
              <a:ext uri="{FF2B5EF4-FFF2-40B4-BE49-F238E27FC236}">
                <a16:creationId xmlns:a16="http://schemas.microsoft.com/office/drawing/2014/main" id="{79797950-30DB-4092-9EFE-FEA0D147F770}"/>
              </a:ext>
            </a:extLst>
          </p:cNvPr>
          <p:cNvSpPr/>
          <p:nvPr/>
        </p:nvSpPr>
        <p:spPr>
          <a:xfrm>
            <a:off x="32058" y="312179"/>
            <a:ext cx="1064418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24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Oswald Regular"/>
              </a:rPr>
              <a:t>Automação</a:t>
            </a:r>
            <a:r>
              <a:rPr lang="pt-BR" sz="24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Oswald Regular"/>
              </a:rPr>
              <a:t>de </a:t>
            </a:r>
            <a:r>
              <a:rPr lang="pt-BR" sz="24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Oswald Regular"/>
                <a:sym typeface="Oswald Regular"/>
              </a:rPr>
              <a:t>feedbacks através de transcrição de voz</a:t>
            </a:r>
          </a:p>
        </p:txBody>
      </p:sp>
    </p:spTree>
    <p:extLst>
      <p:ext uri="{BB962C8B-B14F-4D97-AF65-F5344CB8AC3E}">
        <p14:creationId xmlns:p14="http://schemas.microsoft.com/office/powerpoint/2010/main" val="295643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4;p20">
            <a:extLst>
              <a:ext uri="{FF2B5EF4-FFF2-40B4-BE49-F238E27FC236}">
                <a16:creationId xmlns:a16="http://schemas.microsoft.com/office/drawing/2014/main" id="{12B321F4-D269-4461-A7BB-4AD5B2824B54}"/>
              </a:ext>
            </a:extLst>
          </p:cNvPr>
          <p:cNvSpPr/>
          <p:nvPr/>
        </p:nvSpPr>
        <p:spPr>
          <a:xfrm>
            <a:off x="32058" y="312179"/>
            <a:ext cx="1064418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24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Oswald Regular"/>
              </a:rPr>
              <a:t>Automação</a:t>
            </a:r>
            <a:r>
              <a:rPr lang="pt-BR" sz="24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Oswald Regular"/>
              </a:rPr>
              <a:t>de </a:t>
            </a:r>
            <a:r>
              <a:rPr lang="pt-BR" sz="24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Oswald Regular"/>
                <a:sym typeface="Oswald Regular"/>
              </a:rPr>
              <a:t>feedbacks através de transcrição de voz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262E45E-C363-46EA-83AA-2CD4FE94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658" y="4850943"/>
            <a:ext cx="3429297" cy="64775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BA6E1A8-3A9D-4CA5-A089-8836A590873F}"/>
              </a:ext>
            </a:extLst>
          </p:cNvPr>
          <p:cNvSpPr/>
          <p:nvPr/>
        </p:nvSpPr>
        <p:spPr>
          <a:xfrm>
            <a:off x="-1" y="4959178"/>
            <a:ext cx="10080625" cy="7222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8" name="Imagem 97" descr="Logotipo&#10;&#10;Descrição gerada automaticamente">
            <a:extLst>
              <a:ext uri="{FF2B5EF4-FFF2-40B4-BE49-F238E27FC236}">
                <a16:creationId xmlns:a16="http://schemas.microsoft.com/office/drawing/2014/main" id="{90F52101-E7CD-4C2B-81EE-EAD01AB60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19" y="5103242"/>
            <a:ext cx="2732474" cy="434114"/>
          </a:xfrm>
          <a:prstGeom prst="rect">
            <a:avLst/>
          </a:prstGeom>
        </p:spPr>
      </p:pic>
      <p:sp>
        <p:nvSpPr>
          <p:cNvPr id="11" name="Google Shape;84;p20">
            <a:extLst>
              <a:ext uri="{FF2B5EF4-FFF2-40B4-BE49-F238E27FC236}">
                <a16:creationId xmlns:a16="http://schemas.microsoft.com/office/drawing/2014/main" id="{3083D4A8-1EF5-4031-B3ED-810C7A0C3A8F}"/>
              </a:ext>
            </a:extLst>
          </p:cNvPr>
          <p:cNvSpPr/>
          <p:nvPr/>
        </p:nvSpPr>
        <p:spPr>
          <a:xfrm>
            <a:off x="154828" y="1382914"/>
            <a:ext cx="9573260" cy="1965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z="1600" b="1" dirty="0">
              <a:solidFill>
                <a:schemeClr val="tx1"/>
              </a:solidFill>
              <a:latin typeface="Noto sams"/>
              <a:ea typeface="Roboto" pitchFamily="2" charset="0"/>
              <a:cs typeface="Oswald Regular"/>
              <a:sym typeface="Oswald Regular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chemeClr val="tx1"/>
                </a:solidFill>
                <a:latin typeface="Noto sams"/>
                <a:ea typeface="Roboto" pitchFamily="2" charset="0"/>
              </a:rPr>
              <a:t>Diariamente, são falados mais de </a:t>
            </a:r>
            <a:r>
              <a:rPr lang="pt-BR" sz="1800" b="1" u="sng" dirty="0">
                <a:solidFill>
                  <a:schemeClr val="tx1"/>
                </a:solidFill>
                <a:latin typeface="Noto sams"/>
                <a:ea typeface="Roboto" pitchFamily="2" charset="0"/>
              </a:rPr>
              <a:t>24 mil minutos </a:t>
            </a:r>
            <a:r>
              <a:rPr lang="pt-BR" sz="1800" dirty="0">
                <a:solidFill>
                  <a:schemeClr val="tx1"/>
                </a:solidFill>
                <a:latin typeface="Noto sams"/>
                <a:ea typeface="Roboto" pitchFamily="2" charset="0"/>
              </a:rPr>
              <a:t>no televendas </a:t>
            </a:r>
            <a:r>
              <a:rPr lang="pt-BR" sz="1800">
                <a:solidFill>
                  <a:schemeClr val="tx1"/>
                </a:solidFill>
                <a:latin typeface="Noto sams"/>
                <a:ea typeface="Roboto" pitchFamily="2" charset="0"/>
              </a:rPr>
              <a:t>da Empresta, totalizando </a:t>
            </a:r>
            <a:r>
              <a:rPr lang="pt-BR" sz="1800" b="1" u="sng">
                <a:solidFill>
                  <a:schemeClr val="tx1"/>
                </a:solidFill>
                <a:latin typeface="Noto sams"/>
                <a:ea typeface="Roboto" pitchFamily="2" charset="0"/>
              </a:rPr>
              <a:t> </a:t>
            </a:r>
            <a:r>
              <a:rPr lang="pt-BR" sz="1800" b="1" u="sng" dirty="0">
                <a:solidFill>
                  <a:schemeClr val="tx1"/>
                </a:solidFill>
                <a:latin typeface="Noto sams"/>
                <a:ea typeface="Roboto" pitchFamily="2" charset="0"/>
              </a:rPr>
              <a:t>16 dias de </a:t>
            </a:r>
            <a:r>
              <a:rPr lang="pt-BR" sz="1800" b="1" u="sng">
                <a:solidFill>
                  <a:schemeClr val="tx1"/>
                </a:solidFill>
                <a:latin typeface="Noto sams"/>
                <a:ea typeface="Roboto" pitchFamily="2" charset="0"/>
              </a:rPr>
              <a:t>ligações</a:t>
            </a:r>
            <a:r>
              <a:rPr lang="pt-BR" sz="1800">
                <a:solidFill>
                  <a:schemeClr val="tx1"/>
                </a:solidFill>
                <a:latin typeface="Noto sams"/>
                <a:ea typeface="Roboto" pitchFamily="2" charset="0"/>
              </a:rPr>
              <a:t> ininterruptas </a:t>
            </a:r>
            <a:r>
              <a:rPr lang="pt-BR" sz="1800" dirty="0">
                <a:solidFill>
                  <a:schemeClr val="tx1"/>
                </a:solidFill>
                <a:latin typeface="Noto sams"/>
                <a:ea typeface="Roboto" pitchFamily="2" charset="0"/>
              </a:rPr>
              <a:t>sendo gravadas todos os dias.  </a:t>
            </a:r>
            <a:endParaRPr sz="1800" dirty="0">
              <a:solidFill>
                <a:schemeClr val="tx1"/>
              </a:solidFill>
              <a:latin typeface="Noto sams"/>
              <a:ea typeface="Roboto" pitchFamily="2" charset="0"/>
              <a:sym typeface="Oswald Regula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0" name="Google Shape;84;p20">
            <a:extLst>
              <a:ext uri="{FF2B5EF4-FFF2-40B4-BE49-F238E27FC236}">
                <a16:creationId xmlns:a16="http://schemas.microsoft.com/office/drawing/2014/main" id="{91CF23BB-3B72-4973-A76D-7E96ED246ACC}"/>
              </a:ext>
            </a:extLst>
          </p:cNvPr>
          <p:cNvSpPr/>
          <p:nvPr/>
        </p:nvSpPr>
        <p:spPr>
          <a:xfrm>
            <a:off x="154828" y="931343"/>
            <a:ext cx="9573260" cy="1965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Noto sams"/>
                <a:ea typeface="Roboto" pitchFamily="2" charset="0"/>
                <a:cs typeface="Oswald Regular"/>
                <a:sym typeface="Oswald Regular"/>
              </a:rPr>
              <a:t>Qual é o nosso desafio?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z="1600" b="1" dirty="0">
              <a:solidFill>
                <a:schemeClr val="tx1"/>
              </a:solidFill>
              <a:latin typeface="Noto sams"/>
              <a:ea typeface="Roboto" pitchFamily="2" charset="0"/>
              <a:cs typeface="Oswald Regular"/>
              <a:sym typeface="Oswald Regula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2" name="Google Shape;84;p20">
            <a:extLst>
              <a:ext uri="{FF2B5EF4-FFF2-40B4-BE49-F238E27FC236}">
                <a16:creationId xmlns:a16="http://schemas.microsoft.com/office/drawing/2014/main" id="{0EB80EBB-B6AE-4A22-8A70-5D707D2123FC}"/>
              </a:ext>
            </a:extLst>
          </p:cNvPr>
          <p:cNvSpPr/>
          <p:nvPr/>
        </p:nvSpPr>
        <p:spPr>
          <a:xfrm>
            <a:off x="154828" y="2185255"/>
            <a:ext cx="9573260" cy="1163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z="1600" b="1" dirty="0">
              <a:solidFill>
                <a:schemeClr val="tx1"/>
              </a:solidFill>
              <a:latin typeface="Noto sams"/>
              <a:ea typeface="Roboto" pitchFamily="2" charset="0"/>
              <a:cs typeface="Oswald Regular"/>
              <a:sym typeface="Oswald Regular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chemeClr val="tx1"/>
                </a:solidFill>
                <a:latin typeface="Noto sams"/>
                <a:ea typeface="Roboto" pitchFamily="2" charset="0"/>
              </a:rPr>
              <a:t>Como melhorar o processo de vendas e garantir a qualidade e excelência de tantas horas de  atendimento?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z="1800" dirty="0">
              <a:solidFill>
                <a:schemeClr val="tx1"/>
              </a:solidFill>
              <a:latin typeface="Noto sams"/>
              <a:ea typeface="Roboto" pitchFamily="2" charset="0"/>
              <a:sym typeface="Oswald Regula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2556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A262E45E-C363-46EA-83AA-2CD4FE94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658" y="4850943"/>
            <a:ext cx="3429297" cy="64775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BA6E1A8-3A9D-4CA5-A089-8836A590873F}"/>
              </a:ext>
            </a:extLst>
          </p:cNvPr>
          <p:cNvSpPr/>
          <p:nvPr/>
        </p:nvSpPr>
        <p:spPr>
          <a:xfrm>
            <a:off x="-1" y="4959178"/>
            <a:ext cx="10080625" cy="7222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8" name="Imagem 97" descr="Logotipo&#10;&#10;Descrição gerada automaticamente">
            <a:extLst>
              <a:ext uri="{FF2B5EF4-FFF2-40B4-BE49-F238E27FC236}">
                <a16:creationId xmlns:a16="http://schemas.microsoft.com/office/drawing/2014/main" id="{90F52101-E7CD-4C2B-81EE-EAD01AB60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19" y="5103242"/>
            <a:ext cx="2732474" cy="434114"/>
          </a:xfrm>
          <a:prstGeom prst="rect">
            <a:avLst/>
          </a:prstGeom>
        </p:spPr>
      </p:pic>
      <p:sp>
        <p:nvSpPr>
          <p:cNvPr id="10" name="Google Shape;84;p20">
            <a:extLst>
              <a:ext uri="{FF2B5EF4-FFF2-40B4-BE49-F238E27FC236}">
                <a16:creationId xmlns:a16="http://schemas.microsoft.com/office/drawing/2014/main" id="{91CF23BB-3B72-4973-A76D-7E96ED246ACC}"/>
              </a:ext>
            </a:extLst>
          </p:cNvPr>
          <p:cNvSpPr/>
          <p:nvPr/>
        </p:nvSpPr>
        <p:spPr>
          <a:xfrm>
            <a:off x="579772" y="1589140"/>
            <a:ext cx="8810777" cy="58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tx1"/>
                </a:solidFill>
                <a:latin typeface="Noto sams"/>
                <a:ea typeface="Roboto" pitchFamily="2" charset="0"/>
                <a:cs typeface="Oswald Regular"/>
                <a:sym typeface="Oswald Regular"/>
              </a:rPr>
              <a:t>Quais linguagens de programação?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6" name="Google Shape;84;p20">
            <a:extLst>
              <a:ext uri="{FF2B5EF4-FFF2-40B4-BE49-F238E27FC236}">
                <a16:creationId xmlns:a16="http://schemas.microsoft.com/office/drawing/2014/main" id="{2D6039BA-49E0-46C8-B493-614948F83977}"/>
              </a:ext>
            </a:extLst>
          </p:cNvPr>
          <p:cNvSpPr/>
          <p:nvPr/>
        </p:nvSpPr>
        <p:spPr>
          <a:xfrm>
            <a:off x="507364" y="1898821"/>
            <a:ext cx="9573260" cy="58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7" name="Google Shape;84;p20">
            <a:extLst>
              <a:ext uri="{FF2B5EF4-FFF2-40B4-BE49-F238E27FC236}">
                <a16:creationId xmlns:a16="http://schemas.microsoft.com/office/drawing/2014/main" id="{099DBE8A-EEEB-451D-8E84-D25C1915420F}"/>
              </a:ext>
            </a:extLst>
          </p:cNvPr>
          <p:cNvSpPr/>
          <p:nvPr/>
        </p:nvSpPr>
        <p:spPr>
          <a:xfrm>
            <a:off x="579773" y="2157678"/>
            <a:ext cx="8810776" cy="58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tx1"/>
                </a:solidFill>
                <a:latin typeface="Noto sams"/>
                <a:ea typeface="Roboto" pitchFamily="2" charset="0"/>
                <a:cs typeface="Oswald Regular"/>
                <a:sym typeface="Oswald Regular"/>
              </a:rPr>
              <a:t>Quais tecnologias?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8" name="Google Shape;84;p20">
            <a:extLst>
              <a:ext uri="{FF2B5EF4-FFF2-40B4-BE49-F238E27FC236}">
                <a16:creationId xmlns:a16="http://schemas.microsoft.com/office/drawing/2014/main" id="{BE3D8398-A14A-4511-9DE5-F83E45AB79C0}"/>
              </a:ext>
            </a:extLst>
          </p:cNvPr>
          <p:cNvSpPr/>
          <p:nvPr/>
        </p:nvSpPr>
        <p:spPr>
          <a:xfrm>
            <a:off x="579772" y="2711302"/>
            <a:ext cx="8723371" cy="58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Noto sams"/>
                <a:ea typeface="Roboto" pitchFamily="2" charset="0"/>
                <a:cs typeface="Oswald Regular"/>
                <a:sym typeface="Oswald Regular"/>
              </a:rPr>
              <a:t>Qual arquitetura do projeto? </a:t>
            </a:r>
            <a:endParaRPr lang="pt-BR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z="2400" dirty="0">
              <a:solidFill>
                <a:schemeClr val="tx1"/>
              </a:solidFill>
              <a:latin typeface="Noto sams"/>
              <a:ea typeface="Roboto" pitchFamily="2" charset="0"/>
              <a:cs typeface="Oswald Regular"/>
              <a:sym typeface="Oswald Regula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1" name="Google Shape;84;p20">
            <a:extLst>
              <a:ext uri="{FF2B5EF4-FFF2-40B4-BE49-F238E27FC236}">
                <a16:creationId xmlns:a16="http://schemas.microsoft.com/office/drawing/2014/main" id="{E12ED469-2E3C-45F7-A26C-20534512456C}"/>
              </a:ext>
            </a:extLst>
          </p:cNvPr>
          <p:cNvSpPr/>
          <p:nvPr/>
        </p:nvSpPr>
        <p:spPr>
          <a:xfrm>
            <a:off x="154828" y="1031809"/>
            <a:ext cx="9573260" cy="1965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Noto sams"/>
                <a:ea typeface="Roboto" pitchFamily="2" charset="0"/>
                <a:cs typeface="Oswald Regular"/>
                <a:sym typeface="Oswald Regular"/>
              </a:rPr>
              <a:t>Sugestões Técnicas</a:t>
            </a:r>
          </a:p>
        </p:txBody>
      </p:sp>
      <p:sp>
        <p:nvSpPr>
          <p:cNvPr id="13" name="Google Shape;84;p20">
            <a:extLst>
              <a:ext uri="{FF2B5EF4-FFF2-40B4-BE49-F238E27FC236}">
                <a16:creationId xmlns:a16="http://schemas.microsoft.com/office/drawing/2014/main" id="{078240D4-05E0-4285-8A84-C7830BB1B4AF}"/>
              </a:ext>
            </a:extLst>
          </p:cNvPr>
          <p:cNvSpPr/>
          <p:nvPr/>
        </p:nvSpPr>
        <p:spPr>
          <a:xfrm>
            <a:off x="579772" y="3602334"/>
            <a:ext cx="8810777" cy="58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tx1"/>
                </a:solidFill>
                <a:latin typeface="Noto sams"/>
                <a:ea typeface="Roboto" pitchFamily="2" charset="0"/>
                <a:cs typeface="Oswald Regular"/>
                <a:sym typeface="Oswald Regular"/>
              </a:rPr>
              <a:t>Vocês receberão alguns exemplos de gravações no pack do desafio.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tx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2" name="Google Shape;84;p20">
            <a:extLst>
              <a:ext uri="{FF2B5EF4-FFF2-40B4-BE49-F238E27FC236}">
                <a16:creationId xmlns:a16="http://schemas.microsoft.com/office/drawing/2014/main" id="{9B6E2F80-DA43-4A0D-A269-32D9A31771F4}"/>
              </a:ext>
            </a:extLst>
          </p:cNvPr>
          <p:cNvSpPr/>
          <p:nvPr/>
        </p:nvSpPr>
        <p:spPr>
          <a:xfrm>
            <a:off x="32058" y="312179"/>
            <a:ext cx="1064418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24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Oswald Regular"/>
              </a:rPr>
              <a:t>Automação</a:t>
            </a:r>
            <a:r>
              <a:rPr lang="pt-BR" sz="24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Oswald Regular"/>
              </a:rPr>
              <a:t>de </a:t>
            </a:r>
            <a:r>
              <a:rPr lang="pt-BR" sz="24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Oswald Regular"/>
                <a:sym typeface="Oswald Regular"/>
              </a:rPr>
              <a:t>feedbacks através de transcrição de voz</a:t>
            </a:r>
          </a:p>
        </p:txBody>
      </p:sp>
    </p:spTree>
    <p:extLst>
      <p:ext uri="{BB962C8B-B14F-4D97-AF65-F5344CB8AC3E}">
        <p14:creationId xmlns:p14="http://schemas.microsoft.com/office/powerpoint/2010/main" val="69105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5999</TotalTime>
  <Words>382</Words>
  <Application>Microsoft Office PowerPoint</Application>
  <PresentationFormat>Personalizar</PresentationFormat>
  <Paragraphs>57</Paragraphs>
  <Slides>14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Oswald Regular</vt:lpstr>
      <vt:lpstr>Roboto</vt:lpstr>
      <vt:lpstr>Arial</vt:lpstr>
      <vt:lpstr>Neo sans</vt:lpstr>
      <vt:lpstr>Noto sams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Santos</dc:creator>
  <cp:lastModifiedBy>Davidson Planas</cp:lastModifiedBy>
  <cp:revision>188</cp:revision>
  <dcterms:modified xsi:type="dcterms:W3CDTF">2020-12-18T21:02:23Z</dcterms:modified>
</cp:coreProperties>
</file>