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7" r:id="rId3"/>
    <p:sldId id="257" r:id="rId4"/>
    <p:sldId id="259" r:id="rId5"/>
    <p:sldId id="280" r:id="rId6"/>
    <p:sldId id="269" r:id="rId7"/>
    <p:sldId id="271" r:id="rId8"/>
    <p:sldId id="272" r:id="rId9"/>
    <p:sldId id="270" r:id="rId10"/>
    <p:sldId id="273" r:id="rId11"/>
    <p:sldId id="274" r:id="rId12"/>
    <p:sldId id="279" r:id="rId13"/>
    <p:sldId id="281" r:id="rId14"/>
    <p:sldId id="265" r:id="rId15"/>
    <p:sldId id="276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17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4D55"/>
    <a:srgbClr val="ACDBD3"/>
    <a:srgbClr val="6EC0B2"/>
    <a:srgbClr val="F3EBDB"/>
    <a:srgbClr val="89A9A9"/>
    <a:srgbClr val="8497B0"/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8AF80-8CDA-4419-B07C-C2F48B4631D7}" v="5" dt="2022-05-08T12:00:13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5760" autoAdjust="0"/>
  </p:normalViewPr>
  <p:slideViewPr>
    <p:cSldViewPr snapToGrid="0">
      <p:cViewPr varScale="1">
        <p:scale>
          <a:sx n="153" d="100"/>
          <a:sy n="153" d="100"/>
        </p:scale>
        <p:origin x="534" y="150"/>
      </p:cViewPr>
      <p:guideLst>
        <p:guide pos="381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878C6-71D8-4CCA-BAA2-BDA9B09C4693}" type="datetimeFigureOut">
              <a:rPr lang="pt-PT" smtClean="0"/>
              <a:t>21/07/2022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A1B7B-AC94-4A5F-A3AF-BA18A1FB11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857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1118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5409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1033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7454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7627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816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7865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8146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9837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4179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707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8851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74844-81FA-C71D-94C1-6164833DC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454500-B384-0AEB-0922-9850D35BA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B82D01-1E57-AF6E-7638-FE4B4BA5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F39A-2FD0-4B84-8CE2-B235B2217E9A}" type="datetime1">
              <a:rPr lang="pt-PT" smtClean="0"/>
              <a:t>21/07/2022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8698686-1599-079F-B9EE-F433A50C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21D5C42-EF7A-A5A9-8E27-40D150C2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963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68309-7EE7-553C-6FDB-C72E1908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50E4396-B041-F250-54AF-F26B3AFEA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9719712-AD2B-6757-3E12-55AB2659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E7D9-5358-409F-B54B-B36C5B5CAEAE}" type="datetime1">
              <a:rPr lang="pt-PT" smtClean="0"/>
              <a:t>21/07/2022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FD32FD-8C54-678A-2A2E-3869A209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830FBF-82F6-3FFC-65C3-3599A403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863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75105F-F8F0-BB48-B58E-73A09BB0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27E4A67-813E-D515-7228-03E5A9463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31CF7B-56C7-510F-F802-67B39D23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6145-D87A-4E31-8E4A-B7DA916B4134}" type="datetime1">
              <a:rPr lang="pt-PT" smtClean="0"/>
              <a:t>21/07/2022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71A0C6-9F73-7D21-8312-486CA364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11B1CE-839E-2178-8AFD-780BD74D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27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22A01-466E-5C20-AF5C-9C168051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809A40-4991-E9F9-A524-94D5828E5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CBCCF73-BAD8-AA3B-9576-AF9DA0B9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2F41-A4A9-4B81-B0FE-157A422CC113}" type="datetime1">
              <a:rPr lang="pt-PT" smtClean="0"/>
              <a:t>21/07/2022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94DF34E-10FE-0D42-8A8E-BFC1A045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E6D43AF-BCFB-659E-4E67-8983DE8B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60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9B57B-E508-BCC3-025F-0A9C5BF8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38333D8-C702-B971-3B02-BDA583D41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365685A-0F44-AD10-8D81-90E0BB49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E2CF-506A-44EE-9CDB-9CA32A0EA254}" type="datetime1">
              <a:rPr lang="pt-PT" smtClean="0"/>
              <a:t>21/07/2022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312335-C913-5367-8EBF-1486346E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32C8B7-5F51-3097-1FAD-EECAB2C8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512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78CFE-421F-05D2-CDF2-7FBD0473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79AF0B-2D22-80D7-5DDC-FF6694849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D83866F-610A-3F5D-E4A0-53D6F81E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DBCA899-91B7-533D-CF5C-C9933B55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3144-108E-4ABB-B5EE-989550599024}" type="datetime1">
              <a:rPr lang="pt-PT" smtClean="0"/>
              <a:t>21/07/2022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2DB01AB-DAD3-EE5A-39FC-9B9FE51B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39F9C3A-2748-9D84-B9A4-C83E2042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21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BA867-CA41-5DC9-5815-0FAECB5F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80E3933-B01A-B624-2CD9-8921AF82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09DC8CF-3521-B34A-877B-555A67D75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236E063-D7C4-F7DD-6690-E4F696103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6853046-E68C-FAB8-1E54-5343CAB66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1CB2268-C88A-2682-6E65-0B7FB919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909-39AA-4969-A8DE-541654EC4B3C}" type="datetime1">
              <a:rPr lang="pt-PT" smtClean="0"/>
              <a:t>21/07/2022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5FD0611-EA16-FF56-F51B-F724C3A4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46EF421-D101-1A5A-B388-553BF012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349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564B5-9917-CE7D-6200-54BAA63A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7CC38F6-F9A7-7101-A00E-4635F335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BD8D-BF4A-433C-8BD2-12F51FF2706D}" type="datetime1">
              <a:rPr lang="pt-PT" smtClean="0"/>
              <a:t>21/07/2022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FDDAE76-1280-0F4C-2393-5C714B2D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907BB0D-A828-ADCD-1BF8-0DB4A58D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869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2F1503B-8F24-A00B-21C9-B94FA864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E443-2AAA-469F-ABFA-1C5467D579D4}" type="datetime1">
              <a:rPr lang="pt-PT" smtClean="0"/>
              <a:t>21/07/2022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155B5F3-9211-6DE8-DA6C-4B19496B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85CB684-468C-5325-9626-C521A055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614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740F7-E8E6-4519-0163-8799B90D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B2EAE8-F9B6-58E1-2E3F-CEFC5FC9B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96C4520-B20B-CA93-7219-6005C4E72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B7E3094-F3DC-D973-1994-29862F25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AAB8-059A-4AA6-9B4B-B3069E6F3839}" type="datetime1">
              <a:rPr lang="pt-PT" smtClean="0"/>
              <a:t>21/07/2022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BA2A2AC-37F9-009F-11B6-839B0C2C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2970611-3C14-8D26-CCBE-C1D48283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104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E52C1-0A9A-3F58-8A42-A41F7FB9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5422125-1873-26CB-F4AF-017B747D1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FF36266-44AD-A9F8-6382-B992AAC44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DE78336-9B86-85A9-CB56-D70844FD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70E8-D5C9-4440-8F9C-97207B2B1563}" type="datetime1">
              <a:rPr lang="pt-PT" smtClean="0"/>
              <a:t>21/07/2022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0D0C43C-9480-5F7F-73E6-471F9B24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AB9FA2C-CDA2-B028-81F6-05BF4E0F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570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90078E0-A850-C3C0-508C-B4FC2C79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309EBC3-BA6A-927A-7619-41FE1C833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5A1BB0-6DB9-F58B-A2B2-0062D8786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4F65C-C974-4992-BD7A-F0053110CB9D}" type="datetime1">
              <a:rPr lang="pt-PT" smtClean="0"/>
              <a:t>21/07/2022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CA27785-BB4A-1F0D-0F01-4D9BEE385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1CBCDB9-DD76-9F62-1886-097E4D950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395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458;p74">
            <a:extLst>
              <a:ext uri="{FF2B5EF4-FFF2-40B4-BE49-F238E27FC236}">
                <a16:creationId xmlns:a16="http://schemas.microsoft.com/office/drawing/2014/main" id="{FB425D16-3BAC-3256-72CA-3EFFB263A643}"/>
              </a:ext>
            </a:extLst>
          </p:cNvPr>
          <p:cNvSpPr/>
          <p:nvPr/>
        </p:nvSpPr>
        <p:spPr>
          <a:xfrm rot="10259655">
            <a:off x="9586303" y="-1091864"/>
            <a:ext cx="2480552" cy="1874936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1462;p74">
            <a:extLst>
              <a:ext uri="{FF2B5EF4-FFF2-40B4-BE49-F238E27FC236}">
                <a16:creationId xmlns:a16="http://schemas.microsoft.com/office/drawing/2014/main" id="{E5E41A8C-2A71-9B87-44E5-B740529DEEEF}"/>
              </a:ext>
            </a:extLst>
          </p:cNvPr>
          <p:cNvSpPr/>
          <p:nvPr/>
        </p:nvSpPr>
        <p:spPr>
          <a:xfrm rot="5400000">
            <a:off x="-67988" y="-129464"/>
            <a:ext cx="1208496" cy="1257875"/>
          </a:xfrm>
          <a:custGeom>
            <a:avLst/>
            <a:gdLst/>
            <a:ahLst/>
            <a:cxnLst/>
            <a:rect l="l" t="t" r="r" b="b"/>
            <a:pathLst>
              <a:path w="64166" h="67879" extrusionOk="0">
                <a:moveTo>
                  <a:pt x="227" y="1"/>
                </a:moveTo>
                <a:cubicBezTo>
                  <a:pt x="79" y="1"/>
                  <a:pt x="0" y="5"/>
                  <a:pt x="0" y="5"/>
                </a:cubicBezTo>
                <a:lnTo>
                  <a:pt x="0" y="67878"/>
                </a:lnTo>
                <a:lnTo>
                  <a:pt x="61065" y="67878"/>
                </a:lnTo>
                <a:cubicBezTo>
                  <a:pt x="64166" y="60879"/>
                  <a:pt x="59290" y="46534"/>
                  <a:pt x="41947" y="46534"/>
                </a:cubicBezTo>
                <a:cubicBezTo>
                  <a:pt x="41441" y="46534"/>
                  <a:pt x="40924" y="46546"/>
                  <a:pt x="40396" y="46571"/>
                </a:cubicBezTo>
                <a:cubicBezTo>
                  <a:pt x="38642" y="46651"/>
                  <a:pt x="37056" y="46698"/>
                  <a:pt x="35620" y="46698"/>
                </a:cubicBezTo>
                <a:cubicBezTo>
                  <a:pt x="21792" y="46698"/>
                  <a:pt x="21793" y="42370"/>
                  <a:pt x="19149" y="21829"/>
                </a:cubicBezTo>
                <a:cubicBezTo>
                  <a:pt x="16435" y="737"/>
                  <a:pt x="2202" y="1"/>
                  <a:pt x="227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E4D153-D7B5-2090-7BBF-A3AFEA4BA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7532"/>
            <a:ext cx="9144000" cy="2018865"/>
          </a:xfrm>
        </p:spPr>
        <p:txBody>
          <a:bodyPr>
            <a:normAutofit/>
          </a:bodyPr>
          <a:lstStyle/>
          <a:p>
            <a:r>
              <a:rPr lang="pt-PT" sz="2000" b="1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09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Bernardo Fragoso (47203)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Gonçalo Albuquerque (47265)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Miguel Sousa (47270)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Filipe Freitas &amp; Miguel Pires (ESC)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15AE6557-29FA-1443-4811-B2457FAF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5972" y="1475164"/>
            <a:ext cx="3810000" cy="18383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20B9C5F-8084-ADCA-DEFA-7174BE8A0B4D}"/>
              </a:ext>
            </a:extLst>
          </p:cNvPr>
          <p:cNvSpPr txBox="1"/>
          <p:nvPr/>
        </p:nvSpPr>
        <p:spPr>
          <a:xfrm>
            <a:off x="3278602" y="5812067"/>
            <a:ext cx="5634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Licenciatura em Engenharia Informática e de Computadores Instituto Superior de Engenharia de Lisboa</a:t>
            </a:r>
          </a:p>
        </p:txBody>
      </p:sp>
      <p:sp>
        <p:nvSpPr>
          <p:cNvPr id="15" name="Google Shape;296;p37">
            <a:extLst>
              <a:ext uri="{FF2B5EF4-FFF2-40B4-BE49-F238E27FC236}">
                <a16:creationId xmlns:a16="http://schemas.microsoft.com/office/drawing/2014/main" id="{6245A63F-4026-1C1F-2E58-271F65A397B9}"/>
              </a:ext>
            </a:extLst>
          </p:cNvPr>
          <p:cNvSpPr txBox="1">
            <a:spLocks/>
          </p:cNvSpPr>
          <p:nvPr/>
        </p:nvSpPr>
        <p:spPr>
          <a:xfrm>
            <a:off x="1806259" y="1366965"/>
            <a:ext cx="6885581" cy="201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Surf Club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Management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Application</a:t>
            </a: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5250E53A-3179-AC5F-295D-FBCA70F16BD6}"/>
              </a:ext>
            </a:extLst>
          </p:cNvPr>
          <p:cNvCxnSpPr>
            <a:cxnSpLocks/>
          </p:cNvCxnSpPr>
          <p:nvPr/>
        </p:nvCxnSpPr>
        <p:spPr>
          <a:xfrm>
            <a:off x="6059488" y="1366965"/>
            <a:ext cx="0" cy="2018864"/>
          </a:xfrm>
          <a:prstGeom prst="line">
            <a:avLst/>
          </a:prstGeom>
          <a:ln w="28575">
            <a:solidFill>
              <a:srgbClr val="3D4D5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Google Shape;1457;p74">
            <a:extLst>
              <a:ext uri="{FF2B5EF4-FFF2-40B4-BE49-F238E27FC236}">
                <a16:creationId xmlns:a16="http://schemas.microsoft.com/office/drawing/2014/main" id="{04C7013D-77D5-C58F-56DF-4A16AAE2AD5B}"/>
              </a:ext>
            </a:extLst>
          </p:cNvPr>
          <p:cNvSpPr/>
          <p:nvPr/>
        </p:nvSpPr>
        <p:spPr>
          <a:xfrm>
            <a:off x="10195972" y="5048957"/>
            <a:ext cx="3417555" cy="2656990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1463;p74">
            <a:extLst>
              <a:ext uri="{FF2B5EF4-FFF2-40B4-BE49-F238E27FC236}">
                <a16:creationId xmlns:a16="http://schemas.microsoft.com/office/drawing/2014/main" id="{D04EAFB2-3619-1DDC-3970-5FBAE241C94D}"/>
              </a:ext>
            </a:extLst>
          </p:cNvPr>
          <p:cNvSpPr/>
          <p:nvPr/>
        </p:nvSpPr>
        <p:spPr>
          <a:xfrm rot="16200000">
            <a:off x="9119710" y="4347685"/>
            <a:ext cx="3615778" cy="3417556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1463;p74">
            <a:extLst>
              <a:ext uri="{FF2B5EF4-FFF2-40B4-BE49-F238E27FC236}">
                <a16:creationId xmlns:a16="http://schemas.microsoft.com/office/drawing/2014/main" id="{E3F53D57-6B86-8480-5A69-E3D707B6176F}"/>
              </a:ext>
            </a:extLst>
          </p:cNvPr>
          <p:cNvSpPr/>
          <p:nvPr/>
        </p:nvSpPr>
        <p:spPr>
          <a:xfrm>
            <a:off x="-2590800" y="5367337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" name="Google Shape;1458;p74">
            <a:extLst>
              <a:ext uri="{FF2B5EF4-FFF2-40B4-BE49-F238E27FC236}">
                <a16:creationId xmlns:a16="http://schemas.microsoft.com/office/drawing/2014/main" id="{44BB5AD7-1B91-8D2A-83DE-EBE2ABD83D11}"/>
              </a:ext>
            </a:extLst>
          </p:cNvPr>
          <p:cNvSpPr/>
          <p:nvPr/>
        </p:nvSpPr>
        <p:spPr>
          <a:xfrm>
            <a:off x="10097220" y="-540406"/>
            <a:ext cx="2480552" cy="1874936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C819B8-4010-21F4-F926-9F73E42E8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677" y="0"/>
            <a:ext cx="1898936" cy="133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02C6D2-E221-A862-E37C-961347F5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7833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Single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Desenvolvido com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Roteamento da parte do cliente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-Router v6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Aplicação responsiva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Utiliza a framework Material-UI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UI dinâmico</a:t>
            </a:r>
          </a:p>
          <a:p>
            <a:pPr marL="742950" lvl="1" indent="-28575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Vistas acessíveis consoante o tipo e papel no clube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componentes React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Restrição no acesso às vistas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endParaRPr lang="pt-PT" sz="16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  <a:buSzPct val="100000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Cliente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AF5AC8-D573-A81D-344D-E676EDF9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107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F74877F-327F-DAB4-E0E4-3B96516D9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181" y="3141436"/>
            <a:ext cx="6183261" cy="335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Realizado com o uso de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react-redux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Contentor de estado global – centralizado na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redux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Permite alteração de estado entre componentes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Renderização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das modificações em real time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7178846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Manutenção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Estado</a:t>
            </a: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BED183-6420-262B-DD7C-5117475E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1042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Cartão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Membro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8ACF4A-A3DF-F46E-4319-8AA4C342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12</a:t>
            </a:fld>
            <a:endParaRPr lang="pt-PT"/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ACDB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3709D15-12D7-4594-EC60-570ADEAF4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09" y="1235527"/>
            <a:ext cx="6885581" cy="474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9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 rot="5400000">
            <a:off x="-702050" y="14339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735549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Importação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/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Exportação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dados</a:t>
            </a: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381148" y="3818420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8ACF4A-A3DF-F46E-4319-8AA4C342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13</a:t>
            </a:fld>
            <a:endParaRPr lang="pt-PT"/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ACDB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Subtítulo 4">
            <a:extLst>
              <a:ext uri="{FF2B5EF4-FFF2-40B4-BE49-F238E27FC236}">
                <a16:creationId xmlns:a16="http://schemas.microsoft.com/office/drawing/2014/main" id="{756BC828-7EE2-D69F-C136-AF16A83C4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2525454"/>
            <a:ext cx="10193367" cy="4432709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Realizado sequencialmente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Download de exemplos com dados ficticios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Preenchimento do csv com os dados para importar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Verificação dos identificadores dos utilizadores através da exportação dos mesmos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Continuação da importação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  <a:buSzPct val="100000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ítulo 4">
            <a:extLst>
              <a:ext uri="{FF2B5EF4-FFF2-40B4-BE49-F238E27FC236}">
                <a16:creationId xmlns:a16="http://schemas.microsoft.com/office/drawing/2014/main" id="{754DC553-6805-CF31-CE35-CD4894779A3F}"/>
              </a:ext>
            </a:extLst>
          </p:cNvPr>
          <p:cNvSpPr txBox="1">
            <a:spLocks/>
          </p:cNvSpPr>
          <p:nvPr/>
        </p:nvSpPr>
        <p:spPr>
          <a:xfrm>
            <a:off x="593553" y="5102171"/>
            <a:ext cx="10193367" cy="4432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Várias vistas oferecem a possibilidade de exportação de dados</a:t>
            </a:r>
          </a:p>
          <a:p>
            <a:pPr algn="l">
              <a:lnSpc>
                <a:spcPct val="100000"/>
              </a:lnSpc>
              <a:buSzPct val="100000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352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461;p74">
            <a:extLst>
              <a:ext uri="{FF2B5EF4-FFF2-40B4-BE49-F238E27FC236}">
                <a16:creationId xmlns:a16="http://schemas.microsoft.com/office/drawing/2014/main" id="{D2D1B2FD-B3BE-C9A2-F643-6C4255236DF4}"/>
              </a:ext>
            </a:extLst>
          </p:cNvPr>
          <p:cNvSpPr/>
          <p:nvPr/>
        </p:nvSpPr>
        <p:spPr>
          <a:xfrm rot="4324910">
            <a:off x="10942090" y="2308251"/>
            <a:ext cx="3339871" cy="3160289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061EF8A1-D9DB-A437-1077-218927BCC4B6}"/>
              </a:ext>
            </a:extLst>
          </p:cNvPr>
          <p:cNvSpPr/>
          <p:nvPr/>
        </p:nvSpPr>
        <p:spPr>
          <a:xfrm rot="5400000">
            <a:off x="-3128644" y="3201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3;p74">
            <a:extLst>
              <a:ext uri="{FF2B5EF4-FFF2-40B4-BE49-F238E27FC236}">
                <a16:creationId xmlns:a16="http://schemas.microsoft.com/office/drawing/2014/main" id="{75787EDF-FF7F-96CD-CE95-04876C9FC9BF}"/>
              </a:ext>
            </a:extLst>
          </p:cNvPr>
          <p:cNvSpPr/>
          <p:nvPr/>
        </p:nvSpPr>
        <p:spPr>
          <a:xfrm rot="5400000">
            <a:off x="-3426185" y="2439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B24596DA-27BE-E6A5-26A2-FDF859963FED}"/>
              </a:ext>
            </a:extLst>
          </p:cNvPr>
          <p:cNvSpPr/>
          <p:nvPr/>
        </p:nvSpPr>
        <p:spPr>
          <a:xfrm rot="6187808">
            <a:off x="-977313" y="-437164"/>
            <a:ext cx="3763883" cy="294445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ACDBD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456;p74">
            <a:extLst>
              <a:ext uri="{FF2B5EF4-FFF2-40B4-BE49-F238E27FC236}">
                <a16:creationId xmlns:a16="http://schemas.microsoft.com/office/drawing/2014/main" id="{B1C0096E-F9DC-46F7-8356-E4DC7EAFD62A}"/>
              </a:ext>
            </a:extLst>
          </p:cNvPr>
          <p:cNvSpPr/>
          <p:nvPr/>
        </p:nvSpPr>
        <p:spPr>
          <a:xfrm rot="8516003">
            <a:off x="9219064" y="5413071"/>
            <a:ext cx="3573785" cy="2322295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1456;p74">
            <a:extLst>
              <a:ext uri="{FF2B5EF4-FFF2-40B4-BE49-F238E27FC236}">
                <a16:creationId xmlns:a16="http://schemas.microsoft.com/office/drawing/2014/main" id="{A1DC0FCF-72F1-6D51-F56D-186BBA4114EC}"/>
              </a:ext>
            </a:extLst>
          </p:cNvPr>
          <p:cNvSpPr/>
          <p:nvPr/>
        </p:nvSpPr>
        <p:spPr>
          <a:xfrm rot="8516003">
            <a:off x="9897076" y="5138610"/>
            <a:ext cx="1433457" cy="699454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296;p37">
            <a:extLst>
              <a:ext uri="{FF2B5EF4-FFF2-40B4-BE49-F238E27FC236}">
                <a16:creationId xmlns:a16="http://schemas.microsoft.com/office/drawing/2014/main" id="{6F80C132-B390-6458-195D-9AF8B7675B12}"/>
              </a:ext>
            </a:extLst>
          </p:cNvPr>
          <p:cNvSpPr txBox="1">
            <a:spLocks/>
          </p:cNvSpPr>
          <p:nvPr/>
        </p:nvSpPr>
        <p:spPr>
          <a:xfrm>
            <a:off x="3883481" y="3113223"/>
            <a:ext cx="4425037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Demonstração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16" name="Google Shape;1463;p74">
            <a:extLst>
              <a:ext uri="{FF2B5EF4-FFF2-40B4-BE49-F238E27FC236}">
                <a16:creationId xmlns:a16="http://schemas.microsoft.com/office/drawing/2014/main" id="{B2E1E741-343A-E17F-A716-BF7EC1D36A60}"/>
              </a:ext>
            </a:extLst>
          </p:cNvPr>
          <p:cNvSpPr/>
          <p:nvPr/>
        </p:nvSpPr>
        <p:spPr>
          <a:xfrm flipH="1">
            <a:off x="9593942" y="4558296"/>
            <a:ext cx="2598056" cy="258998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4468D3-E113-4D57-9D7F-97EA6A08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3696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Associar documentos relevantes aos membros do clube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Sistema de pagamento de quotas 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Por referência multibanco 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MBWay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Trabalho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futuro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2A3A7D-DE13-20F0-1ED2-B869951F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15</a:t>
            </a:fld>
            <a:endParaRPr lang="pt-PT"/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868BD72E-14C6-F1CE-0210-8365A1471FE0}"/>
              </a:ext>
            </a:extLst>
          </p:cNvPr>
          <p:cNvSpPr/>
          <p:nvPr/>
        </p:nvSpPr>
        <p:spPr>
          <a:xfrm>
            <a:off x="-702050" y="3759200"/>
            <a:ext cx="4591879" cy="309880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60;p74">
            <a:extLst>
              <a:ext uri="{FF2B5EF4-FFF2-40B4-BE49-F238E27FC236}">
                <a16:creationId xmlns:a16="http://schemas.microsoft.com/office/drawing/2014/main" id="{EDB94DD4-8B19-0209-AA18-48791931E0EA}"/>
              </a:ext>
            </a:extLst>
          </p:cNvPr>
          <p:cNvSpPr/>
          <p:nvPr/>
        </p:nvSpPr>
        <p:spPr>
          <a:xfrm rot="9642873">
            <a:off x="-628551" y="2832613"/>
            <a:ext cx="4508671" cy="4642886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8;p74">
            <a:extLst>
              <a:ext uri="{FF2B5EF4-FFF2-40B4-BE49-F238E27FC236}">
                <a16:creationId xmlns:a16="http://schemas.microsoft.com/office/drawing/2014/main" id="{D191D05E-53C9-4120-EE71-51D18CFCDB56}"/>
              </a:ext>
            </a:extLst>
          </p:cNvPr>
          <p:cNvSpPr/>
          <p:nvPr/>
        </p:nvSpPr>
        <p:spPr>
          <a:xfrm>
            <a:off x="11209933" y="361122"/>
            <a:ext cx="1590504" cy="1704731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9;p74">
            <a:extLst>
              <a:ext uri="{FF2B5EF4-FFF2-40B4-BE49-F238E27FC236}">
                <a16:creationId xmlns:a16="http://schemas.microsoft.com/office/drawing/2014/main" id="{CE7FDC4A-4E5D-AE92-4193-DD444C865777}"/>
              </a:ext>
            </a:extLst>
          </p:cNvPr>
          <p:cNvSpPr/>
          <p:nvPr/>
        </p:nvSpPr>
        <p:spPr>
          <a:xfrm>
            <a:off x="10555357" y="-1207311"/>
            <a:ext cx="3290443" cy="2464043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ACDB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463;p74">
            <a:extLst>
              <a:ext uri="{FF2B5EF4-FFF2-40B4-BE49-F238E27FC236}">
                <a16:creationId xmlns:a16="http://schemas.microsoft.com/office/drawing/2014/main" id="{839DCAB4-8AB1-09C5-9749-51F6AAB41AF4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44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959" y="2601118"/>
            <a:ext cx="7401241" cy="226460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Interface visual que facilite a análise e filtragem de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Interação de membros do clube sem intervenção imediata dos administradores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cartão de membro com QRcode a utilizar em lojas para descontos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5E9F3F82-83AB-94B9-0DBF-3C54F3C19F86}"/>
              </a:ext>
            </a:extLst>
          </p:cNvPr>
          <p:cNvSpPr txBox="1">
            <a:spLocks/>
          </p:cNvSpPr>
          <p:nvPr/>
        </p:nvSpPr>
        <p:spPr>
          <a:xfrm>
            <a:off x="1818959" y="181266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pt-PT" sz="5000" b="1" i="0" u="none" strike="noStrike" kern="0" cap="none" spc="0" normalizeH="0" baseline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Motivação</a:t>
            </a:r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4276997B-0BD4-162E-DB26-8526791DDE0F}"/>
              </a:ext>
            </a:extLst>
          </p:cNvPr>
          <p:cNvSpPr/>
          <p:nvPr/>
        </p:nvSpPr>
        <p:spPr>
          <a:xfrm rot="10800000">
            <a:off x="7821261" y="-1"/>
            <a:ext cx="4370739" cy="413112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458;p74">
            <a:extLst>
              <a:ext uri="{FF2B5EF4-FFF2-40B4-BE49-F238E27FC236}">
                <a16:creationId xmlns:a16="http://schemas.microsoft.com/office/drawing/2014/main" id="{3652B72F-A6BE-112F-AEC4-3B05341B103C}"/>
              </a:ext>
            </a:extLst>
          </p:cNvPr>
          <p:cNvSpPr/>
          <p:nvPr/>
        </p:nvSpPr>
        <p:spPr>
          <a:xfrm>
            <a:off x="7821261" y="445718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57;p74">
            <a:extLst>
              <a:ext uri="{FF2B5EF4-FFF2-40B4-BE49-F238E27FC236}">
                <a16:creationId xmlns:a16="http://schemas.microsoft.com/office/drawing/2014/main" id="{70523ADB-672F-8351-FC00-7E5719ADCB16}"/>
              </a:ext>
            </a:extLst>
          </p:cNvPr>
          <p:cNvSpPr/>
          <p:nvPr/>
        </p:nvSpPr>
        <p:spPr>
          <a:xfrm>
            <a:off x="10006630" y="4865724"/>
            <a:ext cx="3870905" cy="3051251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1;p74">
            <a:extLst>
              <a:ext uri="{FF2B5EF4-FFF2-40B4-BE49-F238E27FC236}">
                <a16:creationId xmlns:a16="http://schemas.microsoft.com/office/drawing/2014/main" id="{23BD3530-BEC0-C1FB-DB60-448B01E7615C}"/>
              </a:ext>
            </a:extLst>
          </p:cNvPr>
          <p:cNvSpPr/>
          <p:nvPr/>
        </p:nvSpPr>
        <p:spPr>
          <a:xfrm rot="16200000">
            <a:off x="95734" y="-95735"/>
            <a:ext cx="1655760" cy="1847227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AD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4579D2A2-EB27-A7CE-84EF-AEC0C78021E7}"/>
              </a:ext>
            </a:extLst>
          </p:cNvPr>
          <p:cNvSpPr/>
          <p:nvPr/>
        </p:nvSpPr>
        <p:spPr>
          <a:xfrm>
            <a:off x="-253102" y="6269981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6AD933-E960-FB6A-4DC4-C41CDA8D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131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959" y="2601118"/>
            <a:ext cx="7401241" cy="226460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Desenvolvimento de uma aplicação Web para gestão dos membros de um clube de surf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Permitir a gestão de quotas, desportos praticados e eventos organizados pelo clube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um cartão digital para aplicação de descontos em empresas parceiras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Notificações automáticas por email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5E9F3F82-83AB-94B9-0DBF-3C54F3C19F86}"/>
              </a:ext>
            </a:extLst>
          </p:cNvPr>
          <p:cNvSpPr txBox="1">
            <a:spLocks/>
          </p:cNvSpPr>
          <p:nvPr/>
        </p:nvSpPr>
        <p:spPr>
          <a:xfrm>
            <a:off x="1818959" y="181266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lang="pt-PT" b="1" kern="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endParaRPr kumimoji="0" lang="pt-PT" sz="5000" b="1" i="0" u="none" strike="noStrike" kern="0" cap="none" spc="0" normalizeH="0" baseline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4276997B-0BD4-162E-DB26-8526791DDE0F}"/>
              </a:ext>
            </a:extLst>
          </p:cNvPr>
          <p:cNvSpPr/>
          <p:nvPr/>
        </p:nvSpPr>
        <p:spPr>
          <a:xfrm rot="10800000">
            <a:off x="7821261" y="-1"/>
            <a:ext cx="4370739" cy="413112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458;p74">
            <a:extLst>
              <a:ext uri="{FF2B5EF4-FFF2-40B4-BE49-F238E27FC236}">
                <a16:creationId xmlns:a16="http://schemas.microsoft.com/office/drawing/2014/main" id="{3652B72F-A6BE-112F-AEC4-3B05341B103C}"/>
              </a:ext>
            </a:extLst>
          </p:cNvPr>
          <p:cNvSpPr/>
          <p:nvPr/>
        </p:nvSpPr>
        <p:spPr>
          <a:xfrm>
            <a:off x="7821261" y="445718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57;p74">
            <a:extLst>
              <a:ext uri="{FF2B5EF4-FFF2-40B4-BE49-F238E27FC236}">
                <a16:creationId xmlns:a16="http://schemas.microsoft.com/office/drawing/2014/main" id="{70523ADB-672F-8351-FC00-7E5719ADCB16}"/>
              </a:ext>
            </a:extLst>
          </p:cNvPr>
          <p:cNvSpPr/>
          <p:nvPr/>
        </p:nvSpPr>
        <p:spPr>
          <a:xfrm>
            <a:off x="10006630" y="4865724"/>
            <a:ext cx="3870905" cy="3051251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1;p74">
            <a:extLst>
              <a:ext uri="{FF2B5EF4-FFF2-40B4-BE49-F238E27FC236}">
                <a16:creationId xmlns:a16="http://schemas.microsoft.com/office/drawing/2014/main" id="{23BD3530-BEC0-C1FB-DB60-448B01E7615C}"/>
              </a:ext>
            </a:extLst>
          </p:cNvPr>
          <p:cNvSpPr/>
          <p:nvPr/>
        </p:nvSpPr>
        <p:spPr>
          <a:xfrm rot="16200000">
            <a:off x="95734" y="-95735"/>
            <a:ext cx="1655760" cy="1847227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4579D2A2-EB27-A7CE-84EF-AEC0C78021E7}"/>
              </a:ext>
            </a:extLst>
          </p:cNvPr>
          <p:cNvSpPr/>
          <p:nvPr/>
        </p:nvSpPr>
        <p:spPr>
          <a:xfrm>
            <a:off x="-253102" y="6269981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B4DED2-B005-A152-E611-38AB4224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18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9314443" cy="473642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buSzPct val="100000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Existem 3 tipos de papéis na aplicação: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Membro do clube 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Subdividido em utilizador e empresa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Utilizador mas com acesso total às funcionalidades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Candidato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Papéis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membros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39F8F-4494-393C-5044-01D4A580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4</a:t>
            </a:fld>
            <a:endParaRPr lang="pt-PT"/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66C0D42B-FFCA-DD53-6A50-E608AAC9D2BE}"/>
              </a:ext>
            </a:extLst>
          </p:cNvPr>
          <p:cNvSpPr/>
          <p:nvPr/>
        </p:nvSpPr>
        <p:spPr>
          <a:xfrm rot="10800000">
            <a:off x="7966405" y="-641074"/>
            <a:ext cx="4370739" cy="413112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58;p74">
            <a:extLst>
              <a:ext uri="{FF2B5EF4-FFF2-40B4-BE49-F238E27FC236}">
                <a16:creationId xmlns:a16="http://schemas.microsoft.com/office/drawing/2014/main" id="{D36992E8-2890-D9E9-D439-B2AE907A3E9E}"/>
              </a:ext>
            </a:extLst>
          </p:cNvPr>
          <p:cNvSpPr/>
          <p:nvPr/>
        </p:nvSpPr>
        <p:spPr>
          <a:xfrm>
            <a:off x="7966405" y="-195355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7;p74">
            <a:extLst>
              <a:ext uri="{FF2B5EF4-FFF2-40B4-BE49-F238E27FC236}">
                <a16:creationId xmlns:a16="http://schemas.microsoft.com/office/drawing/2014/main" id="{3B55D69C-6397-FF60-2DD4-B320AC355AA0}"/>
              </a:ext>
            </a:extLst>
          </p:cNvPr>
          <p:cNvSpPr/>
          <p:nvPr/>
        </p:nvSpPr>
        <p:spPr>
          <a:xfrm>
            <a:off x="10151774" y="4224651"/>
            <a:ext cx="3870905" cy="3051251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463;p74">
            <a:extLst>
              <a:ext uri="{FF2B5EF4-FFF2-40B4-BE49-F238E27FC236}">
                <a16:creationId xmlns:a16="http://schemas.microsoft.com/office/drawing/2014/main" id="{26E0C3C7-F842-F5EC-FEB0-72471A2DC46F}"/>
              </a:ext>
            </a:extLst>
          </p:cNvPr>
          <p:cNvSpPr/>
          <p:nvPr/>
        </p:nvSpPr>
        <p:spPr>
          <a:xfrm>
            <a:off x="-107958" y="5360596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684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1"/>
            <a:ext cx="9314443" cy="5017977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membros (utilizadores e empresas), candidaturas, quotas, eventos, desportos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Respetivas atualizações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Associação dos membros atletas presentes na federação e os seus respetivos desportos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Cartão de membro digital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Permite obtenção de descontos em determinadas empresas parceiras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Notificações por email de novos eventos e aprovação de candidatura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Análise de dados para fins estatísticos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Contactar administração através da aplicação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Importação e exportação de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Reset da password e mudança das credenciais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Funcionalidades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39F8F-4494-393C-5044-01D4A580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788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Visão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Geral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8ACF4A-A3DF-F46E-4319-8AA4C342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6</a:t>
            </a:fld>
            <a:endParaRPr lang="pt-PT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65FC1AA-5076-3FF0-A9AE-BFA999825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577" y="1465869"/>
            <a:ext cx="7010326" cy="392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9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9314443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Disponibiliza uma Web API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Implementa a lógica e acesso a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Utilização da framework express para a definição e implementação dos endpoints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Utilização de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para armazenamento de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Contém um estrutura modular para que a adição de novas funcionalidades seja simples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Servidor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C6F999-F5AE-2F2D-2A38-E186FBF7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7</a:t>
            </a:fld>
            <a:endParaRPr lang="pt-PT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16559D3-1317-0D45-01B7-74C5BFE40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64" y="4365996"/>
            <a:ext cx="6782830" cy="180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2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8710103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Realizado com o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middleware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PassportJs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Implementa uma estratégia local baseada em username e password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Autenticação guardada na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Diferentes membros têm diferentes autorizações, consoante o seu papel no clube e a sua relação com a administração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Administradores têm permissão para aceder a todos os endpoints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Membros não administrativos, podem apenas aceder aos endpoints relacionados com eles próprios 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Autenticação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e </a:t>
            </a: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Autorização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670966" y="4410165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9BBD88-A4E5-6147-9010-7F2FA63B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783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Modelo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dados</a:t>
            </a: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89E60E-9E7C-C9AA-30AA-07BBED64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9</a:t>
            </a:fld>
            <a:endParaRPr lang="pt-PT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650EB4D-4885-2FCF-63EC-E4F3EEFA2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88" y="1533449"/>
            <a:ext cx="9844624" cy="379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779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497</Words>
  <Application>Microsoft Office PowerPoint</Application>
  <PresentationFormat>Widescreen</PresentationFormat>
  <Paragraphs>108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Commissioner</vt:lpstr>
      <vt:lpstr>Tahoma</vt:lpstr>
      <vt:lpstr>Wingdings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Bernardo Fragoso;Gonçalo Albuquerque;Miguel Sousa</dc:creator>
  <cp:lastModifiedBy>Gonçalo Albuquerque</cp:lastModifiedBy>
  <cp:revision>20</cp:revision>
  <dcterms:created xsi:type="dcterms:W3CDTF">2022-05-07T13:12:54Z</dcterms:created>
  <dcterms:modified xsi:type="dcterms:W3CDTF">2022-07-21T10:24:14Z</dcterms:modified>
  <cp:contentStatus/>
</cp:coreProperties>
</file>