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57" r:id="rId4"/>
    <p:sldId id="259" r:id="rId5"/>
    <p:sldId id="280" r:id="rId6"/>
    <p:sldId id="269" r:id="rId7"/>
    <p:sldId id="271" r:id="rId8"/>
    <p:sldId id="272" r:id="rId9"/>
    <p:sldId id="270" r:id="rId10"/>
    <p:sldId id="273" r:id="rId11"/>
    <p:sldId id="274" r:id="rId12"/>
    <p:sldId id="279" r:id="rId13"/>
    <p:sldId id="281" r:id="rId14"/>
    <p:sldId id="265" r:id="rId15"/>
    <p:sldId id="276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D55"/>
    <a:srgbClr val="ACDBD3"/>
    <a:srgbClr val="6EC0B2"/>
    <a:srgbClr val="F3EBDB"/>
    <a:srgbClr val="89A9A9"/>
    <a:srgbClr val="8497B0"/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8AF80-8CDA-4419-B07C-C2F48B4631D7}" v="5" dt="2022-05-08T12:00:13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5760" autoAdjust="0"/>
  </p:normalViewPr>
  <p:slideViewPr>
    <p:cSldViewPr snapToGrid="0">
      <p:cViewPr varScale="1">
        <p:scale>
          <a:sx n="107" d="100"/>
          <a:sy n="107" d="100"/>
        </p:scale>
        <p:origin x="684" y="-474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78C6-71D8-4CCA-BAA2-BDA9B09C4693}" type="datetimeFigureOut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1B7B-AC94-4A5F-A3AF-BA18A1FB115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57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18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4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03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45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7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81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6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1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983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179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70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A1B7B-AC94-4A5F-A3AF-BA18A1FB115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85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4844-81FA-C71D-94C1-6164833D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54500-B384-0AEB-0922-9850D35BA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B82D01-1E57-AF6E-7638-FE4B4BA5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39A-2FD0-4B84-8CE2-B235B2217E9A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698686-1599-079F-B9EE-F433A50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D5C42-EF7A-A5A9-8E27-40D150C2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63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68309-7EE7-553C-6FDB-C72E1908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50E4396-B041-F250-54AF-F26B3AFE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719712-AD2B-6757-3E12-55AB265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E7D9-5358-409F-B54B-B36C5B5CAEAE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FD32FD-8C54-678A-2A2E-3869A209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6830FBF-82F6-3FFC-65C3-3599A403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86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75105F-F8F0-BB48-B58E-73A09BB0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7E4A67-813E-D515-7228-03E5A946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31CF7B-56C7-510F-F802-67B39D23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6145-D87A-4E31-8E4A-B7DA916B413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71A0C6-9F73-7D21-8312-486CA364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11B1CE-839E-2178-8AFD-780BD74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2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22A01-466E-5C20-AF5C-9C168051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809A40-4991-E9F9-A524-94D5828E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BCCF73-BAD8-AA3B-9576-AF9DA0B9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62F41-A4A9-4B81-B0FE-157A422CC113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94DF34E-10FE-0D42-8A8E-BFC1A04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6D43AF-BCFB-659E-4E67-8983DE8B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9B57B-E508-BCC3-025F-0A9C5BF8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8333D8-C702-B971-3B02-BDA583D4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65685A-0F44-AD10-8D81-90E0BB49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E2CF-506A-44EE-9CDB-9CA32A0EA254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7312335-C913-5367-8EBF-1486346E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32C8B7-5F51-3097-1FAD-EECAB2C8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512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78CFE-421F-05D2-CDF2-7FBD0473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79AF0B-2D22-80D7-5DDC-FF669484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83866F-610A-3F5D-E4A0-53D6F81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BCA899-91B7-533D-CF5C-C9933B5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93144-108E-4ABB-B5EE-989550599024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DB01AB-DAD3-EE5A-39FC-9B9FE51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9F9C3A-2748-9D84-B9A4-C83E2042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A867-CA41-5DC9-5815-0FAECB5F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0E3933-B01A-B624-2CD9-8921AF82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9DC8CF-3521-B34A-877B-555A67D7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236E063-D7C4-F7DD-6690-E4F69610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6853046-E68C-FAB8-1E54-5343CAB6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1CB2268-C88A-2682-6E65-0B7FB919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37909-39AA-4969-A8DE-541654EC4B3C}" type="datetime1">
              <a:rPr lang="pt-PT" smtClean="0"/>
              <a:t>20/07/2022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5FD0611-EA16-FF56-F51B-F724C3A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46EF421-D101-1A5A-B388-553BF012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4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564B5-9917-CE7D-6200-54BAA63A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CC38F6-F9A7-7101-A00E-4635F335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BD8D-BF4A-433C-8BD2-12F51FF2706D}" type="datetime1">
              <a:rPr lang="pt-PT" smtClean="0"/>
              <a:t>20/07/2022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FDDAE76-1280-0F4C-2393-5C714B2D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907BB0D-A828-ADCD-1BF8-0DB4A58D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869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2F1503B-8F24-A00B-21C9-B94FA864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E443-2AAA-469F-ABFA-1C5467D579D4}" type="datetime1">
              <a:rPr lang="pt-PT" smtClean="0"/>
              <a:t>20/07/2022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155B5F3-9211-6DE8-DA6C-4B19496B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5CB684-468C-5325-9626-C521A055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14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40F7-E8E6-4519-0163-8799B90D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B2EAE8-F9B6-58E1-2E3F-CEFC5FC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96C4520-B20B-CA93-7219-6005C4E7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7E3094-F3DC-D973-1994-29862F25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AAB8-059A-4AA6-9B4B-B3069E6F3839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BA2A2AC-37F9-009F-11B6-839B0C2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2970611-3C14-8D26-CCBE-C1D4828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0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52C1-0A9A-3F58-8A42-A41F7FB9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5422125-1873-26CB-F4AF-017B747D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36266-44AD-A9F8-6382-B992AAC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E78336-9B86-85A9-CB56-D70844F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70E8-D5C9-4440-8F9C-97207B2B1563}" type="datetime1">
              <a:rPr lang="pt-PT" smtClean="0"/>
              <a:t>20/07/2022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D0C43C-9480-5F7F-73E6-471F9B2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B9FA2C-CDA2-B028-81F6-05BF4E0F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57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90078E0-A850-C3C0-508C-B4FC2C79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309EBC3-BA6A-927A-7619-41FE1C83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5A1BB0-6DB9-F58B-A2B2-0062D8786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4F65C-C974-4992-BD7A-F0053110CB9D}" type="datetime1">
              <a:rPr lang="pt-PT" smtClean="0"/>
              <a:t>20/07/2022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CA27785-BB4A-1F0D-0F01-4D9BEE38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CBCDB9-DD76-9F62-1886-097E4D950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E4636-1AC7-4593-8425-9A7E3B69364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95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458;p74">
            <a:extLst>
              <a:ext uri="{FF2B5EF4-FFF2-40B4-BE49-F238E27FC236}">
                <a16:creationId xmlns:a16="http://schemas.microsoft.com/office/drawing/2014/main" id="{FB425D16-3BAC-3256-72CA-3EFFB263A643}"/>
              </a:ext>
            </a:extLst>
          </p:cNvPr>
          <p:cNvSpPr/>
          <p:nvPr/>
        </p:nvSpPr>
        <p:spPr>
          <a:xfrm rot="10259655">
            <a:off x="9586303" y="-1091864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1462;p74">
            <a:extLst>
              <a:ext uri="{FF2B5EF4-FFF2-40B4-BE49-F238E27FC236}">
                <a16:creationId xmlns:a16="http://schemas.microsoft.com/office/drawing/2014/main" id="{E5E41A8C-2A71-9B87-44E5-B740529DEEEF}"/>
              </a:ext>
            </a:extLst>
          </p:cNvPr>
          <p:cNvSpPr/>
          <p:nvPr/>
        </p:nvSpPr>
        <p:spPr>
          <a:xfrm rot="5400000">
            <a:off x="-67988" y="-129464"/>
            <a:ext cx="1208496" cy="1257875"/>
          </a:xfrm>
          <a:custGeom>
            <a:avLst/>
            <a:gdLst/>
            <a:ahLst/>
            <a:cxnLst/>
            <a:rect l="l" t="t" r="r" b="b"/>
            <a:pathLst>
              <a:path w="64166" h="67879" extrusionOk="0">
                <a:moveTo>
                  <a:pt x="227" y="1"/>
                </a:moveTo>
                <a:cubicBezTo>
                  <a:pt x="79" y="1"/>
                  <a:pt x="0" y="5"/>
                  <a:pt x="0" y="5"/>
                </a:cubicBezTo>
                <a:lnTo>
                  <a:pt x="0" y="67878"/>
                </a:lnTo>
                <a:lnTo>
                  <a:pt x="61065" y="67878"/>
                </a:lnTo>
                <a:cubicBezTo>
                  <a:pt x="64166" y="60879"/>
                  <a:pt x="59290" y="46534"/>
                  <a:pt x="41947" y="46534"/>
                </a:cubicBezTo>
                <a:cubicBezTo>
                  <a:pt x="41441" y="46534"/>
                  <a:pt x="40924" y="46546"/>
                  <a:pt x="40396" y="46571"/>
                </a:cubicBezTo>
                <a:cubicBezTo>
                  <a:pt x="38642" y="46651"/>
                  <a:pt x="37056" y="46698"/>
                  <a:pt x="35620" y="46698"/>
                </a:cubicBezTo>
                <a:cubicBezTo>
                  <a:pt x="21792" y="46698"/>
                  <a:pt x="21793" y="42370"/>
                  <a:pt x="19149" y="21829"/>
                </a:cubicBezTo>
                <a:cubicBezTo>
                  <a:pt x="16435" y="737"/>
                  <a:pt x="2202" y="1"/>
                  <a:pt x="227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4D153-D7B5-2090-7BBF-A3AFEA4BA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7532"/>
            <a:ext cx="9144000" cy="2018865"/>
          </a:xfrm>
        </p:spPr>
        <p:txBody>
          <a:bodyPr>
            <a:normAutofit/>
          </a:bodyPr>
          <a:lstStyle/>
          <a:p>
            <a:r>
              <a:rPr lang="pt-PT" sz="2000" b="1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09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Bernardo Fragoso (47203)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Gonçalo Albuquerque (47265)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Miguel Sousa (47270)</a:t>
            </a:r>
          </a:p>
          <a:p>
            <a:r>
              <a:rPr lang="pt-PT" sz="200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Filipe Freitas &amp; Miguel Pires (ESC)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5AE6557-29FA-1443-4811-B2457FAF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5972" y="1475164"/>
            <a:ext cx="3810000" cy="18383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0B9C5F-8084-ADCA-DEFA-7174BE8A0B4D}"/>
              </a:ext>
            </a:extLst>
          </p:cNvPr>
          <p:cNvSpPr txBox="1"/>
          <p:nvPr/>
        </p:nvSpPr>
        <p:spPr>
          <a:xfrm>
            <a:off x="3278602" y="5812067"/>
            <a:ext cx="563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Licenciatura em Engenharia Informática e de Computadores Instituto Superior de Engenharia de Lisboa</a:t>
            </a:r>
          </a:p>
        </p:txBody>
      </p:sp>
      <p:sp>
        <p:nvSpPr>
          <p:cNvPr id="15" name="Google Shape;296;p37">
            <a:extLst>
              <a:ext uri="{FF2B5EF4-FFF2-40B4-BE49-F238E27FC236}">
                <a16:creationId xmlns:a16="http://schemas.microsoft.com/office/drawing/2014/main" id="{6245A63F-4026-1C1F-2E58-271F65A397B9}"/>
              </a:ext>
            </a:extLst>
          </p:cNvPr>
          <p:cNvSpPr txBox="1">
            <a:spLocks/>
          </p:cNvSpPr>
          <p:nvPr/>
        </p:nvSpPr>
        <p:spPr>
          <a:xfrm>
            <a:off x="1806259" y="1366965"/>
            <a:ext cx="6885581" cy="201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Surf Club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Management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Application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250E53A-3179-AC5F-295D-FBCA70F16BD6}"/>
              </a:ext>
            </a:extLst>
          </p:cNvPr>
          <p:cNvCxnSpPr>
            <a:cxnSpLocks/>
          </p:cNvCxnSpPr>
          <p:nvPr/>
        </p:nvCxnSpPr>
        <p:spPr>
          <a:xfrm>
            <a:off x="6059488" y="1366965"/>
            <a:ext cx="0" cy="2018864"/>
          </a:xfrm>
          <a:prstGeom prst="line">
            <a:avLst/>
          </a:prstGeom>
          <a:ln w="28575">
            <a:solidFill>
              <a:srgbClr val="3D4D5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Google Shape;1457;p74">
            <a:extLst>
              <a:ext uri="{FF2B5EF4-FFF2-40B4-BE49-F238E27FC236}">
                <a16:creationId xmlns:a16="http://schemas.microsoft.com/office/drawing/2014/main" id="{04C7013D-77D5-C58F-56DF-4A16AAE2AD5B}"/>
              </a:ext>
            </a:extLst>
          </p:cNvPr>
          <p:cNvSpPr/>
          <p:nvPr/>
        </p:nvSpPr>
        <p:spPr>
          <a:xfrm>
            <a:off x="10195972" y="5048957"/>
            <a:ext cx="3417555" cy="2656990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1463;p74">
            <a:extLst>
              <a:ext uri="{FF2B5EF4-FFF2-40B4-BE49-F238E27FC236}">
                <a16:creationId xmlns:a16="http://schemas.microsoft.com/office/drawing/2014/main" id="{D04EAFB2-3619-1DDC-3970-5FBAE241C94D}"/>
              </a:ext>
            </a:extLst>
          </p:cNvPr>
          <p:cNvSpPr/>
          <p:nvPr/>
        </p:nvSpPr>
        <p:spPr>
          <a:xfrm rot="16200000">
            <a:off x="9119710" y="4347685"/>
            <a:ext cx="3615778" cy="3417556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63;p74">
            <a:extLst>
              <a:ext uri="{FF2B5EF4-FFF2-40B4-BE49-F238E27FC236}">
                <a16:creationId xmlns:a16="http://schemas.microsoft.com/office/drawing/2014/main" id="{E3F53D57-6B86-8480-5A69-E3D707B6176F}"/>
              </a:ext>
            </a:extLst>
          </p:cNvPr>
          <p:cNvSpPr/>
          <p:nvPr/>
        </p:nvSpPr>
        <p:spPr>
          <a:xfrm>
            <a:off x="-2590800" y="5367337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1458;p74">
            <a:extLst>
              <a:ext uri="{FF2B5EF4-FFF2-40B4-BE49-F238E27FC236}">
                <a16:creationId xmlns:a16="http://schemas.microsoft.com/office/drawing/2014/main" id="{44BB5AD7-1B91-8D2A-83DE-EBE2ABD83D11}"/>
              </a:ext>
            </a:extLst>
          </p:cNvPr>
          <p:cNvSpPr/>
          <p:nvPr/>
        </p:nvSpPr>
        <p:spPr>
          <a:xfrm>
            <a:off x="10097220" y="-540406"/>
            <a:ext cx="2480552" cy="1874936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C819B8-4010-21F4-F926-9F73E42E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677" y="0"/>
            <a:ext cx="1898936" cy="133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2C6D2-E221-A862-E37C-961347F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78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Desenvolvido com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Roteamento da parte do cliente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-Router v6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Aplicação responsiva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 a framework Material-UI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UI dinâmico</a:t>
            </a:r>
          </a:p>
          <a:p>
            <a:pPr marL="742950" lvl="1" indent="-28575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Vistas acessíveis consoante o tipo e papel no clube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componentes React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Restrição no acesso às vistas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endParaRPr lang="pt-PT" sz="16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Cliente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AF5AC8-D573-A81D-344D-E676EDF9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07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74877F-327F-DAB4-E0E4-3B96516D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181" y="3141436"/>
            <a:ext cx="6183261" cy="33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uso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react-redux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Contentor de estado global – centralizado na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Permite alteração de estado entre componentes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Renderização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das modificações em real time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178846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Manutenção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Estado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ED183-6420-262B-DD7C-5117475E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104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Cartão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12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3709D15-12D7-4594-EC60-570ADEAF4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9" y="1235527"/>
            <a:ext cx="6885581" cy="47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9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 rot="5400000">
            <a:off x="-702050" y="14339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735549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Importação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/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Exportação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381148" y="3818420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13</a:t>
            </a:fld>
            <a:endParaRPr lang="pt-PT"/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Subtítulo 4">
            <a:extLst>
              <a:ext uri="{FF2B5EF4-FFF2-40B4-BE49-F238E27FC236}">
                <a16:creationId xmlns:a16="http://schemas.microsoft.com/office/drawing/2014/main" id="{756BC828-7EE2-D69F-C136-AF16A83C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2525454"/>
            <a:ext cx="10193367" cy="4432709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sequencialmente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Download de exemplos com dados ficticios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Preenchimento do csv com os dados para importar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Verificação dos identificadores dos utilizadores através da exportação dos mesmos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Continuação da importação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ítulo 4">
            <a:extLst>
              <a:ext uri="{FF2B5EF4-FFF2-40B4-BE49-F238E27FC236}">
                <a16:creationId xmlns:a16="http://schemas.microsoft.com/office/drawing/2014/main" id="{754DC553-6805-CF31-CE35-CD4894779A3F}"/>
              </a:ext>
            </a:extLst>
          </p:cNvPr>
          <p:cNvSpPr txBox="1">
            <a:spLocks/>
          </p:cNvSpPr>
          <p:nvPr/>
        </p:nvSpPr>
        <p:spPr>
          <a:xfrm>
            <a:off x="593553" y="5102171"/>
            <a:ext cx="10193367" cy="4432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Várias vistas oferecem a possibilidade de exportação de dados</a:t>
            </a:r>
          </a:p>
          <a:p>
            <a:pPr algn="l">
              <a:lnSpc>
                <a:spcPct val="100000"/>
              </a:lnSpc>
              <a:buSzPct val="100000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61;p74">
            <a:extLst>
              <a:ext uri="{FF2B5EF4-FFF2-40B4-BE49-F238E27FC236}">
                <a16:creationId xmlns:a16="http://schemas.microsoft.com/office/drawing/2014/main" id="{D2D1B2FD-B3BE-C9A2-F643-6C4255236DF4}"/>
              </a:ext>
            </a:extLst>
          </p:cNvPr>
          <p:cNvSpPr/>
          <p:nvPr/>
        </p:nvSpPr>
        <p:spPr>
          <a:xfrm rot="4324910">
            <a:off x="10942090" y="2308251"/>
            <a:ext cx="3339871" cy="3160289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061EF8A1-D9DB-A437-1077-218927BCC4B6}"/>
              </a:ext>
            </a:extLst>
          </p:cNvPr>
          <p:cNvSpPr/>
          <p:nvPr/>
        </p:nvSpPr>
        <p:spPr>
          <a:xfrm rot="5400000">
            <a:off x="-3128644" y="3201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3;p74">
            <a:extLst>
              <a:ext uri="{FF2B5EF4-FFF2-40B4-BE49-F238E27FC236}">
                <a16:creationId xmlns:a16="http://schemas.microsoft.com/office/drawing/2014/main" id="{75787EDF-FF7F-96CD-CE95-04876C9FC9BF}"/>
              </a:ext>
            </a:extLst>
          </p:cNvPr>
          <p:cNvSpPr/>
          <p:nvPr/>
        </p:nvSpPr>
        <p:spPr>
          <a:xfrm rot="5400000">
            <a:off x="-3426185" y="2439211"/>
            <a:ext cx="9566543" cy="271417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B24596DA-27BE-E6A5-26A2-FDF859963FED}"/>
              </a:ext>
            </a:extLst>
          </p:cNvPr>
          <p:cNvSpPr/>
          <p:nvPr/>
        </p:nvSpPr>
        <p:spPr>
          <a:xfrm rot="6187808">
            <a:off x="-977313" y="-437164"/>
            <a:ext cx="3763883" cy="294445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ACDBD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56;p74">
            <a:extLst>
              <a:ext uri="{FF2B5EF4-FFF2-40B4-BE49-F238E27FC236}">
                <a16:creationId xmlns:a16="http://schemas.microsoft.com/office/drawing/2014/main" id="{B1C0096E-F9DC-46F7-8356-E4DC7EAFD62A}"/>
              </a:ext>
            </a:extLst>
          </p:cNvPr>
          <p:cNvSpPr/>
          <p:nvPr/>
        </p:nvSpPr>
        <p:spPr>
          <a:xfrm rot="8516003">
            <a:off x="9219064" y="5413071"/>
            <a:ext cx="3573785" cy="2322295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456;p74">
            <a:extLst>
              <a:ext uri="{FF2B5EF4-FFF2-40B4-BE49-F238E27FC236}">
                <a16:creationId xmlns:a16="http://schemas.microsoft.com/office/drawing/2014/main" id="{A1DC0FCF-72F1-6D51-F56D-186BBA4114EC}"/>
              </a:ext>
            </a:extLst>
          </p:cNvPr>
          <p:cNvSpPr/>
          <p:nvPr/>
        </p:nvSpPr>
        <p:spPr>
          <a:xfrm rot="8516003">
            <a:off x="9897076" y="5138610"/>
            <a:ext cx="1433457" cy="699454"/>
          </a:xfrm>
          <a:custGeom>
            <a:avLst/>
            <a:gdLst/>
            <a:ahLst/>
            <a:cxnLst/>
            <a:rect l="l" t="t" r="r" b="b"/>
            <a:pathLst>
              <a:path w="71719" h="46604" extrusionOk="0">
                <a:moveTo>
                  <a:pt x="29382" y="0"/>
                </a:moveTo>
                <a:cubicBezTo>
                  <a:pt x="11785" y="0"/>
                  <a:pt x="3670" y="13663"/>
                  <a:pt x="3670" y="13663"/>
                </a:cubicBezTo>
                <a:cubicBezTo>
                  <a:pt x="1" y="19267"/>
                  <a:pt x="1568" y="26839"/>
                  <a:pt x="7206" y="30509"/>
                </a:cubicBezTo>
                <a:cubicBezTo>
                  <a:pt x="9266" y="31845"/>
                  <a:pt x="11583" y="32485"/>
                  <a:pt x="13864" y="32485"/>
                </a:cubicBezTo>
                <a:cubicBezTo>
                  <a:pt x="14315" y="32485"/>
                  <a:pt x="14765" y="32460"/>
                  <a:pt x="15211" y="32410"/>
                </a:cubicBezTo>
                <a:cubicBezTo>
                  <a:pt x="16145" y="32310"/>
                  <a:pt x="17046" y="32110"/>
                  <a:pt x="17913" y="31776"/>
                </a:cubicBezTo>
                <a:cubicBezTo>
                  <a:pt x="19417" y="31509"/>
                  <a:pt x="20791" y="31392"/>
                  <a:pt x="22045" y="31392"/>
                </a:cubicBezTo>
                <a:cubicBezTo>
                  <a:pt x="28943" y="31392"/>
                  <a:pt x="32211" y="34950"/>
                  <a:pt x="33424" y="36813"/>
                </a:cubicBezTo>
                <a:cubicBezTo>
                  <a:pt x="33591" y="37113"/>
                  <a:pt x="33758" y="37414"/>
                  <a:pt x="33925" y="37647"/>
                </a:cubicBezTo>
                <a:lnTo>
                  <a:pt x="34058" y="37914"/>
                </a:lnTo>
                <a:lnTo>
                  <a:pt x="34092" y="37881"/>
                </a:lnTo>
                <a:cubicBezTo>
                  <a:pt x="35526" y="40049"/>
                  <a:pt x="37394" y="41984"/>
                  <a:pt x="39696" y="43485"/>
                </a:cubicBezTo>
                <a:cubicBezTo>
                  <a:pt x="42915" y="45595"/>
                  <a:pt x="46532" y="46603"/>
                  <a:pt x="50107" y="46603"/>
                </a:cubicBezTo>
                <a:cubicBezTo>
                  <a:pt x="56310" y="46603"/>
                  <a:pt x="62387" y="43567"/>
                  <a:pt x="66048" y="37981"/>
                </a:cubicBezTo>
                <a:cubicBezTo>
                  <a:pt x="71718" y="29208"/>
                  <a:pt x="69250" y="17399"/>
                  <a:pt x="60444" y="11662"/>
                </a:cubicBezTo>
                <a:cubicBezTo>
                  <a:pt x="60010" y="11362"/>
                  <a:pt x="59543" y="11061"/>
                  <a:pt x="59076" y="10828"/>
                </a:cubicBezTo>
                <a:cubicBezTo>
                  <a:pt x="47169" y="2776"/>
                  <a:pt x="37312" y="0"/>
                  <a:pt x="29382" y="0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96;p37">
            <a:extLst>
              <a:ext uri="{FF2B5EF4-FFF2-40B4-BE49-F238E27FC236}">
                <a16:creationId xmlns:a16="http://schemas.microsoft.com/office/drawing/2014/main" id="{6F80C132-B390-6458-195D-9AF8B7675B12}"/>
              </a:ext>
            </a:extLst>
          </p:cNvPr>
          <p:cNvSpPr txBox="1">
            <a:spLocks/>
          </p:cNvSpPr>
          <p:nvPr/>
        </p:nvSpPr>
        <p:spPr>
          <a:xfrm>
            <a:off x="3883481" y="3113223"/>
            <a:ext cx="4425037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Demonstração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16" name="Google Shape;1463;p74">
            <a:extLst>
              <a:ext uri="{FF2B5EF4-FFF2-40B4-BE49-F238E27FC236}">
                <a16:creationId xmlns:a16="http://schemas.microsoft.com/office/drawing/2014/main" id="{B2E1E741-343A-E17F-A716-BF7EC1D36A60}"/>
              </a:ext>
            </a:extLst>
          </p:cNvPr>
          <p:cNvSpPr/>
          <p:nvPr/>
        </p:nvSpPr>
        <p:spPr>
          <a:xfrm flipH="1">
            <a:off x="9593942" y="4558296"/>
            <a:ext cx="2598056" cy="258998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4468D3-E113-4D57-9D7F-97EA6A0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9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10464517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Associar documentos relevantes aos membros do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Sistema de pagamento de quotas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Por referência multibanco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MBWay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Trabalho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futuro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A3A7D-DE13-20F0-1ED2-B869951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15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868BD72E-14C6-F1CE-0210-8365A1471FE0}"/>
              </a:ext>
            </a:extLst>
          </p:cNvPr>
          <p:cNvSpPr/>
          <p:nvPr/>
        </p:nvSpPr>
        <p:spPr>
          <a:xfrm>
            <a:off x="-702050" y="3759200"/>
            <a:ext cx="4591879" cy="3098801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60;p74">
            <a:extLst>
              <a:ext uri="{FF2B5EF4-FFF2-40B4-BE49-F238E27FC236}">
                <a16:creationId xmlns:a16="http://schemas.microsoft.com/office/drawing/2014/main" id="{EDB94DD4-8B19-0209-AA18-48791931E0EA}"/>
              </a:ext>
            </a:extLst>
          </p:cNvPr>
          <p:cNvSpPr/>
          <p:nvPr/>
        </p:nvSpPr>
        <p:spPr>
          <a:xfrm rot="9642873">
            <a:off x="-670029" y="3110519"/>
            <a:ext cx="4508671" cy="4642886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8;p74">
            <a:extLst>
              <a:ext uri="{FF2B5EF4-FFF2-40B4-BE49-F238E27FC236}">
                <a16:creationId xmlns:a16="http://schemas.microsoft.com/office/drawing/2014/main" id="{D191D05E-53C9-4120-EE71-51D18CFCDB56}"/>
              </a:ext>
            </a:extLst>
          </p:cNvPr>
          <p:cNvSpPr/>
          <p:nvPr/>
        </p:nvSpPr>
        <p:spPr>
          <a:xfrm>
            <a:off x="11209933" y="361122"/>
            <a:ext cx="1590504" cy="1704731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9;p74">
            <a:extLst>
              <a:ext uri="{FF2B5EF4-FFF2-40B4-BE49-F238E27FC236}">
                <a16:creationId xmlns:a16="http://schemas.microsoft.com/office/drawing/2014/main" id="{CE7FDC4A-4E5D-AE92-4193-DD444C865777}"/>
              </a:ext>
            </a:extLst>
          </p:cNvPr>
          <p:cNvSpPr/>
          <p:nvPr/>
        </p:nvSpPr>
        <p:spPr>
          <a:xfrm>
            <a:off x="10555357" y="-1207311"/>
            <a:ext cx="3290443" cy="2464043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ACDB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839DCAB4-8AB1-09C5-9749-51F6AAB41AF4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4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Interface visual que facilite a análise e filtragem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Interação de membros do clube sem intervenção imediata dos administradores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cartão de membro com QRcode a utilizar em lojas para descontos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pt-PT" sz="5000" b="1" i="0" u="none" strike="noStrike" kern="0" cap="none" spc="0" normalizeH="0" baseline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Motivação</a:t>
            </a: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ADDB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AD933-E960-FB6A-4DC4-C41CDA8D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31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959" y="2601118"/>
            <a:ext cx="7401241" cy="2264605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Desenvolvimento de uma aplicação Web para gestão dos membros de um clube de surf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Permitir a gestão de quotas, desportos praticados e eventos organizados pelo clube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digital para aplicação de descontos em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automáticas por email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5E9F3F82-83AB-94B9-0DBF-3C54F3C19F86}"/>
              </a:ext>
            </a:extLst>
          </p:cNvPr>
          <p:cNvSpPr txBox="1">
            <a:spLocks/>
          </p:cNvSpPr>
          <p:nvPr/>
        </p:nvSpPr>
        <p:spPr>
          <a:xfrm>
            <a:off x="1818959" y="181266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lang="pt-PT" b="1" kern="0" dirty="0">
                <a:solidFill>
                  <a:srgbClr val="3D4D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kumimoji="0" lang="pt-PT" sz="5000" b="1" i="0" u="none" strike="noStrike" kern="0" cap="none" spc="0" normalizeH="0" baseline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4276997B-0BD4-162E-DB26-8526791DDE0F}"/>
              </a:ext>
            </a:extLst>
          </p:cNvPr>
          <p:cNvSpPr/>
          <p:nvPr/>
        </p:nvSpPr>
        <p:spPr>
          <a:xfrm rot="10800000">
            <a:off x="7821261" y="-1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458;p74">
            <a:extLst>
              <a:ext uri="{FF2B5EF4-FFF2-40B4-BE49-F238E27FC236}">
                <a16:creationId xmlns:a16="http://schemas.microsoft.com/office/drawing/2014/main" id="{3652B72F-A6BE-112F-AEC4-3B05341B103C}"/>
              </a:ext>
            </a:extLst>
          </p:cNvPr>
          <p:cNvSpPr/>
          <p:nvPr/>
        </p:nvSpPr>
        <p:spPr>
          <a:xfrm>
            <a:off x="7821261" y="445718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7;p74">
            <a:extLst>
              <a:ext uri="{FF2B5EF4-FFF2-40B4-BE49-F238E27FC236}">
                <a16:creationId xmlns:a16="http://schemas.microsoft.com/office/drawing/2014/main" id="{70523ADB-672F-8351-FC00-7E5719ADCB16}"/>
              </a:ext>
            </a:extLst>
          </p:cNvPr>
          <p:cNvSpPr/>
          <p:nvPr/>
        </p:nvSpPr>
        <p:spPr>
          <a:xfrm>
            <a:off x="10006630" y="4865724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61;p74">
            <a:extLst>
              <a:ext uri="{FF2B5EF4-FFF2-40B4-BE49-F238E27FC236}">
                <a16:creationId xmlns:a16="http://schemas.microsoft.com/office/drawing/2014/main" id="{23BD3530-BEC0-C1FB-DB60-448B01E7615C}"/>
              </a:ext>
            </a:extLst>
          </p:cNvPr>
          <p:cNvSpPr/>
          <p:nvPr/>
        </p:nvSpPr>
        <p:spPr>
          <a:xfrm rot="16200000">
            <a:off x="95734" y="-95735"/>
            <a:ext cx="1655760" cy="1847227"/>
          </a:xfrm>
          <a:custGeom>
            <a:avLst/>
            <a:gdLst/>
            <a:ahLst/>
            <a:cxnLst/>
            <a:rect l="l" t="t" r="r" b="b"/>
            <a:pathLst>
              <a:path w="71370" h="79623" extrusionOk="0">
                <a:moveTo>
                  <a:pt x="609" y="0"/>
                </a:moveTo>
                <a:cubicBezTo>
                  <a:pt x="1" y="10578"/>
                  <a:pt x="2949" y="24438"/>
                  <a:pt x="14925" y="26627"/>
                </a:cubicBezTo>
                <a:cubicBezTo>
                  <a:pt x="21642" y="27873"/>
                  <a:pt x="28998" y="28116"/>
                  <a:pt x="35168" y="31399"/>
                </a:cubicBezTo>
                <a:cubicBezTo>
                  <a:pt x="51734" y="40274"/>
                  <a:pt x="28512" y="60791"/>
                  <a:pt x="40214" y="72828"/>
                </a:cubicBezTo>
                <a:cubicBezTo>
                  <a:pt x="44913" y="77681"/>
                  <a:pt x="50938" y="79622"/>
                  <a:pt x="57153" y="79622"/>
                </a:cubicBezTo>
                <a:cubicBezTo>
                  <a:pt x="61953" y="79622"/>
                  <a:pt x="66866" y="78464"/>
                  <a:pt x="71370" y="76597"/>
                </a:cubicBezTo>
                <a:lnTo>
                  <a:pt x="71370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63;p74">
            <a:extLst>
              <a:ext uri="{FF2B5EF4-FFF2-40B4-BE49-F238E27FC236}">
                <a16:creationId xmlns:a16="http://schemas.microsoft.com/office/drawing/2014/main" id="{4579D2A2-EB27-A7CE-84EF-AEC0C78021E7}"/>
              </a:ext>
            </a:extLst>
          </p:cNvPr>
          <p:cNvSpPr/>
          <p:nvPr/>
        </p:nvSpPr>
        <p:spPr>
          <a:xfrm>
            <a:off x="-253102" y="6269981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4DED2-B005-A152-E611-38AB4224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1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SzPct val="100000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Existem 3 tipos de papéis no clube: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 do clube 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Subdividido em utilizador e empresa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Utilizador mas com acesso total às funcionalidades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Candidato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Papéis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membros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4</a:t>
            </a:fld>
            <a:endParaRPr lang="pt-PT"/>
          </a:p>
        </p:txBody>
      </p:sp>
      <p:sp>
        <p:nvSpPr>
          <p:cNvPr id="8" name="Google Shape;1463;p74">
            <a:extLst>
              <a:ext uri="{FF2B5EF4-FFF2-40B4-BE49-F238E27FC236}">
                <a16:creationId xmlns:a16="http://schemas.microsoft.com/office/drawing/2014/main" id="{66C0D42B-FFCA-DD53-6A50-E608AAC9D2BE}"/>
              </a:ext>
            </a:extLst>
          </p:cNvPr>
          <p:cNvSpPr/>
          <p:nvPr/>
        </p:nvSpPr>
        <p:spPr>
          <a:xfrm rot="10800000">
            <a:off x="7966405" y="-641074"/>
            <a:ext cx="4370739" cy="4131129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458;p74">
            <a:extLst>
              <a:ext uri="{FF2B5EF4-FFF2-40B4-BE49-F238E27FC236}">
                <a16:creationId xmlns:a16="http://schemas.microsoft.com/office/drawing/2014/main" id="{D36992E8-2890-D9E9-D439-B2AE907A3E9E}"/>
              </a:ext>
            </a:extLst>
          </p:cNvPr>
          <p:cNvSpPr/>
          <p:nvPr/>
        </p:nvSpPr>
        <p:spPr>
          <a:xfrm>
            <a:off x="7966405" y="-195355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7;p74">
            <a:extLst>
              <a:ext uri="{FF2B5EF4-FFF2-40B4-BE49-F238E27FC236}">
                <a16:creationId xmlns:a16="http://schemas.microsoft.com/office/drawing/2014/main" id="{3B55D69C-6397-FF60-2DD4-B320AC355AA0}"/>
              </a:ext>
            </a:extLst>
          </p:cNvPr>
          <p:cNvSpPr/>
          <p:nvPr/>
        </p:nvSpPr>
        <p:spPr>
          <a:xfrm>
            <a:off x="10151774" y="4224651"/>
            <a:ext cx="3870905" cy="3051251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463;p74">
            <a:extLst>
              <a:ext uri="{FF2B5EF4-FFF2-40B4-BE49-F238E27FC236}">
                <a16:creationId xmlns:a16="http://schemas.microsoft.com/office/drawing/2014/main" id="{26E0C3C7-F842-F5EC-FEB0-72471A2DC46F}"/>
              </a:ext>
            </a:extLst>
          </p:cNvPr>
          <p:cNvSpPr/>
          <p:nvPr/>
        </p:nvSpPr>
        <p:spPr>
          <a:xfrm>
            <a:off x="-107958" y="5360596"/>
            <a:ext cx="8686799" cy="2137232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84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1"/>
            <a:ext cx="9314443" cy="50179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membros (utilizadores e empresas), candidaturas, quotas, eventos, desportos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Respetivas atualizações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Associação dos membros atletas presentes na federação e os seus respetivos desportos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Criação de um cartão de membro digital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Permite obtenção de descontos em determinadas empresas parceiras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Notificações por email de novos eventos e aprovação de candidatura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Análise de dados para fins estatísticos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Contactar administração através da aplicação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e exportação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Reset da password e mudança das credenciais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Funcionalidades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39F8F-4494-393C-5044-01D4A580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Visão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</a:t>
            </a: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Geral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8ACF4A-A3DF-F46E-4319-8AA4C34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6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5FC1AA-5076-3FF0-A9AE-BFA999825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77" y="1465869"/>
            <a:ext cx="7010326" cy="392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931444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Disponibiliza uma Web API</a:t>
            </a:r>
          </a:p>
          <a:p>
            <a:pPr marL="800100" lvl="1" indent="-342900" algn="l">
              <a:lnSpc>
                <a:spcPct val="10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Implementa a lógica e acesso a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da framework express para a definição e implementação dos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Utilização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armazenamento de dados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Contém um estrutura modular para que a adição de novas funcionalidades seja simples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Servidor</a:t>
            </a:r>
            <a:endParaRPr kumimoji="0" lang="en-US" sz="5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441112" y="4410166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C6F999-F5AE-2F2D-2A38-E186FBF7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7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16559D3-1317-0D45-01B7-74C5BFE4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64" y="4365996"/>
            <a:ext cx="6782830" cy="180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0BBF98B1-EA66-EABA-F256-D9EE9AB32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4" y="1256732"/>
            <a:ext cx="8710103" cy="47364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Realizado com o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PassportJs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Implementa uma estratégia local baseada em username e password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Autenticação guardada na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Diferentes membros têm diferentes autorizações, consoante o seu papel no clube e a sua relação com a administração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Administradores têm permissão para aceder a todos os endpoints</a:t>
            </a:r>
          </a:p>
          <a:p>
            <a:pPr marL="342900" indent="-342900" algn="l">
              <a:lnSpc>
                <a:spcPct val="100000"/>
              </a:lnSpc>
              <a:buSzPct val="100000"/>
              <a:buFont typeface="Tahoma" panose="020B0604030504040204" pitchFamily="34" charset="0"/>
              <a:buChar char="●"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Membros não administrativos, podem apenas aceder aos endpoints relacionados com eles próprios </a:t>
            </a: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Autenticação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e </a:t>
            </a:r>
            <a:r>
              <a:rPr kumimoji="0" lang="en-US" sz="4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Autorização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3D4D5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Commissioner ExtraBold"/>
            </a:endParaRP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>
            <a:off x="8872199" y="-179614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3D4D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457;p74">
            <a:extLst>
              <a:ext uri="{FF2B5EF4-FFF2-40B4-BE49-F238E27FC236}">
                <a16:creationId xmlns:a16="http://schemas.microsoft.com/office/drawing/2014/main" id="{D5B91189-D1FE-9273-BC8A-9C82DECCA2E3}"/>
              </a:ext>
            </a:extLst>
          </p:cNvPr>
          <p:cNvSpPr/>
          <p:nvPr/>
        </p:nvSpPr>
        <p:spPr>
          <a:xfrm rot="10191456">
            <a:off x="10056522" y="580606"/>
            <a:ext cx="2411496" cy="1900868"/>
          </a:xfrm>
          <a:custGeom>
            <a:avLst/>
            <a:gdLst/>
            <a:ahLst/>
            <a:cxnLst/>
            <a:rect l="l" t="t" r="r" b="b"/>
            <a:pathLst>
              <a:path w="39363" h="31028" extrusionOk="0">
                <a:moveTo>
                  <a:pt x="21078" y="1"/>
                </a:moveTo>
                <a:cubicBezTo>
                  <a:pt x="18634" y="1"/>
                  <a:pt x="16478" y="1773"/>
                  <a:pt x="15979" y="4271"/>
                </a:cubicBezTo>
                <a:cubicBezTo>
                  <a:pt x="15946" y="4537"/>
                  <a:pt x="15912" y="4838"/>
                  <a:pt x="15912" y="5104"/>
                </a:cubicBezTo>
                <a:lnTo>
                  <a:pt x="15912" y="5305"/>
                </a:lnTo>
                <a:cubicBezTo>
                  <a:pt x="15846" y="6272"/>
                  <a:pt x="15379" y="10008"/>
                  <a:pt x="9708" y="11342"/>
                </a:cubicBezTo>
                <a:cubicBezTo>
                  <a:pt x="5438" y="11776"/>
                  <a:pt x="1802" y="14945"/>
                  <a:pt x="1002" y="19348"/>
                </a:cubicBezTo>
                <a:cubicBezTo>
                  <a:pt x="1" y="24685"/>
                  <a:pt x="3570" y="29856"/>
                  <a:pt x="8907" y="30856"/>
                </a:cubicBezTo>
                <a:cubicBezTo>
                  <a:pt x="9518" y="30972"/>
                  <a:pt x="10126" y="31028"/>
                  <a:pt x="10725" y="31028"/>
                </a:cubicBezTo>
                <a:cubicBezTo>
                  <a:pt x="13752" y="31028"/>
                  <a:pt x="16548" y="29604"/>
                  <a:pt x="18414" y="27320"/>
                </a:cubicBezTo>
                <a:cubicBezTo>
                  <a:pt x="19014" y="26520"/>
                  <a:pt x="19515" y="25653"/>
                  <a:pt x="19915" y="24685"/>
                </a:cubicBezTo>
                <a:cubicBezTo>
                  <a:pt x="21857" y="21834"/>
                  <a:pt x="25742" y="17659"/>
                  <a:pt x="31816" y="17659"/>
                </a:cubicBezTo>
                <a:cubicBezTo>
                  <a:pt x="32210" y="17659"/>
                  <a:pt x="32613" y="17677"/>
                  <a:pt x="33024" y="17714"/>
                </a:cubicBezTo>
                <a:cubicBezTo>
                  <a:pt x="33258" y="17780"/>
                  <a:pt x="33425" y="17847"/>
                  <a:pt x="33625" y="17880"/>
                </a:cubicBezTo>
                <a:cubicBezTo>
                  <a:pt x="33909" y="17934"/>
                  <a:pt x="34192" y="17960"/>
                  <a:pt x="34471" y="17960"/>
                </a:cubicBezTo>
                <a:cubicBezTo>
                  <a:pt x="36614" y="17960"/>
                  <a:pt x="38515" y="16432"/>
                  <a:pt x="38929" y="14278"/>
                </a:cubicBezTo>
                <a:cubicBezTo>
                  <a:pt x="39362" y="11809"/>
                  <a:pt x="37761" y="9441"/>
                  <a:pt x="35293" y="8974"/>
                </a:cubicBezTo>
                <a:cubicBezTo>
                  <a:pt x="34999" y="8913"/>
                  <a:pt x="34710" y="8883"/>
                  <a:pt x="34425" y="8883"/>
                </a:cubicBezTo>
                <a:cubicBezTo>
                  <a:pt x="33934" y="8883"/>
                  <a:pt x="33456" y="8972"/>
                  <a:pt x="32991" y="9141"/>
                </a:cubicBezTo>
                <a:cubicBezTo>
                  <a:pt x="32529" y="9216"/>
                  <a:pt x="31929" y="9288"/>
                  <a:pt x="31278" y="9288"/>
                </a:cubicBezTo>
                <a:cubicBezTo>
                  <a:pt x="29341" y="9288"/>
                  <a:pt x="26944" y="8658"/>
                  <a:pt x="26320" y="5638"/>
                </a:cubicBezTo>
                <a:cubicBezTo>
                  <a:pt x="26587" y="3103"/>
                  <a:pt x="24785" y="601"/>
                  <a:pt x="22083" y="101"/>
                </a:cubicBezTo>
                <a:cubicBezTo>
                  <a:pt x="21745" y="33"/>
                  <a:pt x="21409" y="1"/>
                  <a:pt x="21078" y="1"/>
                </a:cubicBez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463;p74">
            <a:extLst>
              <a:ext uri="{FF2B5EF4-FFF2-40B4-BE49-F238E27FC236}">
                <a16:creationId xmlns:a16="http://schemas.microsoft.com/office/drawing/2014/main" id="{9FBE7827-AFF9-E943-D4D6-469993A3A5E2}"/>
              </a:ext>
            </a:extLst>
          </p:cNvPr>
          <p:cNvSpPr/>
          <p:nvPr/>
        </p:nvSpPr>
        <p:spPr>
          <a:xfrm rot="18140219">
            <a:off x="8670966" y="4410165"/>
            <a:ext cx="3874663" cy="3662248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noFill/>
          <a:ln>
            <a:solidFill>
              <a:srgbClr val="3D4D5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BBD88-A4E5-6147-9010-7F2FA63B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83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3;p74">
            <a:extLst>
              <a:ext uri="{FF2B5EF4-FFF2-40B4-BE49-F238E27FC236}">
                <a16:creationId xmlns:a16="http://schemas.microsoft.com/office/drawing/2014/main" id="{643C1A7C-0827-BEE8-C235-6F25C8D9BCB5}"/>
              </a:ext>
            </a:extLst>
          </p:cNvPr>
          <p:cNvSpPr/>
          <p:nvPr/>
        </p:nvSpPr>
        <p:spPr>
          <a:xfrm>
            <a:off x="-702050" y="4373217"/>
            <a:ext cx="3536281" cy="2484784"/>
          </a:xfrm>
          <a:custGeom>
            <a:avLst/>
            <a:gdLst/>
            <a:ahLst/>
            <a:cxnLst/>
            <a:rect l="l" t="t" r="r" b="b"/>
            <a:pathLst>
              <a:path w="119881" h="113309" extrusionOk="0">
                <a:moveTo>
                  <a:pt x="20594" y="1"/>
                </a:moveTo>
                <a:cubicBezTo>
                  <a:pt x="16552" y="1"/>
                  <a:pt x="12368" y="1147"/>
                  <a:pt x="9149" y="2790"/>
                </a:cubicBezTo>
                <a:cubicBezTo>
                  <a:pt x="5471" y="4675"/>
                  <a:pt x="1915" y="7836"/>
                  <a:pt x="0" y="11605"/>
                </a:cubicBezTo>
                <a:lnTo>
                  <a:pt x="0" y="113308"/>
                </a:lnTo>
                <a:lnTo>
                  <a:pt x="117935" y="113308"/>
                </a:lnTo>
                <a:cubicBezTo>
                  <a:pt x="117935" y="113308"/>
                  <a:pt x="119881" y="98901"/>
                  <a:pt x="102008" y="94250"/>
                </a:cubicBezTo>
                <a:cubicBezTo>
                  <a:pt x="89485" y="90968"/>
                  <a:pt x="95139" y="77472"/>
                  <a:pt x="92190" y="68141"/>
                </a:cubicBezTo>
                <a:cubicBezTo>
                  <a:pt x="88773" y="57366"/>
                  <a:pt x="78869" y="50808"/>
                  <a:pt x="68440" y="50808"/>
                </a:cubicBezTo>
                <a:cubicBezTo>
                  <a:pt x="64953" y="50808"/>
                  <a:pt x="61407" y="51541"/>
                  <a:pt x="58025" y="53095"/>
                </a:cubicBezTo>
                <a:cubicBezTo>
                  <a:pt x="53166" y="55347"/>
                  <a:pt x="45940" y="60409"/>
                  <a:pt x="39678" y="60409"/>
                </a:cubicBezTo>
                <a:cubicBezTo>
                  <a:pt x="37911" y="60409"/>
                  <a:pt x="36220" y="60005"/>
                  <a:pt x="34681" y="59022"/>
                </a:cubicBezTo>
                <a:cubicBezTo>
                  <a:pt x="26323" y="53703"/>
                  <a:pt x="32341" y="38991"/>
                  <a:pt x="33770" y="31635"/>
                </a:cubicBezTo>
                <a:cubicBezTo>
                  <a:pt x="35381" y="23459"/>
                  <a:pt x="36900" y="14249"/>
                  <a:pt x="32858" y="6498"/>
                </a:cubicBezTo>
                <a:cubicBezTo>
                  <a:pt x="30386" y="1757"/>
                  <a:pt x="25599" y="1"/>
                  <a:pt x="20594" y="1"/>
                </a:cubicBezTo>
                <a:close/>
              </a:path>
            </a:pathLst>
          </a:custGeom>
          <a:solidFill>
            <a:srgbClr val="3F4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96;p37">
            <a:extLst>
              <a:ext uri="{FF2B5EF4-FFF2-40B4-BE49-F238E27FC236}">
                <a16:creationId xmlns:a16="http://schemas.microsoft.com/office/drawing/2014/main" id="{3D7AB695-BD0C-4E75-8783-E697EBED0E05}"/>
              </a:ext>
            </a:extLst>
          </p:cNvPr>
          <p:cNvSpPr txBox="1">
            <a:spLocks/>
          </p:cNvSpPr>
          <p:nvPr/>
        </p:nvSpPr>
        <p:spPr>
          <a:xfrm>
            <a:off x="593554" y="383132"/>
            <a:ext cx="6885581" cy="63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ommissioner"/>
              <a:buNone/>
              <a:defRPr sz="50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Barlow SemiBold"/>
              <a:buNone/>
              <a:defRPr sz="52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4A4A"/>
              </a:buClr>
              <a:buSzPts val="5200"/>
              <a:buFont typeface="Commissioner"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 dirty="0" err="1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Modelo</a:t>
            </a:r>
            <a:r>
              <a:rPr kumimoji="0" lang="en-US" sz="5000" b="1" i="0" u="none" strike="noStrike" kern="0" cap="none" spc="0" normalizeH="0" baseline="0" noProof="0" dirty="0">
                <a:ln>
                  <a:noFill/>
                </a:ln>
                <a:solidFill>
                  <a:srgbClr val="3D4D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ommissioner ExtraBold"/>
              </a:rPr>
              <a:t> de dados</a:t>
            </a:r>
          </a:p>
        </p:txBody>
      </p:sp>
      <p:sp>
        <p:nvSpPr>
          <p:cNvPr id="9" name="Google Shape;1460;p74">
            <a:extLst>
              <a:ext uri="{FF2B5EF4-FFF2-40B4-BE49-F238E27FC236}">
                <a16:creationId xmlns:a16="http://schemas.microsoft.com/office/drawing/2014/main" id="{D1F998ED-C0F8-F98C-374B-0151B38AD950}"/>
              </a:ext>
            </a:extLst>
          </p:cNvPr>
          <p:cNvSpPr/>
          <p:nvPr/>
        </p:nvSpPr>
        <p:spPr>
          <a:xfrm rot="9642873">
            <a:off x="-447547" y="3897933"/>
            <a:ext cx="3472201" cy="3722914"/>
          </a:xfrm>
          <a:custGeom>
            <a:avLst/>
            <a:gdLst/>
            <a:ahLst/>
            <a:cxnLst/>
            <a:rect l="l" t="t" r="r" b="b"/>
            <a:pathLst>
              <a:path w="146265" h="156112" extrusionOk="0">
                <a:moveTo>
                  <a:pt x="5411" y="0"/>
                </a:moveTo>
                <a:cubicBezTo>
                  <a:pt x="5411" y="0"/>
                  <a:pt x="1" y="28329"/>
                  <a:pt x="20548" y="36870"/>
                </a:cubicBezTo>
                <a:cubicBezTo>
                  <a:pt x="24058" y="38329"/>
                  <a:pt x="27694" y="38893"/>
                  <a:pt x="31373" y="38893"/>
                </a:cubicBezTo>
                <a:cubicBezTo>
                  <a:pt x="43912" y="38893"/>
                  <a:pt x="56943" y="32338"/>
                  <a:pt x="67152" y="32338"/>
                </a:cubicBezTo>
                <a:cubicBezTo>
                  <a:pt x="71479" y="32338"/>
                  <a:pt x="75300" y="33516"/>
                  <a:pt x="78361" y="36870"/>
                </a:cubicBezTo>
                <a:cubicBezTo>
                  <a:pt x="90793" y="50426"/>
                  <a:pt x="72190" y="65958"/>
                  <a:pt x="96993" y="74500"/>
                </a:cubicBezTo>
                <a:cubicBezTo>
                  <a:pt x="105899" y="77600"/>
                  <a:pt x="114015" y="83740"/>
                  <a:pt x="115717" y="93497"/>
                </a:cubicBezTo>
                <a:cubicBezTo>
                  <a:pt x="117814" y="105503"/>
                  <a:pt x="109060" y="112403"/>
                  <a:pt x="105504" y="122646"/>
                </a:cubicBezTo>
                <a:cubicBezTo>
                  <a:pt x="103559" y="128148"/>
                  <a:pt x="104744" y="135078"/>
                  <a:pt x="107024" y="140245"/>
                </a:cubicBezTo>
                <a:cubicBezTo>
                  <a:pt x="109699" y="146294"/>
                  <a:pt x="114501" y="151218"/>
                  <a:pt x="120580" y="153832"/>
                </a:cubicBezTo>
                <a:cubicBezTo>
                  <a:pt x="124167" y="155413"/>
                  <a:pt x="128027" y="156081"/>
                  <a:pt x="131918" y="156112"/>
                </a:cubicBezTo>
                <a:cubicBezTo>
                  <a:pt x="133438" y="156112"/>
                  <a:pt x="146265" y="155200"/>
                  <a:pt x="146265" y="153650"/>
                </a:cubicBezTo>
                <a:lnTo>
                  <a:pt x="146265" y="0"/>
                </a:lnTo>
                <a:close/>
              </a:path>
            </a:pathLst>
          </a:custGeom>
          <a:solidFill>
            <a:srgbClr val="ACDB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459;p74">
            <a:extLst>
              <a:ext uri="{FF2B5EF4-FFF2-40B4-BE49-F238E27FC236}">
                <a16:creationId xmlns:a16="http://schemas.microsoft.com/office/drawing/2014/main" id="{9F8BE949-C935-C8B4-DDD3-C528C8246C5D}"/>
              </a:ext>
            </a:extLst>
          </p:cNvPr>
          <p:cNvSpPr/>
          <p:nvPr/>
        </p:nvSpPr>
        <p:spPr>
          <a:xfrm>
            <a:off x="10555358" y="-719069"/>
            <a:ext cx="2534024" cy="1975801"/>
          </a:xfrm>
          <a:custGeom>
            <a:avLst/>
            <a:gdLst/>
            <a:ahLst/>
            <a:cxnLst/>
            <a:rect l="l" t="t" r="r" b="b"/>
            <a:pathLst>
              <a:path w="97966" h="76385" fill="none" extrusionOk="0">
                <a:moveTo>
                  <a:pt x="608" y="34743"/>
                </a:moveTo>
                <a:cubicBezTo>
                  <a:pt x="973" y="28967"/>
                  <a:pt x="3769" y="23618"/>
                  <a:pt x="8207" y="19849"/>
                </a:cubicBezTo>
                <a:cubicBezTo>
                  <a:pt x="17083" y="12402"/>
                  <a:pt x="36931" y="0"/>
                  <a:pt x="62707" y="10396"/>
                </a:cubicBezTo>
                <a:cubicBezTo>
                  <a:pt x="97966" y="24590"/>
                  <a:pt x="91734" y="64925"/>
                  <a:pt x="64895" y="73771"/>
                </a:cubicBezTo>
                <a:cubicBezTo>
                  <a:pt x="56962" y="76385"/>
                  <a:pt x="49028" y="75594"/>
                  <a:pt x="42463" y="70275"/>
                </a:cubicBezTo>
                <a:cubicBezTo>
                  <a:pt x="37812" y="66506"/>
                  <a:pt x="35107" y="61126"/>
                  <a:pt x="31004" y="56901"/>
                </a:cubicBezTo>
                <a:cubicBezTo>
                  <a:pt x="27296" y="53071"/>
                  <a:pt x="23526" y="53132"/>
                  <a:pt x="18390" y="52706"/>
                </a:cubicBezTo>
                <a:cubicBezTo>
                  <a:pt x="8602" y="51916"/>
                  <a:pt x="0" y="45199"/>
                  <a:pt x="608" y="34743"/>
                </a:cubicBezTo>
                <a:close/>
              </a:path>
            </a:pathLst>
          </a:custGeom>
          <a:noFill/>
          <a:ln w="9875" cap="rnd" cmpd="sng">
            <a:solidFill>
              <a:srgbClr val="3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58;p74">
            <a:extLst>
              <a:ext uri="{FF2B5EF4-FFF2-40B4-BE49-F238E27FC236}">
                <a16:creationId xmlns:a16="http://schemas.microsoft.com/office/drawing/2014/main" id="{633FD01B-ABC4-69D0-7AAC-909B3022F502}"/>
              </a:ext>
            </a:extLst>
          </p:cNvPr>
          <p:cNvSpPr/>
          <p:nvPr/>
        </p:nvSpPr>
        <p:spPr>
          <a:xfrm>
            <a:off x="11209933" y="698909"/>
            <a:ext cx="1224873" cy="1366944"/>
          </a:xfrm>
          <a:custGeom>
            <a:avLst/>
            <a:gdLst/>
            <a:ahLst/>
            <a:cxnLst/>
            <a:rect l="l" t="t" r="r" b="b"/>
            <a:pathLst>
              <a:path w="77206" h="86161" extrusionOk="0">
                <a:moveTo>
                  <a:pt x="43626" y="0"/>
                </a:moveTo>
                <a:cubicBezTo>
                  <a:pt x="31498" y="0"/>
                  <a:pt x="18907" y="6868"/>
                  <a:pt x="11551" y="22967"/>
                </a:cubicBezTo>
                <a:cubicBezTo>
                  <a:pt x="1" y="48195"/>
                  <a:pt x="11521" y="68591"/>
                  <a:pt x="18542" y="77801"/>
                </a:cubicBezTo>
                <a:cubicBezTo>
                  <a:pt x="22068" y="82421"/>
                  <a:pt x="27266" y="85460"/>
                  <a:pt x="33041" y="86068"/>
                </a:cubicBezTo>
                <a:cubicBezTo>
                  <a:pt x="33654" y="86131"/>
                  <a:pt x="34255" y="86161"/>
                  <a:pt x="34845" y="86161"/>
                </a:cubicBezTo>
                <a:cubicBezTo>
                  <a:pt x="44307" y="86161"/>
                  <a:pt x="50652" y="78321"/>
                  <a:pt x="51826" y="69107"/>
                </a:cubicBezTo>
                <a:cubicBezTo>
                  <a:pt x="52464" y="64001"/>
                  <a:pt x="52585" y="60262"/>
                  <a:pt x="56567" y="56706"/>
                </a:cubicBezTo>
                <a:cubicBezTo>
                  <a:pt x="60944" y="52785"/>
                  <a:pt x="66476" y="50323"/>
                  <a:pt x="70428" y="45855"/>
                </a:cubicBezTo>
                <a:cubicBezTo>
                  <a:pt x="76081" y="39563"/>
                  <a:pt x="77206" y="31660"/>
                  <a:pt x="74957" y="23605"/>
                </a:cubicBezTo>
                <a:cubicBezTo>
                  <a:pt x="70878" y="9062"/>
                  <a:pt x="57557" y="0"/>
                  <a:pt x="43626" y="0"/>
                </a:cubicBezTo>
                <a:close/>
              </a:path>
            </a:pathLst>
          </a:custGeom>
          <a:solidFill>
            <a:srgbClr val="81B5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9E60E-9E7C-C9AA-30AA-07BBED64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E4636-1AC7-4593-8425-9A7E3B693646}" type="slidenum">
              <a:rPr lang="pt-PT" smtClean="0"/>
              <a:t>9</a:t>
            </a:fld>
            <a:endParaRPr lang="pt-PT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1EB7894-8A3D-ADBA-0B72-36D80608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82" y="1573660"/>
            <a:ext cx="9635787" cy="37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500</Words>
  <Application>Microsoft Office PowerPoint</Application>
  <PresentationFormat>Ecrã Panorâmico</PresentationFormat>
  <Paragraphs>108</Paragraphs>
  <Slides>15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Commissioner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Bernardo Fragoso;Gonçalo Albuquerque;Miguel Sousa</dc:creator>
  <cp:lastModifiedBy>Bernardo Fragoso</cp:lastModifiedBy>
  <cp:revision>20</cp:revision>
  <dcterms:created xsi:type="dcterms:W3CDTF">2022-05-07T13:12:54Z</dcterms:created>
  <dcterms:modified xsi:type="dcterms:W3CDTF">2022-07-20T13:26:47Z</dcterms:modified>
  <cp:contentStatus/>
</cp:coreProperties>
</file>